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275479-FADF-41D7-8573-0C393984AE94}" type="datetimeFigureOut">
              <a:rPr lang="en-US" smtClean="0"/>
              <a:t>11/23/2016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0ECFB-5DB9-4830-AE31-9E69EEFBE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5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https://en.wikipedia.org/wiki/Rolling_Stone%27s_500_Greatest_Songs_of_All_Time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100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68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Source: http://www.rollingstone.com/music/lists/the-500-greatest-songs-of-all-time-20110407/the-eagles-hotel-california-20110525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50ECFB-5DB9-4830-AE31-9E69EEFBEC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6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11/23/2016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11/23/2016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8sdsW93ThQ" TargetMode="External"/><Relationship Id="rId2" Type="http://schemas.openxmlformats.org/officeDocument/2006/relationships/hyperlink" Target="https://www.youtube.com/watch?v=yYwpnG-rkH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VDU6TJcrZdA" TargetMode="External"/><Relationship Id="rId2" Type="http://schemas.openxmlformats.org/officeDocument/2006/relationships/hyperlink" Target="https://www.youtube.com/watch?v=LflK6HoILB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hyperlink" Target="https://www.youtube.com/watch?v=mXOO7QVHgX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www.youtube.com/watch?v=g2UBQX7fwBQ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.youtube.com/watch?v=loFfBvN_q8k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4o46HKMdL0" TargetMode="External"/><Relationship Id="rId2" Type="http://schemas.openxmlformats.org/officeDocument/2006/relationships/hyperlink" Target="https://www.youtube.com/watch?v=ZRAr354usf8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YYRH4apXDo" TargetMode="External"/><Relationship Id="rId2" Type="http://schemas.openxmlformats.org/officeDocument/2006/relationships/hyperlink" Target="https://www.youtube.com/watch?v=D67kmFzSh_o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The good, the bad, and the ugly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The early 1970s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068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The Rise and Fall of Ziggy Stardust and the Spiders from </a:t>
            </a:r>
            <a:r>
              <a:rPr lang="en-US" i="1" dirty="0" smtClean="0"/>
              <a:t>Mars, </a:t>
            </a:r>
            <a:r>
              <a:rPr lang="en-US" dirty="0" smtClean="0"/>
              <a:t>1971-1972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6226935" cy="3581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Glam Rock</a:t>
            </a:r>
          </a:p>
          <a:p>
            <a:r>
              <a:rPr lang="en-US" dirty="0" smtClean="0"/>
              <a:t>Science Fiction, Rock and Roll, Glamour, Bi-sexuality</a:t>
            </a:r>
          </a:p>
          <a:p>
            <a:r>
              <a:rPr lang="en-US" dirty="0" smtClean="0"/>
              <a:t>Name from Ziggy the tailor, all about clothes</a:t>
            </a:r>
          </a:p>
          <a:p>
            <a:r>
              <a:rPr lang="en-US" i="1" dirty="0" smtClean="0"/>
              <a:t>Clockwork Orange</a:t>
            </a:r>
            <a:r>
              <a:rPr lang="en-US" dirty="0" smtClean="0"/>
              <a:t>, 1971-72</a:t>
            </a:r>
          </a:p>
          <a:p>
            <a:r>
              <a:rPr lang="en-US" dirty="0" smtClean="0"/>
              <a:t>Concept Album</a:t>
            </a:r>
          </a:p>
          <a:p>
            <a:r>
              <a:rPr lang="en-US" dirty="0" smtClean="0"/>
              <a:t>Mick </a:t>
            </a:r>
            <a:r>
              <a:rPr lang="en-US" dirty="0" err="1" smtClean="0"/>
              <a:t>Ronson</a:t>
            </a:r>
            <a:r>
              <a:rPr lang="en-US" dirty="0" smtClean="0"/>
              <a:t>, guitarist</a:t>
            </a:r>
          </a:p>
          <a:p>
            <a:r>
              <a:rPr lang="en-US" b="1" dirty="0" smtClean="0"/>
              <a:t>“Five Years”: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www.youtube.com/watch?v=yYwpnG-rkHI</a:t>
            </a:r>
            <a:endParaRPr lang="en-US" dirty="0" smtClean="0"/>
          </a:p>
          <a:p>
            <a:r>
              <a:rPr lang="en-US" b="1" dirty="0" smtClean="0"/>
              <a:t>“Ziggy Stardust”: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</a:t>
            </a:r>
            <a:r>
              <a:rPr lang="en-US" dirty="0" smtClean="0">
                <a:hlinkClick r:id="rId3"/>
              </a:rPr>
              <a:t>www.youtube.com/watch?v=G8sdsW93ThQ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542" y="2802764"/>
            <a:ext cx="369570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43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700" dirty="0" smtClean="0"/>
              <a:t>Iggy Pop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(born, 1947, as James </a:t>
            </a:r>
            <a:r>
              <a:rPr lang="en-US" dirty="0"/>
              <a:t>Newell </a:t>
            </a:r>
            <a:r>
              <a:rPr lang="en-US" dirty="0" err="1"/>
              <a:t>Osterberg</a:t>
            </a:r>
            <a:r>
              <a:rPr lang="en-US" dirty="0"/>
              <a:t>, Jr</a:t>
            </a:r>
            <a:r>
              <a:rPr lang="en-US" dirty="0" smtClean="0"/>
              <a:t>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7025425" cy="4243588"/>
          </a:xfrm>
        </p:spPr>
        <p:txBody>
          <a:bodyPr>
            <a:normAutofit/>
          </a:bodyPr>
          <a:lstStyle/>
          <a:p>
            <a:r>
              <a:rPr lang="en-US" dirty="0" smtClean="0"/>
              <a:t>From Michigan, played in high school bands.</a:t>
            </a:r>
          </a:p>
          <a:p>
            <a:r>
              <a:rPr lang="en-US" dirty="0" smtClean="0"/>
              <a:t>Psychedelic Stooges, then The Stooges, 1968-1974</a:t>
            </a:r>
          </a:p>
          <a:p>
            <a:r>
              <a:rPr lang="en-US" dirty="0" smtClean="0"/>
              <a:t>Inspired by Jim Morrison’s confrontational stage presence.</a:t>
            </a:r>
          </a:p>
          <a:p>
            <a:r>
              <a:rPr lang="en-US" dirty="0" smtClean="0"/>
              <a:t>Raw Power, 1973: “Search and Destroy”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www.youtube.com/watch?v=LflK6HoILB0</a:t>
            </a:r>
            <a:endParaRPr lang="en-US" dirty="0" smtClean="0"/>
          </a:p>
          <a:p>
            <a:r>
              <a:rPr lang="en-US" dirty="0" smtClean="0"/>
              <a:t>Serious heroin addiction and infighting, broke up.</a:t>
            </a:r>
          </a:p>
          <a:p>
            <a:r>
              <a:rPr lang="en-US" dirty="0" smtClean="0"/>
              <a:t>Met David Bowie in NYC, and they went to Berlin to get off it.</a:t>
            </a:r>
          </a:p>
          <a:p>
            <a:r>
              <a:rPr lang="en-US" dirty="0" smtClean="0"/>
              <a:t>Co-wrote “The Idiot” and “Lust for Life.”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www.youtube.com/watch?v=VDU6TJcrZdA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9057" y="2678805"/>
            <a:ext cx="3196150" cy="38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87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Heart, Anne and </a:t>
            </a:r>
            <a:r>
              <a:rPr lang="en-US" dirty="0"/>
              <a:t>N</a:t>
            </a:r>
            <a:r>
              <a:rPr lang="en-US" dirty="0" smtClean="0"/>
              <a:t>ancy Wilson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188299" cy="4359499"/>
          </a:xfrm>
        </p:spPr>
        <p:txBody>
          <a:bodyPr/>
          <a:lstStyle/>
          <a:p>
            <a:r>
              <a:rPr lang="en-US" dirty="0" smtClean="0"/>
              <a:t>Started in Seattle, WA, but guys escaped draft to Vancouver, Canada.</a:t>
            </a:r>
          </a:p>
          <a:p>
            <a:r>
              <a:rPr lang="en-US" dirty="0" smtClean="0"/>
              <a:t>First album, </a:t>
            </a:r>
            <a:r>
              <a:rPr lang="en-US" i="1" dirty="0" smtClean="0"/>
              <a:t>Dreamboat Annie</a:t>
            </a:r>
            <a:r>
              <a:rPr lang="en-US" dirty="0" smtClean="0"/>
              <a:t>, 1975</a:t>
            </a:r>
          </a:p>
          <a:p>
            <a:r>
              <a:rPr lang="en-US" dirty="0" smtClean="0"/>
              <a:t>Sold 30,000 copies in a few months (Canadian content rule).</a:t>
            </a:r>
          </a:p>
          <a:p>
            <a:r>
              <a:rPr lang="en-US" dirty="0" smtClean="0"/>
              <a:t>“Magic Man”, 1975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www.youtube.com/watch?v=mXOO7QVHgXs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7388" y="2605825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71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Billboard</a:t>
            </a:r>
            <a:r>
              <a:rPr lang="en-US" dirty="0"/>
              <a:t> Year-End Hot 100 </a:t>
            </a:r>
            <a:r>
              <a:rPr lang="en-US" dirty="0" smtClean="0"/>
              <a:t>singles, 1970s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469648"/>
              </p:ext>
            </p:extLst>
          </p:nvPr>
        </p:nvGraphicFramePr>
        <p:xfrm>
          <a:off x="1371600" y="1803045"/>
          <a:ext cx="9601200" cy="45621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6597"/>
                <a:gridCol w="5454203"/>
                <a:gridCol w="3200400"/>
              </a:tblGrid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Artist</a:t>
                      </a:r>
                      <a:endParaRPr lang="en-US" dirty="0"/>
                    </a:p>
                  </a:txBody>
                  <a:tcPr/>
                </a:tc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“Bridge</a:t>
                      </a:r>
                      <a:r>
                        <a:rPr lang="en-US" baseline="0" dirty="0" smtClean="0"/>
                        <a:t> over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Simon and Garfunkel</a:t>
                      </a:r>
                      <a:endParaRPr lang="en-US" dirty="0"/>
                    </a:p>
                  </a:txBody>
                  <a:tcPr/>
                </a:tc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1971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“Joy to the World”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Three Dog Night</a:t>
                      </a:r>
                      <a:endParaRPr lang="en-US" dirty="0"/>
                    </a:p>
                  </a:txBody>
                  <a:tcPr/>
                </a:tc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1972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“The First</a:t>
                      </a:r>
                      <a:r>
                        <a:rPr lang="en-US" baseline="0" dirty="0" smtClean="0"/>
                        <a:t> Ever I Saw Your Face”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Roberta Flack</a:t>
                      </a:r>
                      <a:endParaRPr lang="en-US" dirty="0"/>
                    </a:p>
                  </a:txBody>
                  <a:tcPr/>
                </a:tc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1973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Tie a Yellow Ribbon Round the Ole Oak Tree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Tony Orlando and Dawn</a:t>
                      </a:r>
                      <a:endParaRPr lang="en-US" dirty="0"/>
                    </a:p>
                  </a:txBody>
                  <a:tcPr/>
                </a:tc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1974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“The Way We Were”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Barbara Streisand</a:t>
                      </a:r>
                      <a:endParaRPr lang="en-US" dirty="0"/>
                    </a:p>
                  </a:txBody>
                  <a:tcPr/>
                </a:tc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1975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r>
                        <a:rPr lang="en-US" sz="1800" b="0" i="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Love Will Keep Us Together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Captain and </a:t>
                      </a:r>
                      <a:r>
                        <a:rPr lang="en-US" dirty="0" err="1" smtClean="0"/>
                        <a:t>Tenille</a:t>
                      </a:r>
                      <a:endParaRPr lang="en-US" dirty="0"/>
                    </a:p>
                  </a:txBody>
                  <a:tcPr/>
                </a:tc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1976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“Silly Love Songs”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Wings (McCartney)</a:t>
                      </a:r>
                      <a:endParaRPr lang="en-US" dirty="0"/>
                    </a:p>
                  </a:txBody>
                  <a:tcPr/>
                </a:tc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"Tonight's the Night (</a:t>
                      </a:r>
                      <a:r>
                        <a:rPr lang="en-US" sz="1800" b="0" i="0" u="none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Gonna</a:t>
                      </a:r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Be Alright)"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Rod Stewart</a:t>
                      </a:r>
                      <a:endParaRPr lang="en-US" dirty="0"/>
                    </a:p>
                  </a:txBody>
                  <a:tcPr/>
                </a:tc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1978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u="none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"Shadow Dancing"</a:t>
                      </a:r>
                      <a:endParaRPr lang="en-US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Andy Gibb</a:t>
                      </a:r>
                      <a:endParaRPr lang="en-US" dirty="0"/>
                    </a:p>
                  </a:txBody>
                  <a:tcPr/>
                </a:tc>
              </a:tr>
              <a:tr h="414745">
                <a:tc>
                  <a:txBody>
                    <a:bodyPr/>
                    <a:lstStyle/>
                    <a:p>
                      <a:r>
                        <a:rPr lang="en-US" dirty="0" smtClean="0"/>
                        <a:t>1979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“My </a:t>
                      </a:r>
                      <a:r>
                        <a:rPr lang="en-US" dirty="0" err="1" smtClean="0"/>
                        <a:t>Sharona</a:t>
                      </a:r>
                      <a:r>
                        <a:rPr lang="en-US" dirty="0" smtClean="0"/>
                        <a:t>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Knack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23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3">
            <a:alphaModFix amt="20000"/>
            <a:lum/>
          </a:blip>
          <a:srcRect/>
          <a:stretch>
            <a:fillRect t="-57000" b="-5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207498"/>
            <a:ext cx="12192000" cy="819444"/>
          </a:xfrm>
        </p:spPr>
        <p:txBody>
          <a:bodyPr/>
          <a:lstStyle/>
          <a:p>
            <a:pPr algn="ctr"/>
            <a:r>
              <a:rPr lang="en-US" b="1" i="1" dirty="0" smtClean="0"/>
              <a:t>Rolling Stone</a:t>
            </a:r>
            <a:r>
              <a:rPr lang="en-US" b="1" dirty="0" smtClean="0"/>
              <a:t>’s 500 Greatest Rock and Roll Songs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5943386"/>
              </p:ext>
            </p:extLst>
          </p:nvPr>
        </p:nvGraphicFramePr>
        <p:xfrm>
          <a:off x="437567" y="1937746"/>
          <a:ext cx="5251449" cy="3975924"/>
        </p:xfrm>
        <a:graphic>
          <a:graphicData uri="http://schemas.openxmlformats.org/drawingml/2006/table">
            <a:tbl>
              <a:tblPr/>
              <a:tblGrid>
                <a:gridCol w="1750483"/>
                <a:gridCol w="1750483"/>
                <a:gridCol w="1750483"/>
              </a:tblGrid>
              <a:tr h="66498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204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40.8%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141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28.2%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57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7299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0.6%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57924" y="1363241"/>
            <a:ext cx="22107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2004 version</a:t>
            </a:r>
            <a:endParaRPr lang="en-US" sz="2800" b="1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433405"/>
              </p:ext>
            </p:extLst>
          </p:nvPr>
        </p:nvGraphicFramePr>
        <p:xfrm>
          <a:off x="6599638" y="1886461"/>
          <a:ext cx="5120640" cy="4078494"/>
        </p:xfrm>
        <a:graphic>
          <a:graphicData uri="http://schemas.openxmlformats.org/drawingml/2006/table">
            <a:tbl>
              <a:tblPr/>
              <a:tblGrid>
                <a:gridCol w="1706880"/>
                <a:gridCol w="1706880"/>
                <a:gridCol w="1706880"/>
              </a:tblGrid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Decade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Number of songs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Percentage</a:t>
                      </a:r>
                    </a:p>
                  </a:txBody>
                  <a:tcPr marR="200025"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1940s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0.2%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1950s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70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1960s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195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39%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1970s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131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26.2%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1980s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55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11%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1990s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22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4.4%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  <a:tr h="491202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2000s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26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5.2%</a:t>
                      </a:r>
                    </a:p>
                  </a:txBody>
                  <a:tcPr anchor="ctr">
                    <a:lnL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067190" y="1375354"/>
            <a:ext cx="21855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2010 version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7725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686" y="168812"/>
            <a:ext cx="10536702" cy="1322363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Top 10 positions from </a:t>
            </a:r>
            <a:r>
              <a:rPr lang="en-US" b="1" i="1" dirty="0"/>
              <a:t>Rolling Stone's</a:t>
            </a:r>
            <a:r>
              <a:rPr lang="en-US" b="1" dirty="0"/>
              <a:t> 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"</a:t>
            </a:r>
            <a:r>
              <a:rPr lang="en-US" b="1" dirty="0"/>
              <a:t>500 Greatest Songs of All Time"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2393632"/>
              </p:ext>
            </p:extLst>
          </p:nvPr>
        </p:nvGraphicFramePr>
        <p:xfrm>
          <a:off x="1282889" y="1746912"/>
          <a:ext cx="9880980" cy="46265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4554"/>
                <a:gridCol w="4165936"/>
                <a:gridCol w="2470245"/>
                <a:gridCol w="2470245"/>
              </a:tblGrid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“Like a Rolling Stone”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 Dylan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/>
                </a:tc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“Satisfaction”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Rolling Stones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/>
                </a:tc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“Imagine”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John Lennon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1971</a:t>
                      </a:r>
                      <a:endParaRPr lang="en-US" b="1" dirty="0"/>
                    </a:p>
                  </a:txBody>
                  <a:tcPr/>
                </a:tc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“What’s Going On”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Marvin Gaye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1971</a:t>
                      </a:r>
                      <a:endParaRPr lang="en-US" b="1" dirty="0"/>
                    </a:p>
                  </a:txBody>
                  <a:tcPr/>
                </a:tc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“Respect”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Aretha</a:t>
                      </a:r>
                      <a:r>
                        <a:rPr lang="en-US" baseline="0" dirty="0" smtClean="0"/>
                        <a:t> Franklin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1965</a:t>
                      </a:r>
                      <a:endParaRPr lang="en-US" dirty="0"/>
                    </a:p>
                  </a:txBody>
                  <a:tcPr/>
                </a:tc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“Good Vibrations”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Beach Boys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1966</a:t>
                      </a:r>
                      <a:endParaRPr lang="en-US" dirty="0"/>
                    </a:p>
                  </a:txBody>
                  <a:tcPr/>
                </a:tc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“Johnny B. Goode”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Chuck Berry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1958</a:t>
                      </a:r>
                      <a:endParaRPr lang="en-US" dirty="0"/>
                    </a:p>
                  </a:txBody>
                  <a:tcPr/>
                </a:tc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“Hey Jude”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Beatles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1968</a:t>
                      </a:r>
                      <a:endParaRPr lang="en-US" dirty="0"/>
                    </a:p>
                  </a:txBody>
                  <a:tcPr/>
                </a:tc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“Smells Like Teen Spirit”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Nirvana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1991</a:t>
                      </a:r>
                      <a:endParaRPr lang="en-US" dirty="0"/>
                    </a:p>
                  </a:txBody>
                  <a:tcPr/>
                </a:tc>
              </a:tr>
              <a:tr h="420599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“What I’d Say”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Ray Charles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1959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267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160" y="151826"/>
            <a:ext cx="11345839" cy="1485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Songs from 1970s in top 50 Songs from</a:t>
            </a:r>
            <a:r>
              <a:rPr lang="en-US" b="1" dirty="0"/>
              <a:t> </a:t>
            </a:r>
            <a:r>
              <a:rPr lang="en-US" b="1" i="1" dirty="0"/>
              <a:t>Rolling Stone's</a:t>
            </a:r>
            <a:r>
              <a:rPr lang="en-US" b="1" dirty="0"/>
              <a:t> </a:t>
            </a:r>
            <a:r>
              <a:rPr lang="en-US" b="1" dirty="0" smtClean="0"/>
              <a:t>"</a:t>
            </a:r>
            <a:r>
              <a:rPr lang="en-US" b="1" dirty="0"/>
              <a:t>500 Greatest Songs of All Time"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027627"/>
              </p:ext>
            </p:extLst>
          </p:nvPr>
        </p:nvGraphicFramePr>
        <p:xfrm>
          <a:off x="1917510" y="1637726"/>
          <a:ext cx="8782334" cy="4727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080"/>
                <a:gridCol w="3990646"/>
                <a:gridCol w="2749964"/>
                <a:gridCol w="1069644"/>
              </a:tblGrid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Rank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Artist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“Imagine”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John Lennon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1971</a:t>
                      </a:r>
                      <a:endParaRPr lang="en-US" dirty="0"/>
                    </a:p>
                  </a:txBody>
                  <a:tcPr/>
                </a:tc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“What’s Going</a:t>
                      </a:r>
                      <a:r>
                        <a:rPr lang="en-US" baseline="0" dirty="0" smtClean="0"/>
                        <a:t> on”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Marvin Gaye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1971</a:t>
                      </a:r>
                      <a:endParaRPr lang="en-US" dirty="0"/>
                    </a:p>
                  </a:txBody>
                  <a:tcPr/>
                </a:tc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“Let it be”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Beatles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“Born to Run”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Bruce Springsteen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1975</a:t>
                      </a:r>
                      <a:endParaRPr lang="en-US" dirty="0"/>
                    </a:p>
                  </a:txBody>
                  <a:tcPr/>
                </a:tc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“Layla”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Derek and the Dominos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“Stairway to Heaven”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Led Zeppelin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1971</a:t>
                      </a:r>
                      <a:endParaRPr lang="en-US" dirty="0"/>
                    </a:p>
                  </a:txBody>
                  <a:tcPr/>
                </a:tc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“No Woman,</a:t>
                      </a:r>
                      <a:r>
                        <a:rPr lang="en-US" baseline="0" dirty="0" smtClean="0"/>
                        <a:t> No Cry”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Bob Marley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1975</a:t>
                      </a:r>
                      <a:endParaRPr lang="en-US" dirty="0"/>
                    </a:p>
                  </a:txBody>
                  <a:tcPr/>
                </a:tc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“Heroes”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David Bowie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1977</a:t>
                      </a:r>
                      <a:endParaRPr lang="en-US" dirty="0"/>
                    </a:p>
                  </a:txBody>
                  <a:tcPr/>
                </a:tc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“Bridge over</a:t>
                      </a:r>
                      <a:r>
                        <a:rPr lang="en-US" baseline="0" dirty="0" smtClean="0"/>
                        <a:t> Troubled Water”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Simon and Garfunkel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1970</a:t>
                      </a:r>
                      <a:endParaRPr lang="en-US" dirty="0"/>
                    </a:p>
                  </a:txBody>
                  <a:tcPr/>
                </a:tc>
              </a:tr>
              <a:tr h="42977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“Hotel California”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The Eagles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1976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191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599" y="685800"/>
            <a:ext cx="10420847" cy="1485900"/>
          </a:xfrm>
        </p:spPr>
        <p:txBody>
          <a:bodyPr/>
          <a:lstStyle/>
          <a:p>
            <a:r>
              <a:rPr lang="en-US" dirty="0" smtClean="0"/>
              <a:t>Crosby, Stills, Nash, and Young, 1968-74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5356746" cy="392373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David Crosby (The </a:t>
            </a:r>
            <a:r>
              <a:rPr lang="en-US" dirty="0" err="1" smtClean="0"/>
              <a:t>Byrds</a:t>
            </a:r>
            <a:r>
              <a:rPr lang="en-US" dirty="0" smtClean="0"/>
              <a:t>)</a:t>
            </a:r>
          </a:p>
          <a:p>
            <a:r>
              <a:rPr lang="en-US" dirty="0" smtClean="0"/>
              <a:t>Stephen Stills (Buffalo Springfield)</a:t>
            </a:r>
          </a:p>
          <a:p>
            <a:r>
              <a:rPr lang="en-US" dirty="0" smtClean="0"/>
              <a:t>Graham Nash (The Hollies)</a:t>
            </a:r>
          </a:p>
          <a:p>
            <a:r>
              <a:rPr lang="en-US" dirty="0" smtClean="0"/>
              <a:t>Neil Young (Buffalo Springfield and Crazy Horse): only semi-committed.</a:t>
            </a:r>
          </a:p>
          <a:p>
            <a:r>
              <a:rPr lang="en-US" dirty="0" smtClean="0"/>
              <a:t>Ahmet </a:t>
            </a:r>
            <a:r>
              <a:rPr lang="en-US" dirty="0" err="1" smtClean="0"/>
              <a:t>Ertegun</a:t>
            </a:r>
            <a:r>
              <a:rPr lang="en-US" dirty="0" smtClean="0"/>
              <a:t> (Atlantic Records)</a:t>
            </a:r>
          </a:p>
          <a:p>
            <a:r>
              <a:rPr lang="en-US" dirty="0" smtClean="0"/>
              <a:t>“Woodstock” (written by Joni Mitchell)</a:t>
            </a:r>
          </a:p>
          <a:p>
            <a:r>
              <a:rPr lang="en-US" dirty="0" smtClean="0"/>
              <a:t>“Ohio” (Young) about Kent State shootings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www.youtube.com/watch?v=g2UBQX7fwBQ</a:t>
            </a:r>
            <a:endParaRPr lang="en-US" dirty="0" smtClean="0"/>
          </a:p>
          <a:p>
            <a:r>
              <a:rPr lang="en-US" dirty="0" smtClean="0"/>
              <a:t>Banned from </a:t>
            </a:r>
            <a:r>
              <a:rPr lang="en-US" smtClean="0"/>
              <a:t>AM radio; </a:t>
            </a:r>
            <a:r>
              <a:rPr lang="en-US" dirty="0" smtClean="0"/>
              <a:t>became </a:t>
            </a:r>
            <a:r>
              <a:rPr lang="en-US" smtClean="0"/>
              <a:t>counter-culture anthem.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4745" y="2285999"/>
            <a:ext cx="4903236" cy="356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0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Good, the Bad, and the Ugly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200" dirty="0" smtClean="0"/>
              <a:t>Sergio Leone (director), 1966-67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5999"/>
            <a:ext cx="6909515" cy="3857223"/>
          </a:xfrm>
        </p:spPr>
        <p:txBody>
          <a:bodyPr/>
          <a:lstStyle/>
          <a:p>
            <a:r>
              <a:rPr lang="en-US" dirty="0" smtClean="0"/>
              <a:t>Spaghetti Western</a:t>
            </a:r>
          </a:p>
          <a:p>
            <a:r>
              <a:rPr lang="en-US" dirty="0" err="1"/>
              <a:t>Ennio</a:t>
            </a:r>
            <a:r>
              <a:rPr lang="en-US" dirty="0"/>
              <a:t> </a:t>
            </a:r>
            <a:r>
              <a:rPr lang="en-US" dirty="0" smtClean="0"/>
              <a:t>Morricone, sound track</a:t>
            </a:r>
          </a:p>
          <a:p>
            <a:r>
              <a:rPr lang="en-US" dirty="0" smtClean="0"/>
              <a:t>Budget: 1.2 million </a:t>
            </a:r>
            <a:r>
              <a:rPr lang="en-US" dirty="0" err="1" smtClean="0"/>
              <a:t>usd</a:t>
            </a:r>
            <a:endParaRPr lang="en-US" dirty="0" smtClean="0"/>
          </a:p>
          <a:p>
            <a:r>
              <a:rPr lang="en-US" dirty="0" smtClean="0"/>
              <a:t>Revenue: over 25 million </a:t>
            </a:r>
            <a:r>
              <a:rPr lang="en-US" dirty="0" err="1" smtClean="0"/>
              <a:t>usd</a:t>
            </a:r>
            <a:endParaRPr lang="en-US" dirty="0" smtClean="0"/>
          </a:p>
          <a:p>
            <a:r>
              <a:rPr lang="en-US" dirty="0" smtClean="0"/>
              <a:t>More realistic depiction of violence</a:t>
            </a:r>
          </a:p>
          <a:p>
            <a:r>
              <a:rPr lang="en-US" dirty="0" smtClean="0"/>
              <a:t>No real heroes, money as the goal</a:t>
            </a:r>
          </a:p>
          <a:p>
            <a:r>
              <a:rPr lang="en-US" dirty="0" smtClean="0"/>
              <a:t>Amazing </a:t>
            </a:r>
            <a:r>
              <a:rPr lang="en-US" dirty="0"/>
              <a:t>soundtrack: </a:t>
            </a:r>
            <a:endParaRPr lang="en-US" dirty="0" smtClean="0"/>
          </a:p>
          <a:p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www.youtube.com/watch?v=loFfBvN_q8k</a:t>
            </a:r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8693" y="1562078"/>
            <a:ext cx="3432220" cy="50453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179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39969"/>
          </a:xfrm>
        </p:spPr>
        <p:txBody>
          <a:bodyPr>
            <a:normAutofit/>
          </a:bodyPr>
          <a:lstStyle/>
          <a:p>
            <a:r>
              <a:rPr lang="en-US" sz="6600" dirty="0" smtClean="0"/>
              <a:t>The Good, and Bad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5769"/>
            <a:ext cx="5904963" cy="4675031"/>
          </a:xfrm>
        </p:spPr>
        <p:txBody>
          <a:bodyPr>
            <a:normAutofit fontScale="92500" lnSpcReduction="20000"/>
          </a:bodyPr>
          <a:lstStyle/>
          <a:p>
            <a:r>
              <a:rPr lang="en-US" sz="2800" b="1" dirty="0" smtClean="0"/>
              <a:t>The Doors, 1965-1973 (really 1967-1971)</a:t>
            </a:r>
          </a:p>
          <a:p>
            <a:r>
              <a:rPr lang="en-US" dirty="0"/>
              <a:t>John </a:t>
            </a:r>
            <a:r>
              <a:rPr lang="en-US" dirty="0" err="1" smtClean="0"/>
              <a:t>Densmore</a:t>
            </a:r>
            <a:r>
              <a:rPr lang="en-US" dirty="0" smtClean="0"/>
              <a:t> (drums), </a:t>
            </a:r>
            <a:r>
              <a:rPr lang="en-US" dirty="0"/>
              <a:t>Robby </a:t>
            </a:r>
            <a:r>
              <a:rPr lang="en-US" dirty="0" smtClean="0"/>
              <a:t>Krieger (guitars), </a:t>
            </a:r>
            <a:r>
              <a:rPr lang="en-US" dirty="0"/>
              <a:t>Ray </a:t>
            </a:r>
            <a:r>
              <a:rPr lang="en-US" dirty="0" err="1" smtClean="0"/>
              <a:t>Manzarek</a:t>
            </a:r>
            <a:r>
              <a:rPr lang="en-US" dirty="0" smtClean="0"/>
              <a:t> (keyboard), </a:t>
            </a:r>
            <a:r>
              <a:rPr lang="en-US" dirty="0"/>
              <a:t>and Jim </a:t>
            </a:r>
            <a:r>
              <a:rPr lang="en-US" dirty="0" smtClean="0"/>
              <a:t>Morrison (vocals)</a:t>
            </a:r>
          </a:p>
          <a:p>
            <a:r>
              <a:rPr lang="en-US" dirty="0" smtClean="0"/>
              <a:t>By 1972, the Doors </a:t>
            </a:r>
            <a:r>
              <a:rPr lang="en-US" dirty="0"/>
              <a:t>had sold 4,190,457 albums </a:t>
            </a:r>
            <a:r>
              <a:rPr lang="en-US" dirty="0" smtClean="0"/>
              <a:t>and </a:t>
            </a:r>
            <a:r>
              <a:rPr lang="en-US" dirty="0"/>
              <a:t>7,750,642 </a:t>
            </a:r>
            <a:r>
              <a:rPr lang="en-US" dirty="0" smtClean="0"/>
              <a:t>singles in USA.</a:t>
            </a:r>
          </a:p>
          <a:p>
            <a:r>
              <a:rPr lang="en-US" dirty="0" smtClean="0"/>
              <a:t>“The End” was their beginning (LA’s Whisky a Go Go)</a:t>
            </a:r>
          </a:p>
          <a:p>
            <a:r>
              <a:rPr lang="en-US" dirty="0" smtClean="0"/>
              <a:t>Also, 20 </a:t>
            </a:r>
            <a:r>
              <a:rPr lang="en-US" dirty="0"/>
              <a:t>Gold, 14 Platinum and 5 Multi-Platinum album awards in </a:t>
            </a:r>
            <a:r>
              <a:rPr lang="en-US" dirty="0" smtClean="0"/>
              <a:t>USA alone</a:t>
            </a:r>
            <a:r>
              <a:rPr lang="en-US" dirty="0"/>
              <a:t>. </a:t>
            </a:r>
            <a:endParaRPr lang="en-US" dirty="0" smtClean="0"/>
          </a:p>
          <a:p>
            <a:r>
              <a:rPr lang="en-US" dirty="0" smtClean="0"/>
              <a:t>Biggest hits: </a:t>
            </a:r>
            <a:r>
              <a:rPr lang="en-US" dirty="0"/>
              <a:t>"Light My </a:t>
            </a:r>
            <a:r>
              <a:rPr lang="en-US" dirty="0" smtClean="0"/>
              <a:t>Fire“ (1967), </a:t>
            </a:r>
            <a:r>
              <a:rPr lang="en-US" dirty="0"/>
              <a:t>"Hello, I Love </a:t>
            </a:r>
            <a:r>
              <a:rPr lang="en-US" dirty="0" smtClean="0"/>
              <a:t>You“ (1968), </a:t>
            </a:r>
            <a:r>
              <a:rPr lang="en-US" dirty="0"/>
              <a:t>and "Touch </a:t>
            </a:r>
            <a:r>
              <a:rPr lang="en-US" dirty="0" smtClean="0"/>
              <a:t>Me“ (1968)</a:t>
            </a:r>
          </a:p>
          <a:p>
            <a:r>
              <a:rPr lang="en-US" dirty="0"/>
              <a:t>“People are strange” (Sept. 1967): </a:t>
            </a:r>
            <a:r>
              <a:rPr lang="en-US" dirty="0">
                <a:hlinkClick r:id="rId2"/>
              </a:rPr>
              <a:t>https://www.youtube.com/watch?v=ZRAr354usf8</a:t>
            </a:r>
            <a:endParaRPr lang="en-US" dirty="0"/>
          </a:p>
          <a:p>
            <a:r>
              <a:rPr lang="en-US" dirty="0" smtClean="0"/>
              <a:t>“Hello, I </a:t>
            </a:r>
            <a:r>
              <a:rPr lang="en-US" dirty="0"/>
              <a:t>love you” (1968):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www.youtube.com/watch?v=D4o46HKMdL0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733" y="1944710"/>
            <a:ext cx="4531255" cy="3629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41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27 Club?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3496614" cy="2530699"/>
          </a:xfrm>
        </p:spPr>
        <p:txBody>
          <a:bodyPr/>
          <a:lstStyle/>
          <a:p>
            <a:r>
              <a:rPr lang="en-US" dirty="0" smtClean="0"/>
              <a:t>Jim Morrison, 1943-1971</a:t>
            </a:r>
          </a:p>
          <a:p>
            <a:r>
              <a:rPr lang="en-US" dirty="0" smtClean="0"/>
              <a:t>Jimi Hendrix, 1942, 1970</a:t>
            </a:r>
          </a:p>
          <a:p>
            <a:r>
              <a:rPr lang="en-US" dirty="0" smtClean="0"/>
              <a:t>Janis Joplin, 1943-1970</a:t>
            </a:r>
          </a:p>
          <a:p>
            <a:r>
              <a:rPr lang="en-US" dirty="0" smtClean="0"/>
              <a:t>Brian Jones, 1942-1969</a:t>
            </a:r>
          </a:p>
          <a:p>
            <a:r>
              <a:rPr lang="en-US" dirty="0" smtClean="0"/>
              <a:t>Kurt Cobain, 1967-1994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7552" y="3551349"/>
            <a:ext cx="2047371" cy="29417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1736" y="1228237"/>
            <a:ext cx="2856155" cy="21300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6036" y="2717442"/>
            <a:ext cx="3135334" cy="39795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315" y="94896"/>
            <a:ext cx="1921319" cy="247026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24546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Good, Pink Floyd, 1965-1994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674254"/>
            <a:ext cx="9601200" cy="4193146"/>
          </a:xfrm>
        </p:spPr>
        <p:txBody>
          <a:bodyPr>
            <a:normAutofit/>
          </a:bodyPr>
          <a:lstStyle/>
          <a:p>
            <a:r>
              <a:rPr lang="en-US" dirty="0" smtClean="0"/>
              <a:t>Nick Mason (drums), Syd Barrett (song-writer, left 1968), Roger Waters (bass guitar, vocals, song-writer), Richard Wright (keyboards), David Gilmour</a:t>
            </a:r>
            <a:r>
              <a:rPr lang="en-US" dirty="0"/>
              <a:t> </a:t>
            </a:r>
            <a:r>
              <a:rPr lang="en-US" dirty="0" smtClean="0"/>
              <a:t>(lead guitar, joined 1967)</a:t>
            </a:r>
          </a:p>
          <a:p>
            <a:r>
              <a:rPr lang="en-US" dirty="0" smtClean="0"/>
              <a:t>Originally the “Tea Set”, then “Pink Floyd”, after Pink Anderson and Floyd Council.</a:t>
            </a:r>
          </a:p>
          <a:p>
            <a:r>
              <a:rPr lang="en-US" dirty="0" smtClean="0"/>
              <a:t>Waters did most of the writing.</a:t>
            </a:r>
          </a:p>
          <a:p>
            <a:r>
              <a:rPr lang="en-US" dirty="0" smtClean="0"/>
              <a:t>Created four incredible concept albums: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3524" y="3335627"/>
            <a:ext cx="3459276" cy="32166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9046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42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bg1"/>
                </a:solidFill>
              </a:rPr>
              <a:t>The Dark Side of the Moon, 1973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smtClean="0">
                <a:solidFill>
                  <a:schemeClr val="bg1"/>
                </a:solidFill>
              </a:rPr>
              <a:t>Waters wrote </a:t>
            </a:r>
            <a:r>
              <a:rPr lang="en-US" sz="2400" b="1" dirty="0" smtClean="0">
                <a:solidFill>
                  <a:schemeClr val="bg1"/>
                </a:solidFill>
              </a:rPr>
              <a:t>most of the </a:t>
            </a:r>
            <a:r>
              <a:rPr lang="en-US" sz="2400" b="1" dirty="0">
                <a:solidFill>
                  <a:schemeClr val="bg1"/>
                </a:solidFill>
              </a:rPr>
              <a:t>music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Alan Parsons engineered.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Continuous music, not singles strung together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Greed, time, death, insanity</a:t>
            </a:r>
          </a:p>
          <a:p>
            <a:r>
              <a:rPr lang="en-US" sz="2400" b="1" dirty="0">
                <a:solidFill>
                  <a:schemeClr val="bg1"/>
                </a:solidFill>
              </a:rPr>
              <a:t>Second highest selling album of all </a:t>
            </a:r>
            <a:r>
              <a:rPr lang="en-US" sz="2400" b="1" dirty="0" smtClean="0">
                <a:solidFill>
                  <a:schemeClr val="bg1"/>
                </a:solidFill>
              </a:rPr>
              <a:t>time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A Side: “Speak to me”, “Breathe”, “On the Run”, “Time”, “The Great Gig in the Sky”</a:t>
            </a:r>
          </a:p>
          <a:p>
            <a:r>
              <a:rPr lang="en-US" sz="2400" b="1" dirty="0" smtClean="0">
                <a:solidFill>
                  <a:schemeClr val="bg1"/>
                </a:solidFill>
              </a:rPr>
              <a:t>B Side: “Money”, “Us and Them”, “Any </a:t>
            </a:r>
            <a:r>
              <a:rPr lang="en-US" sz="2400" b="1" dirty="0" err="1" smtClean="0">
                <a:solidFill>
                  <a:schemeClr val="bg1"/>
                </a:solidFill>
              </a:rPr>
              <a:t>Colour</a:t>
            </a:r>
            <a:r>
              <a:rPr lang="en-US" sz="2400" b="1" dirty="0" smtClean="0">
                <a:solidFill>
                  <a:schemeClr val="bg1"/>
                </a:solidFill>
              </a:rPr>
              <a:t> You Like”, “Brain Damage,” “Eclipse”</a:t>
            </a:r>
            <a:endParaRPr lang="en-US" sz="24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32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400048"/>
            <a:ext cx="9601200" cy="742950"/>
          </a:xfrm>
        </p:spPr>
        <p:txBody>
          <a:bodyPr>
            <a:noAutofit/>
          </a:bodyPr>
          <a:lstStyle/>
          <a:p>
            <a:r>
              <a:rPr lang="en-US" sz="5400" dirty="0" smtClean="0"/>
              <a:t>Pink Floyd, after </a:t>
            </a:r>
            <a:r>
              <a:rPr lang="en-US" sz="5400" i="1" dirty="0" smtClean="0"/>
              <a:t>Dark Side</a:t>
            </a:r>
            <a:endParaRPr lang="en-US" sz="54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79" y="1575583"/>
            <a:ext cx="5542672" cy="4901416"/>
          </a:xfrm>
        </p:spPr>
        <p:txBody>
          <a:bodyPr>
            <a:noAutofit/>
          </a:bodyPr>
          <a:lstStyle/>
          <a:p>
            <a:r>
              <a:rPr lang="en-US" sz="3200" i="1" dirty="0"/>
              <a:t>Wish You Were Here</a:t>
            </a:r>
            <a:r>
              <a:rPr lang="en-US" sz="3200" dirty="0"/>
              <a:t> (1975</a:t>
            </a:r>
            <a:r>
              <a:rPr lang="en-US" sz="3200" dirty="0" smtClean="0"/>
              <a:t>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Animals</a:t>
            </a:r>
            <a:r>
              <a:rPr lang="en-US" sz="3200" dirty="0"/>
              <a:t> (1977</a:t>
            </a:r>
            <a:r>
              <a:rPr lang="en-US" sz="3200" dirty="0" smtClean="0"/>
              <a:t>)</a:t>
            </a:r>
          </a:p>
          <a:p>
            <a:r>
              <a:rPr lang="en-US" sz="3200" dirty="0"/>
              <a:t> </a:t>
            </a:r>
            <a:r>
              <a:rPr lang="en-US" sz="3200" i="1" dirty="0"/>
              <a:t>The Wall</a:t>
            </a:r>
            <a:r>
              <a:rPr lang="en-US" sz="3200" dirty="0"/>
              <a:t> (1979</a:t>
            </a:r>
            <a:r>
              <a:rPr lang="en-US" sz="3200" dirty="0" smtClean="0"/>
              <a:t>): perhaps greatest concept album of all time.</a:t>
            </a:r>
          </a:p>
          <a:p>
            <a:r>
              <a:rPr lang="en-US" sz="3200" i="1" dirty="0" smtClean="0"/>
              <a:t>The </a:t>
            </a:r>
            <a:r>
              <a:rPr lang="en-US" sz="3200" i="1" dirty="0"/>
              <a:t>Final Cut</a:t>
            </a:r>
            <a:r>
              <a:rPr lang="en-US" sz="3200" dirty="0"/>
              <a:t> (1983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5372" y="1497036"/>
            <a:ext cx="4979963" cy="4979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793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dirty="0" smtClean="0">
                <a:latin typeface="Aharoni" panose="02010803020104030203" pitchFamily="2" charset="-79"/>
                <a:cs typeface="Aharoni" panose="02010803020104030203" pitchFamily="2" charset="-79"/>
              </a:rPr>
              <a:t>David Bowie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(David Robert Jones, b. 1947)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“Space Oddity,” July 1969</a:t>
            </a:r>
          </a:p>
          <a:p>
            <a:r>
              <a:rPr lang="en-US" dirty="0" smtClean="0"/>
              <a:t>Nine days before Apollo 11 landed on the moon.</a:t>
            </a:r>
          </a:p>
          <a:p>
            <a:r>
              <a:rPr lang="en-US" dirty="0" smtClean="0"/>
              <a:t>Stanley Kubrick’s </a:t>
            </a:r>
            <a:r>
              <a:rPr lang="en-US" i="1" dirty="0" smtClean="0"/>
              <a:t>2001: A Space Odyssey </a:t>
            </a:r>
            <a:r>
              <a:rPr lang="en-US" dirty="0" smtClean="0"/>
              <a:t>(April 1968)</a:t>
            </a:r>
          </a:p>
          <a:p>
            <a:r>
              <a:rPr lang="en-US" dirty="0" smtClean="0"/>
              <a:t>Bowie’s first top five UK hit.</a:t>
            </a:r>
          </a:p>
          <a:p>
            <a:r>
              <a:rPr lang="en-US" dirty="0" smtClean="0"/>
              <a:t>Commercially very perceptive, theatrical, adventurous, and at times experimental.</a:t>
            </a:r>
          </a:p>
          <a:p>
            <a:r>
              <a:rPr lang="en-US" dirty="0" smtClean="0"/>
              <a:t>Original version: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www.youtube.com/watch?v=D67kmFzSh_o</a:t>
            </a:r>
            <a:endParaRPr lang="en-US" dirty="0" smtClean="0"/>
          </a:p>
          <a:p>
            <a:r>
              <a:rPr lang="en-US" dirty="0" smtClean="0"/>
              <a:t>Re-released </a:t>
            </a:r>
            <a:r>
              <a:rPr lang="en-US" dirty="0"/>
              <a:t>version: </a:t>
            </a:r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www.youtube.com/watch?v=iYYRH4apXDo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8541" y="266700"/>
            <a:ext cx="3461286" cy="34728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9321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996</TotalTime>
  <Words>1055</Words>
  <Application>Microsoft Office PowerPoint</Application>
  <PresentationFormat>Widescreen</PresentationFormat>
  <Paragraphs>269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Aharoni</vt:lpstr>
      <vt:lpstr>Calibri</vt:lpstr>
      <vt:lpstr>Franklin Gothic Book</vt:lpstr>
      <vt:lpstr>Crop</vt:lpstr>
      <vt:lpstr>The good, the bad, and the ugly</vt:lpstr>
      <vt:lpstr>Crosby, Stills, Nash, and Young, 1968-74</vt:lpstr>
      <vt:lpstr>The Good, the Bad, and the Ugly Sergio Leone (director), 1966-67</vt:lpstr>
      <vt:lpstr>The Good, and Bad</vt:lpstr>
      <vt:lpstr>27 Club?</vt:lpstr>
      <vt:lpstr>The Good, Pink Floyd, 1965-1994</vt:lpstr>
      <vt:lpstr>The Dark Side of the Moon, 1973</vt:lpstr>
      <vt:lpstr>Pink Floyd, after Dark Side</vt:lpstr>
      <vt:lpstr>David Bowie  (David Robert Jones, b. 1947)</vt:lpstr>
      <vt:lpstr>The Rise and Fall of Ziggy Stardust and the Spiders from Mars, 1971-1972</vt:lpstr>
      <vt:lpstr>Iggy Pop  (born, 1947, as James Newell Osterberg, Jr.)</vt:lpstr>
      <vt:lpstr>Heart, Anne and Nancy Wilson</vt:lpstr>
      <vt:lpstr>Billboard Year-End Hot 100 singles, 1970s </vt:lpstr>
      <vt:lpstr>Rolling Stone’s 500 Greatest Rock and Roll Songs</vt:lpstr>
      <vt:lpstr>Top 10 positions from Rolling Stone's  "500 Greatest Songs of All Time"</vt:lpstr>
      <vt:lpstr>Songs from 1970s in top 50 Songs from Rolling Stone's "500 Greatest Songs of All Time"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good, the bad, and the ugly</dc:title>
  <dc:creator>Mark Baker</dc:creator>
  <cp:lastModifiedBy>Mark Baker</cp:lastModifiedBy>
  <cp:revision>194</cp:revision>
  <dcterms:created xsi:type="dcterms:W3CDTF">2015-11-22T12:03:48Z</dcterms:created>
  <dcterms:modified xsi:type="dcterms:W3CDTF">2016-11-23T10:34:32Z</dcterms:modified>
</cp:coreProperties>
</file>