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6" r:id="rId4"/>
    <p:sldId id="267" r:id="rId5"/>
    <p:sldId id="268" r:id="rId6"/>
    <p:sldId id="269" r:id="rId7"/>
    <p:sldId id="264" r:id="rId8"/>
    <p:sldId id="265" r:id="rId9"/>
    <p:sldId id="270" r:id="rId10"/>
    <p:sldId id="271" r:id="rId11"/>
    <p:sldId id="275" r:id="rId12"/>
    <p:sldId id="261" r:id="rId13"/>
    <p:sldId id="279" r:id="rId14"/>
    <p:sldId id="262" r:id="rId15"/>
    <p:sldId id="263" r:id="rId16"/>
    <p:sldId id="273" r:id="rId17"/>
    <p:sldId id="274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1D997-D7C6-495A-ADFE-01BE34D636D4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7D032-B2FA-4B67-8888-9E3607AEC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45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https://commons.wikimedia.org/wiki/File%3AEducational_separation_in_the_US_prior_to_Brown_Map.svg</a:t>
            </a:r>
          </a:p>
          <a:p>
            <a:r>
              <a:rPr lang="en-US" dirty="0" smtClean="0"/>
              <a:t>By </a:t>
            </a:r>
            <a:r>
              <a:rPr lang="en-US" dirty="0" err="1" smtClean="0"/>
              <a:t>User:King_of_Hearts</a:t>
            </a:r>
            <a:r>
              <a:rPr lang="en-US" dirty="0" smtClean="0"/>
              <a:t> [GFDL (http://www.gnu.org/copyleft/fdl.html) or CC-BY-SA-3.0 (http://creativecommons.org/licenses/by-sa/3.0/)], via Wikimedia Commons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7D032-B2FA-4B67-8888-9E3607AEC5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6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https://commons.wikimedia.org/wiki/File%3AUS_Birth_Rates.svg</a:t>
            </a:r>
          </a:p>
          <a:p>
            <a:r>
              <a:rPr lang="en-US" dirty="0" smtClean="0"/>
              <a:t>By Saiarcot895 (Own work) [CC0], via Wikimedia Commons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7D032-B2FA-4B67-8888-9E3607AEC5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5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2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2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4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8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6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4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9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9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630C0-B0E4-4EC2-AB0C-BE44B3506280}" type="datetimeFigureOut">
              <a:rPr lang="en-US" smtClean="0"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4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FxrLOVwsEE" TargetMode="External"/><Relationship Id="rId2" Type="http://schemas.openxmlformats.org/officeDocument/2006/relationships/hyperlink" Target="https://www.youtube.com/watch?v=co52GGV1SY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s://www.youtube.com/watch?v=5QDXV_aatKU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qxNSvFMkag" TargetMode="External"/><Relationship Id="rId2" Type="http://schemas.openxmlformats.org/officeDocument/2006/relationships/hyperlink" Target="https://www.youtube.com/watch?v=nNYbpv03E-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s://www.youtube.com/watch?v=GqKRYJS60Rc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r-Dv-tvcd8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6b5oWwFUhN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youtube.com/watch?v=8hiqdTOIPn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1003" y="1122363"/>
            <a:ext cx="10249469" cy="2387600"/>
          </a:xfrm>
        </p:spPr>
        <p:txBody>
          <a:bodyPr>
            <a:normAutofit/>
          </a:bodyPr>
          <a:lstStyle/>
          <a:p>
            <a:r>
              <a:rPr lang="en-US" sz="7200" i="1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Rock’n’Roll</a:t>
            </a:r>
            <a:r>
              <a:rPr lang="en-US" sz="7200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 emerging</a:t>
            </a:r>
            <a:endParaRPr lang="en-US" sz="7200" i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the 1950s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29709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199" y="1690688"/>
            <a:ext cx="8500281" cy="486251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Electricity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Artificial light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Television, the new medium, ate up radio demand, provided images of biggest stars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Generational: rock and roll as the primary mode of rebellion during the Cold War</a:t>
            </a:r>
          </a:p>
          <a:p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The audience</a:t>
            </a:r>
          </a:p>
        </p:txBody>
      </p:sp>
    </p:spTree>
    <p:extLst>
      <p:ext uri="{BB962C8B-B14F-4D97-AF65-F5344CB8AC3E}">
        <p14:creationId xmlns:p14="http://schemas.microsoft.com/office/powerpoint/2010/main" val="335650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96034"/>
            <a:ext cx="8229600" cy="215196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Highly portable, small</a:t>
            </a:r>
          </a:p>
          <a:p>
            <a:r>
              <a:rPr lang="en-US" dirty="0" smtClean="0"/>
              <a:t>more than car radios</a:t>
            </a:r>
          </a:p>
          <a:p>
            <a:r>
              <a:rPr lang="en-US" dirty="0" smtClean="0"/>
              <a:t>First: Regency TR-1, October 1954</a:t>
            </a:r>
          </a:p>
          <a:p>
            <a:r>
              <a:rPr lang="en-US" dirty="0" smtClean="0"/>
              <a:t>Sony then made them fast and cheaper.</a:t>
            </a:r>
          </a:p>
          <a:p>
            <a:r>
              <a:rPr lang="en-US" dirty="0" smtClean="0"/>
              <a:t>Japanese low wages drove down cost to consumers (by 1962: $15)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685800"/>
          </a:xfrm>
        </p:spPr>
        <p:txBody>
          <a:bodyPr>
            <a:noAutofit/>
          </a:bodyPr>
          <a:lstStyle/>
          <a:p>
            <a:r>
              <a:rPr lang="en-US" sz="4000" dirty="0"/>
              <a:t>Transistor Radios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306" y="3105834"/>
            <a:ext cx="1609725" cy="2809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3486150" cy="1962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4306" y="5806628"/>
            <a:ext cx="2048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1954: Regency TR-1</a:t>
            </a:r>
          </a:p>
          <a:p>
            <a:r>
              <a:rPr lang="en-US" dirty="0"/>
              <a:t>Price: $49.95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0400" y="5448985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1955: Sony TR-55</a:t>
            </a:r>
          </a:p>
          <a:p>
            <a:r>
              <a:rPr lang="en-US" dirty="0"/>
              <a:t>Price: $39.95</a:t>
            </a:r>
          </a:p>
        </p:txBody>
      </p:sp>
    </p:spTree>
    <p:extLst>
      <p:ext uri="{BB962C8B-B14F-4D97-AF65-F5344CB8AC3E}">
        <p14:creationId xmlns:p14="http://schemas.microsoft.com/office/powerpoint/2010/main" val="389094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400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 smtClean="0"/>
              <a:t>Muddy Waters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36" y="1378424"/>
            <a:ext cx="10657764" cy="4798539"/>
          </a:xfrm>
        </p:spPr>
        <p:txBody>
          <a:bodyPr/>
          <a:lstStyle/>
          <a:p>
            <a:r>
              <a:rPr lang="en-US" b="1" dirty="0"/>
              <a:t>McKinley Morganfield</a:t>
            </a:r>
            <a:r>
              <a:rPr lang="en-US" dirty="0"/>
              <a:t> </a:t>
            </a:r>
            <a:r>
              <a:rPr lang="en-US" dirty="0" smtClean="0"/>
              <a:t>(1913</a:t>
            </a:r>
            <a:r>
              <a:rPr lang="en-US" dirty="0"/>
              <a:t>-</a:t>
            </a:r>
            <a:r>
              <a:rPr lang="en-US" dirty="0" smtClean="0"/>
              <a:t>1983)</a:t>
            </a:r>
          </a:p>
          <a:p>
            <a:r>
              <a:rPr lang="en-US" dirty="0" smtClean="0"/>
              <a:t>Father of Chicago Electric Blues</a:t>
            </a:r>
          </a:p>
          <a:p>
            <a:r>
              <a:rPr lang="en-US" dirty="0" smtClean="0"/>
              <a:t>1941: Alan Lomax recorded him for Library of Congress: </a:t>
            </a:r>
            <a:r>
              <a:rPr lang="en-US" dirty="0" smtClean="0">
                <a:hlinkClick r:id="rId2"/>
              </a:rPr>
              <a:t>link</a:t>
            </a:r>
            <a:endParaRPr lang="en-US" dirty="0" smtClean="0"/>
          </a:p>
          <a:p>
            <a:r>
              <a:rPr lang="en-US" dirty="0" smtClean="0"/>
              <a:t>1943: moved to Chicago to become a professional musician.</a:t>
            </a:r>
          </a:p>
          <a:p>
            <a:r>
              <a:rPr lang="en-US" dirty="0" smtClean="0"/>
              <a:t>1945: first electric guitar, to be heard over the city’s noise.</a:t>
            </a:r>
          </a:p>
          <a:p>
            <a:r>
              <a:rPr lang="en-US" dirty="0" smtClean="0"/>
              <a:t>1946: started recording with Aristocrat Records (Chess brothers).</a:t>
            </a:r>
          </a:p>
          <a:p>
            <a:r>
              <a:rPr lang="en-US" dirty="0" smtClean="0"/>
              <a:t>1954: </a:t>
            </a:r>
            <a:r>
              <a:rPr lang="en-US" dirty="0" err="1" smtClean="0"/>
              <a:t>Hoochie</a:t>
            </a:r>
            <a:r>
              <a:rPr lang="en-US" dirty="0" smtClean="0"/>
              <a:t> </a:t>
            </a:r>
            <a:r>
              <a:rPr lang="en-US" dirty="0" err="1" smtClean="0"/>
              <a:t>Coochie</a:t>
            </a:r>
            <a:r>
              <a:rPr lang="en-US" dirty="0" smtClean="0"/>
              <a:t> Man (written by Willie Dixon): </a:t>
            </a:r>
            <a:r>
              <a:rPr lang="en-US" dirty="0" smtClean="0">
                <a:hlinkClick r:id="rId3"/>
              </a:rPr>
              <a:t>link</a:t>
            </a:r>
            <a:endParaRPr lang="en-US" dirty="0" smtClean="0"/>
          </a:p>
          <a:p>
            <a:r>
              <a:rPr lang="en-US" dirty="0" smtClean="0"/>
              <a:t>Waters essentially brought the Delta Blues to Chicago and electrified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67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 smtClean="0"/>
              <a:t>Howlin</a:t>
            </a:r>
            <a:r>
              <a:rPr lang="en-US" sz="6000" b="1" dirty="0" smtClean="0"/>
              <a:t>’ Wolf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22660" cy="4351338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Chester Arthur Burnett</a:t>
            </a:r>
            <a:r>
              <a:rPr lang="en-US" dirty="0"/>
              <a:t> </a:t>
            </a:r>
            <a:r>
              <a:rPr lang="en-US" dirty="0" smtClean="0"/>
              <a:t>(1910-1976)</a:t>
            </a:r>
          </a:p>
          <a:p>
            <a:r>
              <a:rPr lang="en-US" dirty="0" smtClean="0"/>
              <a:t>Charlie Patton taught him guitar and the blues.</a:t>
            </a:r>
          </a:p>
          <a:p>
            <a:r>
              <a:rPr lang="en-US" dirty="0" smtClean="0"/>
              <a:t>Already playing an electric guitar in 1941</a:t>
            </a:r>
          </a:p>
          <a:p>
            <a:r>
              <a:rPr lang="en-US" dirty="0" smtClean="0"/>
              <a:t>1951: Sam Phillips recorded him at the Memphis Recording Service: “How many more years” [</a:t>
            </a:r>
            <a:r>
              <a:rPr lang="en-US" dirty="0" smtClean="0">
                <a:hlinkClick r:id="rId2"/>
              </a:rPr>
              <a:t>link</a:t>
            </a:r>
            <a:r>
              <a:rPr lang="en-US" dirty="0" smtClean="0"/>
              <a:t>]</a:t>
            </a:r>
          </a:p>
          <a:p>
            <a:r>
              <a:rPr lang="en-US" dirty="0" smtClean="0"/>
              <a:t>1952: moved to Chicago and signed contract with Chess Records.</a:t>
            </a:r>
          </a:p>
          <a:p>
            <a:r>
              <a:rPr lang="en-US" dirty="0" smtClean="0"/>
              <a:t>Waters initially helped him out, but later they </a:t>
            </a:r>
            <a:r>
              <a:rPr lang="en-US" smtClean="0"/>
              <a:t>became rivals.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726" y="1027906"/>
            <a:ext cx="3994213" cy="552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5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Little Richard</a:t>
            </a:r>
            <a:endParaRPr lang="en-US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0614" y="1351128"/>
            <a:ext cx="6263185" cy="4825835"/>
          </a:xfrm>
        </p:spPr>
        <p:txBody>
          <a:bodyPr>
            <a:normAutofit/>
          </a:bodyPr>
          <a:lstStyle/>
          <a:p>
            <a:r>
              <a:rPr lang="en-US" b="1" dirty="0"/>
              <a:t>Richard Wayne </a:t>
            </a:r>
            <a:r>
              <a:rPr lang="en-US" b="1" dirty="0" err="1"/>
              <a:t>Penniman</a:t>
            </a:r>
            <a:r>
              <a:rPr lang="en-US" dirty="0"/>
              <a:t> (</a:t>
            </a:r>
            <a:r>
              <a:rPr lang="en-US" dirty="0" smtClean="0"/>
              <a:t>born 1932, Macon, Georgia)</a:t>
            </a:r>
          </a:p>
          <a:p>
            <a:r>
              <a:rPr lang="en-US" dirty="0" smtClean="0"/>
              <a:t>Began as a gospel singer, mother at New Hope Baptist Church</a:t>
            </a:r>
          </a:p>
          <a:p>
            <a:r>
              <a:rPr lang="en-US" dirty="0" smtClean="0"/>
              <a:t>Father owned a nightclub: Tip In Inn</a:t>
            </a:r>
          </a:p>
          <a:p>
            <a:r>
              <a:rPr lang="en-US" dirty="0" smtClean="0"/>
              <a:t>27 October 1947: Sister Rosetta </a:t>
            </a:r>
            <a:r>
              <a:rPr lang="en-US" dirty="0" err="1" smtClean="0"/>
              <a:t>Tharpe</a:t>
            </a:r>
            <a:r>
              <a:rPr lang="en-US" dirty="0" smtClean="0"/>
              <a:t> invited him on stage.</a:t>
            </a:r>
          </a:p>
          <a:p>
            <a:r>
              <a:rPr lang="en-US" dirty="0" smtClean="0"/>
              <a:t>Played in various bands, often in drag.</a:t>
            </a:r>
          </a:p>
          <a:p>
            <a:r>
              <a:rPr lang="en-US" dirty="0" smtClean="0"/>
              <a:t>1951: “Taxi Blues” [</a:t>
            </a:r>
            <a:r>
              <a:rPr lang="en-US" dirty="0" smtClean="0">
                <a:hlinkClick r:id="rId2"/>
              </a:rPr>
              <a:t>link</a:t>
            </a:r>
            <a:r>
              <a:rPr lang="en-US" dirty="0" smtClean="0"/>
              <a:t>]</a:t>
            </a:r>
          </a:p>
          <a:p>
            <a:r>
              <a:rPr lang="en-US" dirty="0" smtClean="0"/>
              <a:t>1956: “Long, Tall Sally” [</a:t>
            </a:r>
            <a:r>
              <a:rPr lang="en-US" dirty="0" smtClean="0">
                <a:hlinkClick r:id="rId3"/>
              </a:rPr>
              <a:t>link</a:t>
            </a:r>
            <a:r>
              <a:rPr lang="en-US" dirty="0" smtClean="0"/>
              <a:t>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2" r="17166"/>
          <a:stretch/>
        </p:blipFill>
        <p:spPr>
          <a:xfrm>
            <a:off x="504967" y="1690688"/>
            <a:ext cx="3998794" cy="45515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3982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Chuck Berry</a:t>
            </a:r>
            <a:endParaRPr lang="en-US" sz="5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Charles Edward Anderson</a:t>
            </a:r>
            <a:r>
              <a:rPr lang="en-US" dirty="0"/>
              <a:t> "</a:t>
            </a:r>
            <a:r>
              <a:rPr lang="en-US" b="1" dirty="0"/>
              <a:t>Chuck</a:t>
            </a:r>
            <a:r>
              <a:rPr lang="en-US" dirty="0"/>
              <a:t>" </a:t>
            </a:r>
            <a:r>
              <a:rPr lang="en-US" b="1" dirty="0"/>
              <a:t>Berry</a:t>
            </a:r>
            <a:r>
              <a:rPr lang="en-US" dirty="0"/>
              <a:t> (born </a:t>
            </a:r>
            <a:r>
              <a:rPr lang="en-US" dirty="0" smtClean="0"/>
              <a:t>1926, St. Louis)</a:t>
            </a:r>
          </a:p>
          <a:p>
            <a:r>
              <a:rPr lang="en-US" dirty="0" smtClean="0"/>
              <a:t>Wild kid, prison, 1944-1947</a:t>
            </a:r>
          </a:p>
          <a:p>
            <a:r>
              <a:rPr lang="en-US" dirty="0" smtClean="0"/>
              <a:t>Moved to Chicago, May 1955</a:t>
            </a:r>
          </a:p>
          <a:p>
            <a:r>
              <a:rPr lang="en-US" dirty="0" smtClean="0"/>
              <a:t>Muddy Waters introduced him to the Chess brothers.</a:t>
            </a:r>
          </a:p>
          <a:p>
            <a:r>
              <a:rPr lang="en-US" dirty="0" smtClean="0"/>
              <a:t>1955: “Ida Red,” became “</a:t>
            </a:r>
            <a:r>
              <a:rPr lang="en-US" dirty="0" err="1" smtClean="0"/>
              <a:t>Maybellene</a:t>
            </a:r>
            <a:r>
              <a:rPr lang="en-US" dirty="0" smtClean="0"/>
              <a:t>” [link]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38801" y="1600200"/>
            <a:ext cx="5948148" cy="47869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First important Rock “Disc Jockey” DJ</a:t>
            </a:r>
          </a:p>
          <a:p>
            <a:r>
              <a:rPr lang="en-US" dirty="0" smtClean="0"/>
              <a:t>“Old King of the </a:t>
            </a:r>
            <a:r>
              <a:rPr lang="en-US" dirty="0" err="1" smtClean="0"/>
              <a:t>Moondoggers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Leo </a:t>
            </a:r>
            <a:r>
              <a:rPr lang="en-US" dirty="0" err="1" smtClean="0"/>
              <a:t>Mintz</a:t>
            </a:r>
            <a:r>
              <a:rPr lang="en-US" dirty="0" smtClean="0"/>
              <a:t>, Cleveland, Ohio record store owner</a:t>
            </a:r>
          </a:p>
          <a:p>
            <a:r>
              <a:rPr lang="en-US" dirty="0"/>
              <a:t>WJW </a:t>
            </a:r>
            <a:r>
              <a:rPr lang="en-US" dirty="0" smtClean="0"/>
              <a:t>(Cleveland): worked the night shift</a:t>
            </a:r>
          </a:p>
          <a:p>
            <a:r>
              <a:rPr lang="en-US" dirty="0"/>
              <a:t>Brought black hot jazz and rhythm and blues to white teenagers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21 March 1952: “</a:t>
            </a:r>
            <a:r>
              <a:rPr lang="en-US" dirty="0" err="1" smtClean="0"/>
              <a:t>Moondog</a:t>
            </a:r>
            <a:r>
              <a:rPr lang="en-US" dirty="0" smtClean="0"/>
              <a:t> Coronation Ball”</a:t>
            </a:r>
            <a:endParaRPr lang="en-US" dirty="0"/>
          </a:p>
          <a:p>
            <a:r>
              <a:rPr lang="en-US" dirty="0" smtClean="0"/>
              <a:t>Popularized “</a:t>
            </a:r>
            <a:r>
              <a:rPr lang="en-US" dirty="0" err="1" smtClean="0"/>
              <a:t>Rock’n’Roll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6 </a:t>
            </a:r>
            <a:r>
              <a:rPr lang="en-US" dirty="0"/>
              <a:t>April 1954 broadcast: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Alan Freed (1921-1965), “Rock ‘</a:t>
            </a:r>
            <a:r>
              <a:rPr lang="en-US" dirty="0" err="1" smtClean="0"/>
              <a:t>n’Roll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834" y="1638300"/>
            <a:ext cx="2955333" cy="4495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2991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1959: Freed began hosting “The Big Beat” on ABC; popular, but lasted only four episodes.</a:t>
            </a:r>
          </a:p>
          <a:p>
            <a:r>
              <a:rPr lang="en-US" dirty="0" smtClean="0"/>
              <a:t>Here is </a:t>
            </a:r>
            <a:r>
              <a:rPr lang="en-US" dirty="0" smtClean="0">
                <a:hlinkClick r:id="rId2"/>
              </a:rPr>
              <a:t>why</a:t>
            </a:r>
            <a:r>
              <a:rPr lang="en-US" dirty="0" smtClean="0"/>
              <a:t>: fourth episode featured “Frankie Lyman and the Teenagers”</a:t>
            </a:r>
          </a:p>
          <a:p>
            <a:r>
              <a:rPr lang="en-US" dirty="0" smtClean="0"/>
              <a:t>Freed then faced conflict of interest charges for promoting songs in which he  had a financial interest Chuck Berry’s “</a:t>
            </a:r>
            <a:r>
              <a:rPr lang="en-US" dirty="0" err="1" smtClean="0"/>
              <a:t>Maybellene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Common practice, unevenly enforced.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Race and Payola</a:t>
            </a:r>
            <a:endParaRPr lang="en-US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3903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2779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Chuck Berry shared the royalties: </a:t>
            </a:r>
            <a:r>
              <a:rPr lang="en-US" b="1" dirty="0" err="1" smtClean="0"/>
              <a:t>Maybellene</a:t>
            </a:r>
            <a:r>
              <a:rPr lang="en-US" b="1" dirty="0" smtClean="0"/>
              <a:t>, 1955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197" y="681057"/>
            <a:ext cx="6059606" cy="6083003"/>
          </a:xfrm>
        </p:spPr>
      </p:pic>
    </p:spTree>
    <p:extLst>
      <p:ext uri="{BB962C8B-B14F-4D97-AF65-F5344CB8AC3E}">
        <p14:creationId xmlns:p14="http://schemas.microsoft.com/office/powerpoint/2010/main" val="291369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1934: Boswell Sisters, “</a:t>
            </a:r>
            <a:r>
              <a:rPr lang="en-US" dirty="0" smtClean="0">
                <a:hlinkClick r:id="rId2"/>
              </a:rPr>
              <a:t>Rock and Roll</a:t>
            </a:r>
            <a:r>
              <a:rPr lang="en-US" dirty="0" smtClean="0"/>
              <a:t>” appeared in the film </a:t>
            </a:r>
            <a:r>
              <a:rPr lang="en-US" i="1" dirty="0" smtClean="0"/>
              <a:t>Transatlantic Merry-Go-Round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1938: Sister Rosetta </a:t>
            </a:r>
            <a:r>
              <a:rPr lang="en-US" dirty="0" err="1" smtClean="0"/>
              <a:t>Tharpe</a:t>
            </a:r>
            <a:r>
              <a:rPr lang="en-US" dirty="0" smtClean="0"/>
              <a:t> recorded “Rock Me” for Decca Records [</a:t>
            </a:r>
            <a:r>
              <a:rPr lang="en-US" dirty="0" smtClean="0">
                <a:hlinkClick r:id="rId2"/>
              </a:rPr>
              <a:t>link</a:t>
            </a:r>
            <a:r>
              <a:rPr lang="en-US" dirty="0" smtClean="0"/>
              <a:t>].</a:t>
            </a:r>
          </a:p>
          <a:p>
            <a:r>
              <a:rPr lang="en-US" dirty="0" smtClean="0"/>
              <a:t>Her music tried to cross-over from gospel to rhythm and blues.</a:t>
            </a:r>
          </a:p>
          <a:p>
            <a:r>
              <a:rPr lang="en-US" dirty="0" err="1" smtClean="0"/>
              <a:t>Tharpe</a:t>
            </a:r>
            <a:r>
              <a:rPr lang="en-US" dirty="0" smtClean="0"/>
              <a:t> had a huge influence on Little Richard, Chuck Berry, Johnny Cash, and Elvis Presley.</a:t>
            </a:r>
          </a:p>
          <a:p>
            <a:r>
              <a:rPr lang="en-US" dirty="0" smtClean="0"/>
              <a:t>1942: </a:t>
            </a:r>
            <a:r>
              <a:rPr lang="en-US" dirty="0" err="1" smtClean="0"/>
              <a:t>Maurie</a:t>
            </a:r>
            <a:r>
              <a:rPr lang="en-US" dirty="0" smtClean="0"/>
              <a:t> </a:t>
            </a:r>
            <a:r>
              <a:rPr lang="en-US" dirty="0" err="1" smtClean="0"/>
              <a:t>Orodeneker</a:t>
            </a:r>
            <a:r>
              <a:rPr lang="en-US" dirty="0" smtClean="0"/>
              <a:t> began to call more upbeat recordings, such as Thorpe’s “Rock Me” -- “rock-and-roll”.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term “Rock </a:t>
            </a:r>
            <a:r>
              <a:rPr lang="en-US" b="1" smtClean="0"/>
              <a:t>and Roll,” </a:t>
            </a:r>
            <a:r>
              <a:rPr lang="en-US" b="1" dirty="0" smtClean="0"/>
              <a:t>earlier versions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643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1118938"/>
            <a:ext cx="8077200" cy="45559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Early </a:t>
            </a:r>
            <a:r>
              <a:rPr lang="en-US" dirty="0"/>
              <a:t>1920s: Radio </a:t>
            </a:r>
            <a:r>
              <a:rPr lang="en-US" dirty="0" smtClean="0"/>
              <a:t>broadcasting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198438"/>
            <a:ext cx="10515600" cy="920500"/>
          </a:xfrm>
        </p:spPr>
        <p:txBody>
          <a:bodyPr/>
          <a:lstStyle/>
          <a:p>
            <a:r>
              <a:rPr lang="en-US" dirty="0" smtClean="0"/>
              <a:t>Rise of popular music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69" y="1820188"/>
            <a:ext cx="7257641" cy="48043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3886201" y="6000344"/>
            <a:ext cx="467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One of the first portable radio receivers, 1923</a:t>
            </a:r>
          </a:p>
        </p:txBody>
      </p:sp>
    </p:spTree>
    <p:extLst>
      <p:ext uri="{BB962C8B-B14F-4D97-AF65-F5344CB8AC3E}">
        <p14:creationId xmlns:p14="http://schemas.microsoft.com/office/powerpoint/2010/main" val="24464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53152" y="1690688"/>
            <a:ext cx="48768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Long history, began 1877, patented in 1930s</a:t>
            </a:r>
          </a:p>
          <a:p>
            <a:r>
              <a:rPr lang="en-US" dirty="0" smtClean="0"/>
              <a:t>Bing Crosby, actor, singer</a:t>
            </a:r>
          </a:p>
          <a:p>
            <a:r>
              <a:rPr lang="en-US" dirty="0" smtClean="0"/>
              <a:t>Used to broadcast live on NBC radio</a:t>
            </a:r>
          </a:p>
          <a:p>
            <a:r>
              <a:rPr lang="en-US" dirty="0" smtClean="0"/>
              <a:t>Tired of live performances: 39 weeks per year</a:t>
            </a:r>
          </a:p>
          <a:p>
            <a:r>
              <a:rPr lang="en-US" dirty="0" smtClean="0"/>
              <a:t>Discs poor quality sound</a:t>
            </a:r>
          </a:p>
          <a:p>
            <a:r>
              <a:rPr lang="en-US" dirty="0" smtClean="0"/>
              <a:t>October 1947: first taped broadcast</a:t>
            </a:r>
          </a:p>
          <a:p>
            <a:r>
              <a:rPr lang="en-US" dirty="0" smtClean="0"/>
              <a:t>Thanksgiving 1947 </a:t>
            </a:r>
            <a:r>
              <a:rPr lang="en-US" dirty="0" smtClean="0">
                <a:hlinkClick r:id="rId2"/>
              </a:rPr>
              <a:t>recording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Magnetic Tape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5" t="5455" r="22821" b="20000"/>
          <a:stretch/>
        </p:blipFill>
        <p:spPr>
          <a:xfrm>
            <a:off x="7315201" y="1524001"/>
            <a:ext cx="3144644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7477077" y="5181600"/>
            <a:ext cx="241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Bing Crosby, 1903-1977</a:t>
            </a:r>
          </a:p>
        </p:txBody>
      </p:sp>
    </p:spTree>
    <p:extLst>
      <p:ext uri="{BB962C8B-B14F-4D97-AF65-F5344CB8AC3E}">
        <p14:creationId xmlns:p14="http://schemas.microsoft.com/office/powerpoint/2010/main" val="278561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642887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1930s: vinyl begins to be used for recording music.</a:t>
            </a:r>
          </a:p>
          <a:p>
            <a:r>
              <a:rPr lang="en-US" dirty="0" smtClean="0"/>
              <a:t>1948: Columbia Records introduced the long-playing </a:t>
            </a:r>
            <a:r>
              <a:rPr lang="en-US" dirty="0"/>
              <a:t>33</a:t>
            </a:r>
            <a:r>
              <a:rPr lang="en-US" baseline="30000" dirty="0"/>
              <a:t>1</a:t>
            </a:r>
            <a:r>
              <a:rPr lang="en-US" dirty="0"/>
              <a:t>⁄</a:t>
            </a:r>
            <a:r>
              <a:rPr lang="en-US" baseline="-25000" dirty="0"/>
              <a:t>3</a:t>
            </a:r>
            <a:r>
              <a:rPr lang="en-US" dirty="0"/>
              <a:t> rpm microgroove vinyl record, or "</a:t>
            </a:r>
            <a:r>
              <a:rPr lang="en-US" dirty="0" smtClean="0"/>
              <a:t>LP“.</a:t>
            </a:r>
          </a:p>
          <a:p>
            <a:r>
              <a:rPr lang="en-US" dirty="0" smtClean="0"/>
              <a:t>1949: RCA Victor countered with the </a:t>
            </a:r>
            <a:r>
              <a:rPr lang="en-US" dirty="0"/>
              <a:t>short-playing but convenient 7-inch 45 rpm microgroove vinyl </a:t>
            </a:r>
            <a:r>
              <a:rPr lang="en-US" dirty="0" smtClean="0"/>
              <a:t>single.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Rise of popular music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268" y="428824"/>
            <a:ext cx="2667000" cy="265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619" y="3422183"/>
            <a:ext cx="2628423" cy="24900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43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609601"/>
            <a:ext cx="2805622" cy="52533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109209" y="5919117"/>
            <a:ext cx="446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1946: Wurlitzer 1015, a selection of 24 (45 rpm) records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524000"/>
            <a:ext cx="4051808" cy="3038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057401" y="455435"/>
            <a:ext cx="4690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Jukebox, arose in 1950s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71352" y="4785037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1952: </a:t>
            </a:r>
            <a:r>
              <a:rPr lang="en-US" dirty="0" err="1"/>
              <a:t>Seeburg</a:t>
            </a:r>
            <a:r>
              <a:rPr lang="en-US" dirty="0"/>
              <a:t> M100c: could play 50 different records, 100 choices</a:t>
            </a:r>
          </a:p>
        </p:txBody>
      </p:sp>
    </p:spTree>
    <p:extLst>
      <p:ext uri="{BB962C8B-B14F-4D97-AF65-F5344CB8AC3E}">
        <p14:creationId xmlns:p14="http://schemas.microsoft.com/office/powerpoint/2010/main" val="370453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400"/>
          </a:xfrm>
        </p:spPr>
        <p:txBody>
          <a:bodyPr/>
          <a:lstStyle/>
          <a:p>
            <a:r>
              <a:rPr lang="en-US" b="1" dirty="0" smtClean="0"/>
              <a:t>Brown versus Board of Education, 1954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1" y="1296537"/>
            <a:ext cx="4666958" cy="528168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Separate but equal did not work (Plessy vs Ferguson, 1896).</a:t>
            </a:r>
          </a:p>
          <a:p>
            <a:r>
              <a:rPr lang="en-US" dirty="0" smtClean="0"/>
              <a:t>17 May 17 </a:t>
            </a:r>
            <a:r>
              <a:rPr lang="en-US" dirty="0"/>
              <a:t>1954, </a:t>
            </a:r>
            <a:r>
              <a:rPr lang="en-US" dirty="0" smtClean="0"/>
              <a:t>Chief Justice Earl Warren Court unanimously </a:t>
            </a:r>
            <a:r>
              <a:rPr lang="en-US" dirty="0"/>
              <a:t>(9–0) </a:t>
            </a:r>
            <a:r>
              <a:rPr lang="en-US" dirty="0" smtClean="0"/>
              <a:t>decided that </a:t>
            </a:r>
            <a:r>
              <a:rPr lang="en-US" dirty="0"/>
              <a:t>"separate educational facilities are inherently unequal</a:t>
            </a:r>
            <a:r>
              <a:rPr lang="en-US" dirty="0" smtClean="0"/>
              <a:t>.“</a:t>
            </a:r>
          </a:p>
          <a:p>
            <a:r>
              <a:rPr lang="en-US" dirty="0" smtClean="0"/>
              <a:t>Victory for Civil Rights Movement</a:t>
            </a:r>
          </a:p>
          <a:p>
            <a:r>
              <a:rPr lang="en-US" dirty="0" smtClean="0"/>
              <a:t>Fight was just beginning.</a:t>
            </a:r>
          </a:p>
          <a:p>
            <a:r>
              <a:rPr lang="en-US" dirty="0" smtClean="0"/>
              <a:t>Led gradually to greater acceptance of A-A culture.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459" y="1561921"/>
            <a:ext cx="6799380" cy="479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9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904" y="1"/>
            <a:ext cx="10515600" cy="928048"/>
          </a:xfrm>
        </p:spPr>
        <p:txBody>
          <a:bodyPr/>
          <a:lstStyle/>
          <a:p>
            <a:pPr algn="ctr"/>
            <a:r>
              <a:rPr lang="en-US" b="1" dirty="0" smtClean="0"/>
              <a:t>Post World War II Baby Boom, the last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48" y="828811"/>
            <a:ext cx="10412104" cy="6029189"/>
          </a:xfrm>
        </p:spPr>
      </p:pic>
    </p:spTree>
    <p:extLst>
      <p:ext uri="{BB962C8B-B14F-4D97-AF65-F5344CB8AC3E}">
        <p14:creationId xmlns:p14="http://schemas.microsoft.com/office/powerpoint/2010/main" val="222812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883390"/>
            <a:ext cx="8305800" cy="466980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Growing and prospering middle class, especially after WWII (1939-1945)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More disposable income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Spread of leisure, the near necessity to enjoy life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Records became cheap and widely available.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The city: noisy, light, busy, young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The audience</a:t>
            </a:r>
          </a:p>
        </p:txBody>
      </p:sp>
    </p:spTree>
    <p:extLst>
      <p:ext uri="{BB962C8B-B14F-4D97-AF65-F5344CB8AC3E}">
        <p14:creationId xmlns:p14="http://schemas.microsoft.com/office/powerpoint/2010/main" val="302743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639</Words>
  <Application>Microsoft Office PowerPoint</Application>
  <PresentationFormat>Widescreen</PresentationFormat>
  <Paragraphs>106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Aharoni</vt:lpstr>
      <vt:lpstr>Andalus</vt:lpstr>
      <vt:lpstr>Arial</vt:lpstr>
      <vt:lpstr>Calibri</vt:lpstr>
      <vt:lpstr>Calibri Light</vt:lpstr>
      <vt:lpstr>Office Theme</vt:lpstr>
      <vt:lpstr>Rock’n’Roll emerging</vt:lpstr>
      <vt:lpstr>The term “Rock and Roll,” earlier versions</vt:lpstr>
      <vt:lpstr>Rise of popular music </vt:lpstr>
      <vt:lpstr>Magnetic Tape</vt:lpstr>
      <vt:lpstr>Rise of popular music </vt:lpstr>
      <vt:lpstr>PowerPoint Presentation</vt:lpstr>
      <vt:lpstr>Brown versus Board of Education, 1954</vt:lpstr>
      <vt:lpstr>Post World War II Baby Boom, the last</vt:lpstr>
      <vt:lpstr>The audience</vt:lpstr>
      <vt:lpstr>The audience</vt:lpstr>
      <vt:lpstr>Transistor Radios</vt:lpstr>
      <vt:lpstr>Muddy Waters</vt:lpstr>
      <vt:lpstr>Howlin’ Wolf</vt:lpstr>
      <vt:lpstr>Little Richard</vt:lpstr>
      <vt:lpstr>Chuck Berry</vt:lpstr>
      <vt:lpstr>Alan Freed (1921-1965), “Rock ‘n’Roll”</vt:lpstr>
      <vt:lpstr>Race and Payola</vt:lpstr>
      <vt:lpstr>Chuck Berry shared the royalties: Maybellene, 1955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Baker</dc:creator>
  <cp:lastModifiedBy>Mark Baker</cp:lastModifiedBy>
  <cp:revision>87</cp:revision>
  <dcterms:created xsi:type="dcterms:W3CDTF">2015-09-16T04:49:07Z</dcterms:created>
  <dcterms:modified xsi:type="dcterms:W3CDTF">2016-10-10T10:11:23Z</dcterms:modified>
</cp:coreProperties>
</file>