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5" r:id="rId7"/>
    <p:sldId id="266" r:id="rId8"/>
    <p:sldId id="261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24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-208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33B79-64F9-47CC-89AE-1B28531A2900}" type="datetimeFigureOut">
              <a:rPr lang="en-CA" smtClean="0"/>
              <a:t>22/10/2018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F2929-972B-4E48-BBBC-55849B7C6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39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 source: https://commons.wikimedia.org/wiki/File:Beach_Boys_1963.jpg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F2929-972B-4E48-BBBC-55849B7C64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99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8ECE-E1C6-4D1A-8C94-F06283DD1698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y3h9p_c5-M" TargetMode="External"/><Relationship Id="rId2" Type="http://schemas.openxmlformats.org/officeDocument/2006/relationships/hyperlink" Target="https://www.youtube.com/watch?v=1Qd2Nb-oh4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tm_G_DCJMm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LV4NGpoy_E" TargetMode="External"/><Relationship Id="rId2" Type="http://schemas.openxmlformats.org/officeDocument/2006/relationships/hyperlink" Target="https://www.youtube.com/watch?v=dbs1luUIx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IYJtdtr67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Beach Boys, Surf Music, and Hot Rods</a:t>
            </a: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8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265"/>
            <a:ext cx="10515600" cy="1194319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Beach Boys, 1965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2" y="1503653"/>
            <a:ext cx="6439436" cy="503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913169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“Pet Sounds”, 1966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6" y="1690688"/>
            <a:ext cx="4017334" cy="4017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36163" y="1156996"/>
            <a:ext cx="70763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Brian Wilson’s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Beatles’ “Rubber Soul” (1965)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Worked with lyricist Tony Asher.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Stopped touring.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Focused on recording (marijuana).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First rock concept album, rock was not only for dancing (earphones in the dark).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Initially, not well received in USA (peaked at no. 10), though embraced in the UK (no.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Single: “Wouldn’t it be nice”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very popular then, but very influential.</a:t>
            </a:r>
          </a:p>
        </p:txBody>
      </p:sp>
    </p:spTree>
    <p:extLst>
      <p:ext uri="{BB962C8B-B14F-4D97-AF65-F5344CB8AC3E}">
        <p14:creationId xmlns:p14="http://schemas.microsoft.com/office/powerpoint/2010/main" val="42614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" y="200464"/>
            <a:ext cx="6457071" cy="645707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91E059-86AF-42E0-A952-729F4219E748}"/>
              </a:ext>
            </a:extLst>
          </p:cNvPr>
          <p:cNvSpPr txBox="1"/>
          <p:nvPr/>
        </p:nvSpPr>
        <p:spPr>
          <a:xfrm>
            <a:off x="7422204" y="963038"/>
            <a:ext cx="44747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1940 pop.: 7 million</a:t>
            </a:r>
          </a:p>
          <a:p>
            <a:r>
              <a:rPr lang="en-CA" sz="2800" b="1" dirty="0"/>
              <a:t>1950 pop.: 10.6 million</a:t>
            </a:r>
          </a:p>
          <a:p>
            <a:r>
              <a:rPr lang="en-CA" sz="2800" b="1" dirty="0"/>
              <a:t>1962 pop. 17 million, pop. (expanding 1700 per day)</a:t>
            </a:r>
          </a:p>
        </p:txBody>
      </p:sp>
    </p:spTree>
    <p:extLst>
      <p:ext uri="{BB962C8B-B14F-4D97-AF65-F5344CB8AC3E}">
        <p14:creationId xmlns:p14="http://schemas.microsoft.com/office/powerpoint/2010/main" val="92939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California, another 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</a:t>
            </a:r>
          </a:p>
          <a:p>
            <a:r>
              <a:rPr lang="en-US" dirty="0"/>
              <a:t>Resource rich: gold, oil, minerals, agriculture, tourism</a:t>
            </a:r>
          </a:p>
          <a:p>
            <a:r>
              <a:rPr lang="en-US" dirty="0"/>
              <a:t>Distant from the eastern seaboard</a:t>
            </a:r>
          </a:p>
          <a:p>
            <a:r>
              <a:rPr lang="en-US" dirty="0"/>
              <a:t>Beaches</a:t>
            </a:r>
          </a:p>
          <a:p>
            <a:r>
              <a:rPr lang="en-US" dirty="0"/>
              <a:t>Disneyland, opened July 1955</a:t>
            </a:r>
          </a:p>
          <a:p>
            <a:r>
              <a:rPr lang="en-US" dirty="0"/>
              <a:t>Silicon Valley: Western Electric, Raytheon, Remington Rand, Zenith, and Motorola</a:t>
            </a:r>
          </a:p>
          <a:p>
            <a:r>
              <a:rPr lang="en-US" dirty="0"/>
              <a:t>Toy maker Mattel (Hawthorne, CA): Barbie, Disney toys,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culture, 1950s-1960s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763"/>
            <a:ext cx="4648200" cy="3940200"/>
          </a:xfrm>
        </p:spPr>
        <p:txBody>
          <a:bodyPr/>
          <a:lstStyle/>
          <a:p>
            <a:r>
              <a:rPr lang="en-US" dirty="0"/>
              <a:t>Boards, sticks, woodies, polys</a:t>
            </a:r>
          </a:p>
          <a:p>
            <a:r>
              <a:rPr lang="en-US" dirty="0"/>
              <a:t>Soup, big guns, hairy</a:t>
            </a:r>
          </a:p>
          <a:p>
            <a:r>
              <a:rPr lang="en-US" dirty="0"/>
              <a:t>Hot dogging, </a:t>
            </a:r>
          </a:p>
          <a:p>
            <a:r>
              <a:rPr lang="en-US" dirty="0"/>
              <a:t>Bunnies, </a:t>
            </a:r>
            <a:r>
              <a:rPr lang="en-US" dirty="0" err="1"/>
              <a:t>Barbies</a:t>
            </a:r>
            <a:endParaRPr lang="en-US" dirty="0"/>
          </a:p>
          <a:p>
            <a:r>
              <a:rPr lang="en-US" dirty="0"/>
              <a:t>Gremlins, kooks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76488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23"/>
            <a:ext cx="10515600" cy="1004581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Surf music: </a:t>
            </a:r>
            <a:r>
              <a:rPr lang="en-US" b="1" dirty="0" err="1">
                <a:latin typeface="Copperplate Gothic Bold" panose="020E0705020206020404" pitchFamily="34" charset="0"/>
              </a:rPr>
              <a:t>Miserlou</a:t>
            </a:r>
            <a:r>
              <a:rPr lang="en-US" b="1" dirty="0">
                <a:latin typeface="Copperplate Gothic Bold" panose="020E07050202060204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129005"/>
            <a:ext cx="8954774" cy="5175056"/>
          </a:xfrm>
        </p:spPr>
        <p:txBody>
          <a:bodyPr>
            <a:noAutofit/>
          </a:bodyPr>
          <a:lstStyle/>
          <a:p>
            <a:r>
              <a:rPr lang="en-US" sz="2400" dirty="0"/>
              <a:t>Richard Anthony </a:t>
            </a:r>
            <a:r>
              <a:rPr lang="en-US" sz="2400" dirty="0" err="1"/>
              <a:t>Monsour</a:t>
            </a:r>
            <a:r>
              <a:rPr lang="en-US" sz="2400" dirty="0"/>
              <a:t> (b. 1937) from Boston and Quincy, Mass.</a:t>
            </a:r>
          </a:p>
          <a:p>
            <a:r>
              <a:rPr lang="en-US" sz="2400" dirty="0"/>
              <a:t>learned to play piano, ukulele, guitar, trumpet, </a:t>
            </a:r>
            <a:r>
              <a:rPr lang="en-US" sz="2400" dirty="0" err="1"/>
              <a:t>tarabaki</a:t>
            </a:r>
            <a:r>
              <a:rPr lang="en-US" sz="2400" dirty="0"/>
              <a:t>, and drums.</a:t>
            </a:r>
          </a:p>
          <a:p>
            <a:r>
              <a:rPr lang="en-US" sz="2400" dirty="0"/>
              <a:t>After grade 11, moved to El Segundo.</a:t>
            </a:r>
          </a:p>
          <a:p>
            <a:r>
              <a:rPr lang="en-US" sz="2400" dirty="0"/>
              <a:t>Learned to surf, and then made music to match.</a:t>
            </a:r>
          </a:p>
          <a:p>
            <a:r>
              <a:rPr lang="en-US" sz="2400" dirty="0"/>
              <a:t>Leo Fender: guitars and amps (first 100-watt amp)</a:t>
            </a:r>
          </a:p>
          <a:p>
            <a:r>
              <a:rPr lang="en-US" sz="2400" dirty="0"/>
              <a:t>Michalis </a:t>
            </a:r>
            <a:r>
              <a:rPr lang="en-US" sz="2400" dirty="0" err="1"/>
              <a:t>Patrinos</a:t>
            </a:r>
            <a:r>
              <a:rPr lang="en-US" sz="2400" dirty="0"/>
              <a:t> (from Izmir), “</a:t>
            </a:r>
            <a:r>
              <a:rPr lang="en-US" sz="2400" dirty="0" err="1"/>
              <a:t>Miserlou</a:t>
            </a:r>
            <a:r>
              <a:rPr lang="en-US" sz="2400" dirty="0"/>
              <a:t>,” 1930: </a:t>
            </a:r>
          </a:p>
          <a:p>
            <a:pPr lvl="1"/>
            <a:r>
              <a:rPr lang="en-US" dirty="0">
                <a:hlinkClick r:id="rId2"/>
              </a:rPr>
              <a:t>https://www.youtube.com/watch?v=1Qd2Nb-oh4I</a:t>
            </a:r>
            <a:endParaRPr lang="en-US" dirty="0"/>
          </a:p>
          <a:p>
            <a:r>
              <a:rPr lang="en-US" sz="2400" dirty="0"/>
              <a:t>Dick Dale and the Del-Tones, “</a:t>
            </a:r>
            <a:r>
              <a:rPr lang="en-US" sz="2400" dirty="0" err="1"/>
              <a:t>Miserlou</a:t>
            </a:r>
            <a:r>
              <a:rPr lang="en-US" sz="2400" dirty="0"/>
              <a:t>,” 1962: </a:t>
            </a:r>
          </a:p>
          <a:p>
            <a:pPr lvl="1"/>
            <a:r>
              <a:rPr lang="en-US" dirty="0">
                <a:hlinkClick r:id="rId3"/>
              </a:rPr>
              <a:t>https://www.youtube.com/watch?v=-y3h9p_c5-M</a:t>
            </a:r>
            <a:endParaRPr lang="en-US" dirty="0"/>
          </a:p>
          <a:p>
            <a:r>
              <a:rPr lang="en-US" sz="2400" i="1" dirty="0"/>
              <a:t>Beach Party</a:t>
            </a:r>
            <a:r>
              <a:rPr lang="en-US" sz="2400" dirty="0"/>
              <a:t> (1963 film):</a:t>
            </a:r>
          </a:p>
          <a:p>
            <a:pPr lvl="1"/>
            <a:r>
              <a:rPr lang="en-US" dirty="0">
                <a:hlinkClick r:id="rId4"/>
              </a:rPr>
              <a:t>https://www.youtube.com/watch?v=tm_G_DCJMmY</a:t>
            </a:r>
            <a:endParaRPr lang="en-US" dirty="0"/>
          </a:p>
          <a:p>
            <a:r>
              <a:rPr lang="en-US" sz="2400" dirty="0"/>
              <a:t>Single-note staccato playing influenced, Hendrix, emergence of Heavy Metal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45" y="2620022"/>
            <a:ext cx="2733869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BEFC-100C-4BE2-8727-3ECDEB87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926"/>
          </a:xfrm>
        </p:spPr>
        <p:txBody>
          <a:bodyPr/>
          <a:lstStyle/>
          <a:p>
            <a:r>
              <a:rPr lang="en-CA" b="1" dirty="0"/>
              <a:t>Jan and Dean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7832-28BD-4B21-A1D3-7AE06009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052"/>
            <a:ext cx="11000362" cy="520882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William Jan Berry (1941-2004): father was Howard Hughes’ project manager for the “Spruce Goose”. Grew up in Bel Air.</a:t>
            </a:r>
          </a:p>
          <a:p>
            <a:r>
              <a:rPr lang="en-CA" dirty="0"/>
              <a:t>Dean </a:t>
            </a:r>
            <a:r>
              <a:rPr lang="en-CA" dirty="0" err="1"/>
              <a:t>Ormsby</a:t>
            </a:r>
            <a:r>
              <a:rPr lang="en-CA" dirty="0"/>
              <a:t> </a:t>
            </a:r>
            <a:r>
              <a:rPr lang="en-CA" dirty="0" err="1"/>
              <a:t>Torrence</a:t>
            </a:r>
            <a:r>
              <a:rPr lang="en-CA" dirty="0"/>
              <a:t> (b. 1940): father sales manager for Wilshire Oil.</a:t>
            </a:r>
          </a:p>
          <a:p>
            <a:r>
              <a:rPr lang="en-CA" dirty="0"/>
              <a:t>Went to the same Junior and High School, played football and sang in the locker room.</a:t>
            </a:r>
          </a:p>
          <a:p>
            <a:r>
              <a:rPr lang="en-CA" dirty="0"/>
              <a:t>Had a hit in 1959 with “Baby Talk”, got to number 10.</a:t>
            </a:r>
          </a:p>
          <a:p>
            <a:r>
              <a:rPr lang="en-CA" dirty="0"/>
              <a:t>Brian Wilson gave them a hit in 1963 with “Surf City,” first surf song to top the Hot 100.</a:t>
            </a:r>
          </a:p>
          <a:p>
            <a:r>
              <a:rPr lang="en-US" dirty="0"/>
              <a:t>Other hits: "Drag City" (1963), "The Little Old Lady from Pasadena" (1964), and "Dead Man's Curve" (1964); </a:t>
            </a:r>
            <a:endParaRPr lang="en-CA" dirty="0"/>
          </a:p>
          <a:p>
            <a:r>
              <a:rPr lang="en-CA" dirty="0"/>
              <a:t>They had 16 top 40 hits, and 26 songs making the top 100 from 1958-1966.</a:t>
            </a:r>
          </a:p>
          <a:p>
            <a:r>
              <a:rPr lang="en-CA" dirty="0"/>
              <a:t>12 April 1966: Jan crashed is Corvette into a parked truck (brain damage, partially paralyzed).</a:t>
            </a:r>
          </a:p>
        </p:txBody>
      </p:sp>
    </p:spTree>
    <p:extLst>
      <p:ext uri="{BB962C8B-B14F-4D97-AF65-F5344CB8AC3E}">
        <p14:creationId xmlns:p14="http://schemas.microsoft.com/office/powerpoint/2010/main" val="17750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5F1DE13C-5E33-47BB-BFC6-F34D96C34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88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1D1FF1-AEF2-4E91-8609-291AAA48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365125"/>
            <a:ext cx="3430605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Jan and Dean, 1964</a:t>
            </a:r>
          </a:p>
        </p:txBody>
      </p:sp>
    </p:spTree>
    <p:extLst>
      <p:ext uri="{BB962C8B-B14F-4D97-AF65-F5344CB8AC3E}">
        <p14:creationId xmlns:p14="http://schemas.microsoft.com/office/powerpoint/2010/main" val="125451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9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The Beach Boys, 1961-present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184"/>
            <a:ext cx="10791548" cy="49182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Hawthorne, CA</a:t>
            </a:r>
          </a:p>
          <a:p>
            <a:r>
              <a:rPr lang="en-US" dirty="0"/>
              <a:t>Brothers Brian, Dennis (the only surfer), and Carl Wilson, their cousin Mike Love, and their friend Al Jardine started a garage band, managed by father Murry Wilson.</a:t>
            </a:r>
          </a:p>
          <a:p>
            <a:r>
              <a:rPr lang="en-US" dirty="0"/>
              <a:t>Brian got a reel-to-reel tape recorder for his 16</a:t>
            </a:r>
            <a:r>
              <a:rPr lang="en-US" baseline="30000" dirty="0"/>
              <a:t>th</a:t>
            </a:r>
            <a:r>
              <a:rPr lang="en-US" dirty="0"/>
              <a:t> birthday.</a:t>
            </a:r>
          </a:p>
          <a:p>
            <a:r>
              <a:rPr lang="en-US" dirty="0"/>
              <a:t>First band: “</a:t>
            </a:r>
            <a:r>
              <a:rPr lang="en-US" dirty="0" err="1"/>
              <a:t>Pendletones</a:t>
            </a:r>
            <a:r>
              <a:rPr lang="en-US" dirty="0"/>
              <a:t>,” but first recording became The Beach Boys (Russ Regan of Era Records, later president of 20</a:t>
            </a:r>
            <a:r>
              <a:rPr lang="en-US" baseline="30000" dirty="0"/>
              <a:t>th</a:t>
            </a:r>
            <a:r>
              <a:rPr lang="en-US" dirty="0"/>
              <a:t>-Century Fox).</a:t>
            </a:r>
          </a:p>
          <a:p>
            <a:r>
              <a:rPr lang="en-US" dirty="0"/>
              <a:t>First song, “</a:t>
            </a:r>
            <a:r>
              <a:rPr lang="en-US" dirty="0" err="1"/>
              <a:t>Surfin</a:t>
            </a:r>
            <a:r>
              <a:rPr lang="en-US" dirty="0"/>
              <a:t>’”, 1961</a:t>
            </a:r>
          </a:p>
          <a:p>
            <a:r>
              <a:rPr lang="en-US" dirty="0"/>
              <a:t>Jazz, R&amp;B, Doo-wop influences</a:t>
            </a:r>
          </a:p>
          <a:p>
            <a:r>
              <a:rPr lang="en-US" dirty="0"/>
              <a:t>Many others followed: most famous was “</a:t>
            </a:r>
            <a:r>
              <a:rPr lang="en-US" dirty="0" err="1"/>
              <a:t>Surfin</a:t>
            </a:r>
            <a:r>
              <a:rPr lang="en-US" dirty="0"/>
              <a:t> USA”: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Music of Chuck Berry’s “Sweet Little Sixteen” (Jan. 1958):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Good Vibrations, 1966: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vintage photo of a group of people posing for a picture&#10;&#10;Description generated with very high confidence">
            <a:extLst>
              <a:ext uri="{FF2B5EF4-FFF2-40B4-BE49-F238E27FC236}">
                <a16:creationId xmlns:a16="http://schemas.microsoft.com/office/drawing/2014/main" id="{B155197F-F1B0-46C4-87D1-EB3D8FA50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786" y="492573"/>
            <a:ext cx="6357617" cy="5880796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9D9F16-3E10-4005-A146-725755DA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Beach Boys (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Pendletones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in </a:t>
            </a:r>
            <a:r>
              <a:rPr lang="en-US" sz="4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Pendletons</a:t>
            </a:r>
            <a:r>
              <a:rPr lang="en-US" sz="4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1963</a:t>
            </a:r>
          </a:p>
        </p:txBody>
      </p:sp>
    </p:spTree>
    <p:extLst>
      <p:ext uri="{BB962C8B-B14F-4D97-AF65-F5344CB8AC3E}">
        <p14:creationId xmlns:p14="http://schemas.microsoft.com/office/powerpoint/2010/main" val="14801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576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Copperplate Gothic Bold</vt:lpstr>
      <vt:lpstr>Office Theme</vt:lpstr>
      <vt:lpstr>Beach Boys, Surf Music, and Hot Rods </vt:lpstr>
      <vt:lpstr>PowerPoint Presentation</vt:lpstr>
      <vt:lpstr>California, another nation?</vt:lpstr>
      <vt:lpstr>Surf culture, 1950s-1960s</vt:lpstr>
      <vt:lpstr>Surf music: Miserlou?</vt:lpstr>
      <vt:lpstr>Jan and Dean</vt:lpstr>
      <vt:lpstr>Jan and Dean, 1964</vt:lpstr>
      <vt:lpstr>The Beach Boys, 1961-present</vt:lpstr>
      <vt:lpstr>The Beach Boys (Pendletones) in Pendletons, 1963</vt:lpstr>
      <vt:lpstr>The Beach Boys, 1965</vt:lpstr>
      <vt:lpstr>“Pet Sounds”, 1966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Boys, Surf Music, and Hot Rods </dc:title>
  <dc:creator>Mark Baker</dc:creator>
  <cp:lastModifiedBy>Mark Baker</cp:lastModifiedBy>
  <cp:revision>87</cp:revision>
  <dcterms:created xsi:type="dcterms:W3CDTF">2015-10-07T10:10:39Z</dcterms:created>
  <dcterms:modified xsi:type="dcterms:W3CDTF">2018-10-23T01:10:14Z</dcterms:modified>
</cp:coreProperties>
</file>