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2" r:id="rId4"/>
    <p:sldId id="267" r:id="rId5"/>
    <p:sldId id="263" r:id="rId6"/>
    <p:sldId id="264" r:id="rId7"/>
    <p:sldId id="265" r:id="rId8"/>
    <p:sldId id="257" r:id="rId9"/>
    <p:sldId id="258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CD195-6407-4D58-9BB8-414F84FF2992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36A2D-0C85-4F08-8C38-CB1E7B2AC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91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Map 1–1. Early Human Migrations.</a:t>
            </a: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5AEA62-8157-4668-BEB5-BEDFC4E323A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4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49D68-B1FC-4A31-9159-4C3E714BDB65}" type="datetimeFigureOut">
              <a:rPr lang="en-US" smtClean="0"/>
              <a:pPr/>
              <a:t>2/6/2017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EFB21-8020-4370-BE4D-2A8A6C2276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048000"/>
            <a:ext cx="7772400" cy="1470025"/>
          </a:xfrm>
        </p:spPr>
        <p:txBody>
          <a:bodyPr/>
          <a:lstStyle/>
          <a:p>
            <a:r>
              <a:rPr lang="en-US" dirty="0" smtClean="0"/>
              <a:t>Setting the World Scene, chronological bias, etc.</a:t>
            </a:r>
            <a:endParaRPr lang="en-US" dirty="0"/>
          </a:p>
        </p:txBody>
      </p:sp>
      <p:pic>
        <p:nvPicPr>
          <p:cNvPr id="4" name="Picture 3" descr="WorldMapHist.jp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3900" y="1926104"/>
            <a:ext cx="769620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HUMS 101</a:t>
            </a:r>
          </a:p>
          <a:p>
            <a:pPr algn="ctr"/>
            <a:r>
              <a:rPr lang="en-US" sz="4800" dirty="0" smtClean="0">
                <a:ln w="18415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Setting the World Scene, chronological bias, etc.</a:t>
            </a:r>
            <a:endParaRPr lang="en-US" sz="4800" dirty="0">
              <a:ln w="18415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163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Ottoman Empire, 1600 CE</a:t>
            </a:r>
            <a:endParaRPr lang="en-US" dirty="0"/>
          </a:p>
        </p:txBody>
      </p:sp>
      <p:pic>
        <p:nvPicPr>
          <p:cNvPr id="4" name="Content Placeholder 3" descr="Ottoman_Empire_16-17th_centur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82898" y="795337"/>
            <a:ext cx="7978205" cy="58340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Americas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Pre-Columbian, 20,000 BCE – 1492 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Andean Civilization (</a:t>
            </a:r>
            <a:r>
              <a:rPr lang="en-US" dirty="0" err="1" smtClean="0"/>
              <a:t>Chimu</a:t>
            </a:r>
            <a:r>
              <a:rPr lang="en-US" dirty="0" smtClean="0"/>
              <a:t>, Incas)</a:t>
            </a:r>
          </a:p>
          <a:p>
            <a:r>
              <a:rPr lang="en-US" dirty="0" err="1" smtClean="0"/>
              <a:t>Meso</a:t>
            </a:r>
            <a:r>
              <a:rPr lang="en-US" dirty="0" smtClean="0"/>
              <a:t>-American Civilization: </a:t>
            </a:r>
            <a:r>
              <a:rPr lang="en-US" dirty="0" err="1" smtClean="0"/>
              <a:t>Olmecs</a:t>
            </a:r>
            <a:r>
              <a:rPr lang="en-US" dirty="0" smtClean="0"/>
              <a:t>, Mayans, Aztecs</a:t>
            </a:r>
          </a:p>
          <a:p>
            <a:r>
              <a:rPr lang="en-US" dirty="0" smtClean="0"/>
              <a:t>North American cultures (Clovis, etc.)</a:t>
            </a:r>
          </a:p>
          <a:p>
            <a:r>
              <a:rPr lang="en-US" dirty="0" smtClean="0"/>
              <a:t>The more we learn, the more we realize we have lost.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Conquest, and Columbian Exchange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Spaniards and Portuguese conquered</a:t>
            </a:r>
          </a:p>
          <a:p>
            <a:r>
              <a:rPr lang="en-US" dirty="0" smtClean="0"/>
              <a:t>But disease decimated: about 80-85% of total population over two centuries, 1500-1700</a:t>
            </a:r>
          </a:p>
          <a:p>
            <a:r>
              <a:rPr lang="en-US" dirty="0" smtClean="0"/>
              <a:t>“Cleared the way”</a:t>
            </a:r>
          </a:p>
          <a:p>
            <a:r>
              <a:rPr lang="en-US" dirty="0" smtClean="0"/>
              <a:t>European-African contact with Americas</a:t>
            </a:r>
          </a:p>
          <a:p>
            <a:r>
              <a:rPr lang="en-US" dirty="0" smtClean="0"/>
              <a:t>Europeans prospered greatly from resources and American innovations, such as corn, tomatoes, potatoes, (as well as silver).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Chronological bias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Starting at the end?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1,000,000 </a:t>
            </a:r>
            <a:r>
              <a:rPr lang="en-US" dirty="0" err="1" smtClean="0"/>
              <a:t>y.a</a:t>
            </a:r>
            <a:r>
              <a:rPr lang="en-US" dirty="0" smtClean="0"/>
              <a:t>.: human migration began</a:t>
            </a:r>
          </a:p>
          <a:p>
            <a:r>
              <a:rPr lang="en-US" dirty="0" smtClean="0"/>
              <a:t>150,000 </a:t>
            </a:r>
            <a:r>
              <a:rPr lang="en-US" dirty="0" err="1" smtClean="0"/>
              <a:t>y.a</a:t>
            </a:r>
            <a:r>
              <a:rPr lang="en-US" dirty="0" smtClean="0"/>
              <a:t>.: occupied all of Africa</a:t>
            </a:r>
          </a:p>
          <a:p>
            <a:r>
              <a:rPr lang="en-US" dirty="0" smtClean="0"/>
              <a:t>100,000-70,000 </a:t>
            </a:r>
            <a:r>
              <a:rPr lang="en-US" dirty="0" err="1" smtClean="0"/>
              <a:t>y.a</a:t>
            </a:r>
            <a:r>
              <a:rPr lang="en-US" dirty="0" smtClean="0"/>
              <a:t>.: spread in waves out of Africa</a:t>
            </a:r>
          </a:p>
          <a:p>
            <a:r>
              <a:rPr lang="en-US" dirty="0" smtClean="0"/>
              <a:t>40,000 BCE: spread across Asia, Europe, Australia</a:t>
            </a:r>
          </a:p>
          <a:p>
            <a:r>
              <a:rPr lang="en-US" dirty="0" smtClean="0"/>
              <a:t>20,000-15,000 BCE: occupied Americas	</a:t>
            </a:r>
            <a:endParaRPr lang="en-US" dirty="0"/>
          </a:p>
        </p:txBody>
      </p:sp>
      <p:pic>
        <p:nvPicPr>
          <p:cNvPr id="7" name="Content Placeholder 6" descr="migratingHGs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495801" y="2651129"/>
            <a:ext cx="4451018" cy="27462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/>
          </p:cNvSpPr>
          <p:nvPr>
            <p:ph type="title"/>
          </p:nvPr>
        </p:nvSpPr>
        <p:spPr>
          <a:xfrm>
            <a:off x="1790700" y="2400300"/>
            <a:ext cx="5627688" cy="381000"/>
          </a:xfrm>
          <a:solidFill>
            <a:schemeClr val="bg1"/>
          </a:solidFill>
          <a:ln>
            <a:solidFill>
              <a:srgbClr val="FFFFFF"/>
            </a:solidFill>
          </a:ln>
        </p:spPr>
        <p:txBody>
          <a:bodyPr>
            <a:normAutofit fontScale="90000"/>
          </a:bodyPr>
          <a:lstStyle/>
          <a:p>
            <a:r>
              <a:rPr lang="en-US" sz="2000" b="1" smtClean="0">
                <a:solidFill>
                  <a:srgbClr val="000000"/>
                </a:solidFill>
                <a:latin typeface="Arial" charset="0"/>
              </a:rPr>
              <a:t>Map 1–1. Early Human Migrations.</a:t>
            </a:r>
            <a:endParaRPr lang="en-US" sz="2000" smtClean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5603" name="Picture 3" descr="AAIFWMS0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95325"/>
            <a:ext cx="9144000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1028" descr="AAIFWMS0_ke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538" y="5214938"/>
            <a:ext cx="1566862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09" y="0"/>
            <a:ext cx="8754182" cy="6858000"/>
          </a:xfrm>
        </p:spPr>
      </p:pic>
    </p:spTree>
    <p:extLst>
      <p:ext uri="{BB962C8B-B14F-4D97-AF65-F5344CB8AC3E}">
        <p14:creationId xmlns:p14="http://schemas.microsoft.com/office/powerpoint/2010/main" val="35761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charset="0"/>
              </a:rPr>
              <a:t>Old Stone Age</a:t>
            </a:r>
            <a:br>
              <a:rPr lang="en-US" sz="3600" dirty="0" smtClean="0">
                <a:latin typeface="Arial" charset="0"/>
              </a:rPr>
            </a:br>
            <a:r>
              <a:rPr lang="en-US" sz="3600" dirty="0" smtClean="0">
                <a:latin typeface="Arial" charset="0"/>
              </a:rPr>
              <a:t> 1,000,000-10,000 B.C.E.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Arial" charset="0"/>
              </a:rPr>
              <a:t>No plant cultivation</a:t>
            </a:r>
          </a:p>
          <a:p>
            <a:r>
              <a:rPr lang="en-US" dirty="0" smtClean="0">
                <a:latin typeface="Arial" charset="0"/>
              </a:rPr>
              <a:t>Hunter-gatherers</a:t>
            </a:r>
          </a:p>
          <a:p>
            <a:r>
              <a:rPr lang="en-US" dirty="0" smtClean="0">
                <a:latin typeface="Arial" charset="0"/>
              </a:rPr>
              <a:t>Small nomadic tribes</a:t>
            </a:r>
          </a:p>
          <a:p>
            <a:r>
              <a:rPr lang="en-US" dirty="0" smtClean="0">
                <a:latin typeface="Arial" charset="0"/>
              </a:rPr>
              <a:t>Little control over nature</a:t>
            </a:r>
          </a:p>
          <a:p>
            <a:r>
              <a:rPr lang="en-US" dirty="0" smtClean="0">
                <a:latin typeface="Arial" charset="0"/>
              </a:rPr>
              <a:t>Some evidence of religious faith and use of magic</a:t>
            </a:r>
          </a:p>
          <a:p>
            <a:r>
              <a:rPr lang="en-US" dirty="0" smtClean="0">
                <a:latin typeface="Arial" charset="0"/>
              </a:rPr>
              <a:t>Division of labor by sex</a:t>
            </a:r>
          </a:p>
          <a:p>
            <a:endParaRPr lang="en-US" dirty="0"/>
          </a:p>
        </p:txBody>
      </p:sp>
      <p:pic>
        <p:nvPicPr>
          <p:cNvPr id="5" name="Content Placeholder 4" descr="huntergatherBizarro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764057" y="1600200"/>
            <a:ext cx="3806885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Neolithic Age, from 10,000 BCE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Agriculture</a:t>
            </a:r>
          </a:p>
          <a:p>
            <a:r>
              <a:rPr lang="en-US" dirty="0" smtClean="0"/>
              <a:t>Domestication of animals</a:t>
            </a:r>
          </a:p>
          <a:p>
            <a:r>
              <a:rPr lang="en-US" dirty="0" smtClean="0"/>
              <a:t>Transition from nomadic lifestyle to a more settled agricultural existence</a:t>
            </a:r>
          </a:p>
          <a:p>
            <a:r>
              <a:rPr lang="en-US" dirty="0" smtClean="0"/>
              <a:t>Greater control over nature</a:t>
            </a:r>
          </a:p>
          <a:p>
            <a:r>
              <a:rPr lang="en-US" dirty="0" smtClean="0"/>
              <a:t>Led to increasingly large urban settlements</a:t>
            </a:r>
          </a:p>
          <a:p>
            <a:r>
              <a:rPr lang="en-US" dirty="0" smtClean="0"/>
              <a:t>More hierarchical society</a:t>
            </a:r>
          </a:p>
          <a:p>
            <a:r>
              <a:rPr lang="en-US" dirty="0" smtClean="0"/>
              <a:t>Large-scale war</a:t>
            </a:r>
          </a:p>
          <a:p>
            <a:r>
              <a:rPr lang="en-US" dirty="0" smtClean="0"/>
              <a:t>New diseases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The World in 1700 CE</a:t>
            </a: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China, began about 1600 BCE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a long time dominant	 in Eurasia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>
            <a:normAutofit/>
          </a:bodyPr>
          <a:lstStyle/>
          <a:p>
            <a:r>
              <a:rPr lang="en-US" dirty="0" smtClean="0"/>
              <a:t>Why did it fail to adapt to rise of west?</a:t>
            </a:r>
          </a:p>
          <a:p>
            <a:r>
              <a:rPr lang="en-US" dirty="0" smtClean="0"/>
              <a:t>Confucianism was reluctant to encourage merchants</a:t>
            </a:r>
          </a:p>
          <a:p>
            <a:r>
              <a:rPr lang="en-US" dirty="0" smtClean="0"/>
              <a:t>Bureaucratic suspicion of change</a:t>
            </a:r>
          </a:p>
          <a:p>
            <a:r>
              <a:rPr lang="en-US" dirty="0" smtClean="0"/>
              <a:t>Had no use for European changes</a:t>
            </a:r>
          </a:p>
          <a:p>
            <a:r>
              <a:rPr lang="en-US" dirty="0" smtClean="0"/>
              <a:t>Saw no reason to imitate European innovations	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Qing Dynasty, 1644-1912</a:t>
            </a:r>
            <a:endParaRPr lang="en-US" dirty="0"/>
          </a:p>
        </p:txBody>
      </p:sp>
      <p:pic>
        <p:nvPicPr>
          <p:cNvPr id="7" name="Content Placeholder 6" descr="China_Qing_Dynasty_Flag_1889.svg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804608"/>
            <a:ext cx="4041775" cy="26918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5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Islamic World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1"/>
            <a:ext cx="4040188" cy="457200"/>
          </a:xfrm>
        </p:spPr>
        <p:txBody>
          <a:bodyPr/>
          <a:lstStyle/>
          <a:p>
            <a:r>
              <a:rPr lang="en-US" dirty="0" smtClean="0"/>
              <a:t>Ottoman Empire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676400"/>
            <a:ext cx="4116388" cy="4449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Founded </a:t>
            </a:r>
            <a:r>
              <a:rPr lang="en-US" dirty="0" smtClean="0"/>
              <a:t>1290s</a:t>
            </a:r>
          </a:p>
          <a:p>
            <a:r>
              <a:rPr lang="en-US" dirty="0" smtClean="0"/>
              <a:t>Officially Sunni, but tolerant.</a:t>
            </a:r>
            <a:endParaRPr lang="en-US" dirty="0" smtClean="0"/>
          </a:p>
          <a:p>
            <a:r>
              <a:rPr lang="en-US" dirty="0" smtClean="0"/>
              <a:t>1453 conquered Constantinople</a:t>
            </a:r>
          </a:p>
          <a:p>
            <a:r>
              <a:rPr lang="en-US" dirty="0" smtClean="0"/>
              <a:t>1520s-1560s was high point of power</a:t>
            </a:r>
          </a:p>
          <a:p>
            <a:r>
              <a:rPr lang="en-US" dirty="0" smtClean="0"/>
              <a:t>Ruled over: </a:t>
            </a:r>
          </a:p>
          <a:p>
            <a:pPr lvl="2"/>
            <a:r>
              <a:rPr lang="en-US" dirty="0" smtClean="0"/>
              <a:t>Anatolia</a:t>
            </a:r>
          </a:p>
          <a:p>
            <a:pPr lvl="2"/>
            <a:r>
              <a:rPr lang="en-US" dirty="0" smtClean="0"/>
              <a:t>Syria–Palestine</a:t>
            </a:r>
          </a:p>
          <a:p>
            <a:pPr lvl="2"/>
            <a:r>
              <a:rPr lang="en-US" dirty="0" smtClean="0"/>
              <a:t>Egypt</a:t>
            </a:r>
          </a:p>
          <a:p>
            <a:pPr lvl="2"/>
            <a:r>
              <a:rPr lang="en-US" dirty="0" smtClean="0"/>
              <a:t>most of North Africa</a:t>
            </a:r>
          </a:p>
          <a:p>
            <a:pPr lvl="2"/>
            <a:r>
              <a:rPr lang="en-US" dirty="0" smtClean="0"/>
              <a:t>Yemen</a:t>
            </a:r>
          </a:p>
          <a:p>
            <a:pPr lvl="2"/>
            <a:r>
              <a:rPr lang="en-US" dirty="0" smtClean="0"/>
              <a:t>western Arabia</a:t>
            </a:r>
          </a:p>
          <a:p>
            <a:pPr lvl="2"/>
            <a:r>
              <a:rPr lang="en-US" dirty="0" smtClean="0"/>
              <a:t>Mesopotamia</a:t>
            </a:r>
          </a:p>
          <a:p>
            <a:pPr lvl="2"/>
            <a:r>
              <a:rPr lang="en-US" dirty="0" smtClean="0"/>
              <a:t>Iraq</a:t>
            </a:r>
          </a:p>
          <a:p>
            <a:pPr lvl="2"/>
            <a:r>
              <a:rPr lang="en-US" dirty="0" smtClean="0"/>
              <a:t>Kurdistan</a:t>
            </a:r>
          </a:p>
          <a:p>
            <a:pPr lvl="2"/>
            <a:r>
              <a:rPr lang="en-US" dirty="0" smtClean="0"/>
              <a:t>Georgia</a:t>
            </a:r>
          </a:p>
          <a:p>
            <a:pPr lvl="2"/>
            <a:r>
              <a:rPr lang="en-US" dirty="0" smtClean="0"/>
              <a:t>Hungary</a:t>
            </a:r>
          </a:p>
          <a:p>
            <a:r>
              <a:rPr lang="en-US" dirty="0" smtClean="0"/>
              <a:t>Contracting gradually in 1600s</a:t>
            </a:r>
          </a:p>
          <a:p>
            <a:r>
              <a:rPr lang="en-US" dirty="0" smtClean="0"/>
              <a:t>1683 pushed out of Hungary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1"/>
            <a:ext cx="4041775" cy="533400"/>
          </a:xfrm>
        </p:spPr>
        <p:txBody>
          <a:bodyPr/>
          <a:lstStyle/>
          <a:p>
            <a:r>
              <a:rPr lang="en-US" dirty="0" err="1" smtClean="0"/>
              <a:t>Safavid</a:t>
            </a:r>
            <a:r>
              <a:rPr lang="en-US" dirty="0" smtClean="0"/>
              <a:t> Empire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/>
          <a:p>
            <a:r>
              <a:rPr lang="en-US" dirty="0" smtClean="0"/>
              <a:t>Began in 1300s</a:t>
            </a:r>
          </a:p>
          <a:p>
            <a:r>
              <a:rPr lang="en-US" dirty="0" err="1" smtClean="0"/>
              <a:t>Shi’ite</a:t>
            </a:r>
            <a:r>
              <a:rPr lang="en-US" dirty="0" smtClean="0"/>
              <a:t> Islam</a:t>
            </a:r>
          </a:p>
          <a:p>
            <a:r>
              <a:rPr lang="en-US" dirty="0" smtClean="0"/>
              <a:t>High point was 1500s, but east of Ottomans</a:t>
            </a:r>
          </a:p>
          <a:p>
            <a:r>
              <a:rPr lang="en-US" dirty="0" smtClean="0"/>
              <a:t>Declined in 1600s</a:t>
            </a:r>
          </a:p>
          <a:p>
            <a:r>
              <a:rPr lang="en-US" dirty="0" smtClean="0"/>
              <a:t>Legacy of Shi’ite Islam and Persian culture.</a:t>
            </a:r>
          </a:p>
          <a:p>
            <a:r>
              <a:rPr lang="en-US" dirty="0" smtClean="0"/>
              <a:t>Collapsed in 1722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384</Words>
  <Application>Microsoft Office PowerPoint</Application>
  <PresentationFormat>On-screen Show (4:3)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Setting the World Scene, chronological bias, etc.</vt:lpstr>
      <vt:lpstr>Chronological bias</vt:lpstr>
      <vt:lpstr>Map 1–1. Early Human Migrations.</vt:lpstr>
      <vt:lpstr>PowerPoint Presentation</vt:lpstr>
      <vt:lpstr>Old Stone Age  1,000,000-10,000 B.C.E.</vt:lpstr>
      <vt:lpstr>Neolithic Age, from 10,000 BCE</vt:lpstr>
      <vt:lpstr>The World in 1700 CE</vt:lpstr>
      <vt:lpstr>China, began about 1600 BCE </vt:lpstr>
      <vt:lpstr>Islamic World</vt:lpstr>
      <vt:lpstr>Ottoman Empire, 1600 CE</vt:lpstr>
      <vt:lpstr>The Americas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the World Scene, chronological bias, etc.</dc:title>
  <dc:creator>mbaker</dc:creator>
  <cp:lastModifiedBy>Mark Baker</cp:lastModifiedBy>
  <cp:revision>73</cp:revision>
  <dcterms:created xsi:type="dcterms:W3CDTF">2013-09-16T00:37:19Z</dcterms:created>
  <dcterms:modified xsi:type="dcterms:W3CDTF">2017-02-06T12:44:00Z</dcterms:modified>
</cp:coreProperties>
</file>