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81" r:id="rId21"/>
    <p:sldId id="274" r:id="rId22"/>
    <p:sldId id="284" r:id="rId23"/>
    <p:sldId id="279" r:id="rId24"/>
    <p:sldId id="282" r:id="rId25"/>
    <p:sldId id="268" r:id="rId26"/>
    <p:sldId id="283"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2" d="100"/>
          <a:sy n="82" d="100"/>
        </p:scale>
        <p:origin x="150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9/23/2018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 http://www.harmonytalk.com/archives/2005_12.html</a:t>
            </a:r>
          </a:p>
        </p:txBody>
      </p:sp>
      <p:sp>
        <p:nvSpPr>
          <p:cNvPr id="4" name="Slide Number Placeholder 3"/>
          <p:cNvSpPr>
            <a:spLocks noGrp="1"/>
          </p:cNvSpPr>
          <p:nvPr>
            <p:ph type="sldNum" sz="quarter" idx="10"/>
          </p:nvPr>
        </p:nvSpPr>
        <p:spPr/>
        <p:txBody>
          <a:bodyPr/>
          <a:lstStyle/>
          <a:p>
            <a:fld id="{D7C167DB-EFF0-400D-96A1-6799F871DE5B}" type="slidenum">
              <a:rPr lang="en-US" smtClean="0"/>
              <a:pPr/>
              <a:t>18</a:t>
            </a:fld>
            <a:endParaRPr lang="en-US"/>
          </a:p>
        </p:txBody>
      </p:sp>
    </p:spTree>
    <p:extLst>
      <p:ext uri="{BB962C8B-B14F-4D97-AF65-F5344CB8AC3E}">
        <p14:creationId xmlns:p14="http://schemas.microsoft.com/office/powerpoint/2010/main" val="30762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http://www.biography.com/people/sister-rosetta-tharpe-17172332</a:t>
            </a:r>
          </a:p>
        </p:txBody>
      </p:sp>
      <p:sp>
        <p:nvSpPr>
          <p:cNvPr id="4" name="Slide Number Placeholder 3"/>
          <p:cNvSpPr>
            <a:spLocks noGrp="1"/>
          </p:cNvSpPr>
          <p:nvPr>
            <p:ph type="sldNum" sz="quarter" idx="10"/>
          </p:nvPr>
        </p:nvSpPr>
        <p:spPr/>
        <p:txBody>
          <a:bodyPr/>
          <a:lstStyle/>
          <a:p>
            <a:fld id="{D7C167DB-EFF0-400D-96A1-6799F871DE5B}" type="slidenum">
              <a:rPr lang="en-US" smtClean="0"/>
              <a:pPr/>
              <a:t>23</a:t>
            </a:fld>
            <a:endParaRPr lang="en-US"/>
          </a:p>
        </p:txBody>
      </p:sp>
    </p:spTree>
    <p:extLst>
      <p:ext uri="{BB962C8B-B14F-4D97-AF65-F5344CB8AC3E}">
        <p14:creationId xmlns:p14="http://schemas.microsoft.com/office/powerpoint/2010/main" val="289078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26</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9/23/2018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9/23/2018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9/23/2018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9/23/2018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9/23/2018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9/23/2018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9/23/2018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9/23/2018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9/23/2018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9/23/2018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9/23/2018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 Id="rId4" Type="http://schemas.openxmlformats.org/officeDocument/2006/relationships/hyperlink" Target="https://www.youtube.com/watch?v=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JZ1zOarIoE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youtube.com/watch?v=NdgrQoZHnN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NJaI8ZfL144&amp;list=PL7jPH7L8fpXbTgwccSO8cMkBJRzJcqacZ"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PO4MNE31e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19100" y="5029200"/>
            <a:ext cx="8305800" cy="1143000"/>
          </a:xfrm>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19100" y="228600"/>
            <a:ext cx="8420100" cy="3048000"/>
          </a:xfrm>
        </p:spPr>
        <p:txBody>
          <a:bodyPr/>
          <a:lstStyle/>
          <a:p>
            <a:pPr fontAlgn="t"/>
            <a:r>
              <a:rPr lang="en-US" sz="4400" b="1" dirty="0">
                <a:solidFill>
                  <a:srgbClr val="C00000"/>
                </a:solidFill>
                <a:effectLst/>
              </a:rPr>
              <a:t>ASMU432: A History of Rock and Roll:</a:t>
            </a:r>
            <a:br>
              <a:rPr lang="en-US" sz="4400" b="1" dirty="0">
                <a:solidFill>
                  <a:srgbClr val="C00000"/>
                </a:solidFill>
                <a:effectLst/>
              </a:rPr>
            </a:br>
            <a:r>
              <a:rPr lang="en-US" sz="4400" b="1" dirty="0">
                <a:solidFill>
                  <a:srgbClr val="C00000"/>
                </a:solidFill>
                <a:effectLst/>
              </a:rPr>
              <a:t>From the Mississippi Delta to the British Invasion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 </a:t>
            </a:r>
            <a:r>
              <a:rPr lang="en-US" sz="3200" dirty="0">
                <a:solidFill>
                  <a:schemeClr val="tx2">
                    <a:lumMod val="25000"/>
                  </a:schemeClr>
                </a:solidFill>
              </a:rPr>
              <a:t>[</a:t>
            </a:r>
            <a:r>
              <a:rPr lang="en-US" sz="3200" dirty="0">
                <a:solidFill>
                  <a:schemeClr val="tx2">
                    <a:lumMod val="25000"/>
                  </a:schemeClr>
                </a:solidFill>
                <a:effectLst>
                  <a:glow rad="127000">
                    <a:schemeClr val="accent3"/>
                  </a:glow>
                </a:effectLst>
                <a:hlinkClick r:id="rId4"/>
              </a:rPr>
              <a:t>link</a:t>
            </a:r>
            <a:r>
              <a:rPr lang="en-US" sz="3200" dirty="0">
                <a:solidFill>
                  <a:schemeClr val="tx2">
                    <a:lumMod val="25000"/>
                  </a:schemeClr>
                </a:solidFill>
              </a:rPr>
              <a:t>]</a:t>
            </a:r>
            <a:endParaRPr lang="en-US" sz="3200" dirty="0"/>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though no longer slaves, became second-class citizens.</a:t>
            </a:r>
          </a:p>
          <a:p>
            <a:endParaRPr lang="en-US" dirty="0"/>
          </a:p>
        </p:txBody>
      </p:sp>
      <p:sp>
        <p:nvSpPr>
          <p:cNvPr id="2" name="Title 1"/>
          <p:cNvSpPr>
            <a:spLocks noGrp="1"/>
          </p:cNvSpPr>
          <p:nvPr>
            <p:ph type="title"/>
          </p:nvPr>
        </p:nvSpPr>
        <p:spPr/>
        <p:txBody>
          <a:bodyPr/>
          <a:lstStyle/>
          <a:p>
            <a:r>
              <a:rPr lang="en-US" dirty="0"/>
              <a:t>United States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b="1" dirty="0">
                <a:solidFill>
                  <a:srgbClr val="002060"/>
                </a:solidFill>
                <a:effectLst>
                  <a:outerShdw blurRad="38100" dist="38100" dir="2700000" algn="tl">
                    <a:srgbClr val="000000">
                      <a:alpha val="43137"/>
                    </a:srgbClr>
                  </a:outerShdw>
                </a:effectLst>
              </a:rPr>
              <a:t>Charley Patton, 1891-1934</a:t>
            </a:r>
          </a:p>
          <a:p>
            <a:pPr lvl="1"/>
            <a:r>
              <a:rPr lang="en-US" dirty="0"/>
              <a:t>Father of the Delta Blues</a:t>
            </a:r>
          </a:p>
          <a:p>
            <a:pPr lvl="1"/>
            <a:r>
              <a:rPr lang="en-US" dirty="0"/>
              <a:t>Mixed heritage: white, black, native</a:t>
            </a:r>
          </a:p>
          <a:p>
            <a:pPr lvl="1"/>
            <a:r>
              <a:rPr lang="en-US" dirty="0"/>
              <a:t>Dockery Plantation</a:t>
            </a:r>
          </a:p>
          <a:p>
            <a:pPr lvl="1"/>
            <a:r>
              <a:rPr lang="en-US" dirty="0">
                <a:hlinkClick r:id="rId3"/>
              </a:rPr>
              <a:t>https://www.youtube.com/watch?v=JZ1zOarIoEA</a:t>
            </a:r>
            <a:endParaRPr lang="en-US" dirty="0"/>
          </a:p>
          <a:p>
            <a:r>
              <a:rPr lang="en-US" b="1" dirty="0">
                <a:solidFill>
                  <a:srgbClr val="002060"/>
                </a:solidFill>
                <a:effectLst>
                  <a:outerShdw blurRad="38100" dist="38100" dir="2700000" algn="tl">
                    <a:srgbClr val="000000">
                      <a:alpha val="43137"/>
                    </a:srgbClr>
                  </a:outerShdw>
                </a:effectLst>
              </a:rPr>
              <a:t>Eddie “Sun” House, 1902-1988</a:t>
            </a:r>
          </a:p>
          <a:p>
            <a:pPr lvl="1"/>
            <a:r>
              <a:rPr lang="en-US" dirty="0"/>
              <a:t>“Death letter blues”: </a:t>
            </a:r>
            <a:r>
              <a:rPr lang="en-US" dirty="0">
                <a:hlinkClick r:id="rId4"/>
              </a:rPr>
              <a:t>https://www.youtube.com/watch?v=NdgrQoZHnNY</a:t>
            </a:r>
            <a:endParaRPr lang="en-US" dirty="0"/>
          </a:p>
          <a:p>
            <a:pPr lvl="1"/>
            <a:r>
              <a:rPr lang="en-US" dirty="0"/>
              <a:t>Taught Robert Johnson</a:t>
            </a:r>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6" name="Picture 5">
            <a:extLst>
              <a:ext uri="{FF2B5EF4-FFF2-40B4-BE49-F238E27FC236}">
                <a16:creationId xmlns:a16="http://schemas.microsoft.com/office/drawing/2014/main" id="{DDB2FAC6-EBCB-4F2F-97BD-254485BD1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905000"/>
            <a:ext cx="2179320" cy="2833116"/>
          </a:xfrm>
          <a:prstGeom prst="rect">
            <a:avLst/>
          </a:prstGeom>
          <a:ln>
            <a:noFill/>
          </a:ln>
          <a:effectLst>
            <a:softEdge rad="112500"/>
          </a:effectLst>
        </p:spPr>
      </p:pic>
      <p:sp>
        <p:nvSpPr>
          <p:cNvPr id="7" name="TextBox 6">
            <a:extLst>
              <a:ext uri="{FF2B5EF4-FFF2-40B4-BE49-F238E27FC236}">
                <a16:creationId xmlns:a16="http://schemas.microsoft.com/office/drawing/2014/main" id="{A4484FB8-8E2A-4065-A1AA-467D331DA299}"/>
              </a:ext>
            </a:extLst>
          </p:cNvPr>
          <p:cNvSpPr txBox="1"/>
          <p:nvPr/>
        </p:nvSpPr>
        <p:spPr>
          <a:xfrm>
            <a:off x="6653754" y="4809851"/>
            <a:ext cx="2179319" cy="276999"/>
          </a:xfrm>
          <a:prstGeom prst="rect">
            <a:avLst/>
          </a:prstGeom>
          <a:noFill/>
        </p:spPr>
        <p:txBody>
          <a:bodyPr wrap="square" rtlCol="0">
            <a:spAutoFit/>
          </a:bodyPr>
          <a:lstStyle/>
          <a:p>
            <a:r>
              <a:rPr lang="en-CA" sz="1200" dirty="0"/>
              <a:t>Only known photo of Patton</a:t>
            </a:r>
          </a:p>
        </p:txBody>
      </p:sp>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a:bodyPr>
          <a:lstStyle/>
          <a:p>
            <a:r>
              <a:rPr lang="en-US" b="1" dirty="0">
                <a:solidFill>
                  <a:srgbClr val="002060"/>
                </a:solidFill>
                <a:effectLst>
                  <a:outerShdw blurRad="38100" dist="38100" dir="2700000" algn="tl">
                    <a:srgbClr val="000000">
                      <a:alpha val="43137"/>
                    </a:srgbClr>
                  </a:outerShdw>
                </a:effectLst>
              </a:rPr>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36312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99B-2B85-4763-A973-9C0E6064F3C3}"/>
              </a:ext>
            </a:extLst>
          </p:cNvPr>
          <p:cNvSpPr>
            <a:spLocks noGrp="1"/>
          </p:cNvSpPr>
          <p:nvPr>
            <p:ph type="title"/>
          </p:nvPr>
        </p:nvSpPr>
        <p:spPr/>
        <p:txBody>
          <a:bodyPr/>
          <a:lstStyle/>
          <a:p>
            <a:r>
              <a:rPr lang="en-CA" dirty="0"/>
              <a:t>John Henry Hammond II, 1910-1987</a:t>
            </a:r>
          </a:p>
        </p:txBody>
      </p:sp>
      <p:pic>
        <p:nvPicPr>
          <p:cNvPr id="6" name="Content Placeholder 5">
            <a:extLst>
              <a:ext uri="{FF2B5EF4-FFF2-40B4-BE49-F238E27FC236}">
                <a16:creationId xmlns:a16="http://schemas.microsoft.com/office/drawing/2014/main" id="{CC7D7107-2330-481B-9255-962EEB98F6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7648" y="1524000"/>
            <a:ext cx="3358341" cy="4572000"/>
          </a:xfrm>
        </p:spPr>
      </p:pic>
      <p:sp>
        <p:nvSpPr>
          <p:cNvPr id="4" name="Content Placeholder 3">
            <a:extLst>
              <a:ext uri="{FF2B5EF4-FFF2-40B4-BE49-F238E27FC236}">
                <a16:creationId xmlns:a16="http://schemas.microsoft.com/office/drawing/2014/main" id="{2CA8A247-8978-4CB1-889B-A04408E28800}"/>
              </a:ext>
            </a:extLst>
          </p:cNvPr>
          <p:cNvSpPr>
            <a:spLocks noGrp="1"/>
          </p:cNvSpPr>
          <p:nvPr>
            <p:ph sz="half" idx="2"/>
          </p:nvPr>
        </p:nvSpPr>
        <p:spPr/>
        <p:txBody>
          <a:bodyPr>
            <a:normAutofit fontScale="77500" lnSpcReduction="20000"/>
          </a:bodyPr>
          <a:lstStyle/>
          <a:p>
            <a:r>
              <a:rPr lang="en-CA" dirty="0"/>
              <a:t>Record producer</a:t>
            </a:r>
          </a:p>
          <a:p>
            <a:r>
              <a:rPr lang="en-CA" dirty="0"/>
              <a:t>Columbia Records</a:t>
            </a:r>
          </a:p>
          <a:p>
            <a:r>
              <a:rPr lang="en-CA" dirty="0"/>
              <a:t>Talent scout</a:t>
            </a:r>
          </a:p>
          <a:p>
            <a:r>
              <a:rPr lang="en-CA" dirty="0"/>
              <a:t>Civil rights activist</a:t>
            </a:r>
          </a:p>
          <a:p>
            <a:r>
              <a:rPr lang="en-CA" dirty="0"/>
              <a:t>1938: Carnegie Hall: “From Spirituals to Swing”</a:t>
            </a:r>
          </a:p>
          <a:p>
            <a:r>
              <a:rPr lang="en-CA" dirty="0"/>
              <a:t>Robert Johnson</a:t>
            </a:r>
          </a:p>
          <a:p>
            <a:r>
              <a:rPr lang="en-CA" dirty="0"/>
              <a:t>Aretha Franklin</a:t>
            </a:r>
          </a:p>
          <a:p>
            <a:r>
              <a:rPr lang="en-CA" dirty="0"/>
              <a:t>Pete Seeger</a:t>
            </a:r>
          </a:p>
          <a:p>
            <a:r>
              <a:rPr lang="en-CA" dirty="0"/>
              <a:t>Bob Dylan</a:t>
            </a:r>
          </a:p>
          <a:p>
            <a:r>
              <a:rPr lang="en-CA" dirty="0"/>
              <a:t>Bruce Springsteen</a:t>
            </a:r>
          </a:p>
          <a:p>
            <a:r>
              <a:rPr lang="en-CA" dirty="0"/>
              <a:t>Leonard Cohen</a:t>
            </a:r>
          </a:p>
          <a:p>
            <a:r>
              <a:rPr lang="en-CA" dirty="0"/>
              <a:t>Stevie Ray Vaughn</a:t>
            </a:r>
          </a:p>
          <a:p>
            <a:r>
              <a:rPr lang="en-CA" dirty="0"/>
              <a:t>And many others</a:t>
            </a:r>
          </a:p>
          <a:p>
            <a:endParaRPr lang="en-CA" dirty="0"/>
          </a:p>
        </p:txBody>
      </p:sp>
    </p:spTree>
    <p:extLst>
      <p:ext uri="{BB962C8B-B14F-4D97-AF65-F5344CB8AC3E}">
        <p14:creationId xmlns:p14="http://schemas.microsoft.com/office/powerpoint/2010/main" val="15064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normAutofit fontScale="92500" lnSpcReduction="10000"/>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a:t>Soul</a:t>
            </a:r>
            <a:endParaRPr lang="en-US" dirty="0"/>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7FC7E-EB46-41C2-9C7D-BBC0AB41D913}"/>
              </a:ext>
            </a:extLst>
          </p:cNvPr>
          <p:cNvSpPr>
            <a:spLocks noGrp="1"/>
          </p:cNvSpPr>
          <p:nvPr>
            <p:ph idx="1"/>
          </p:nvPr>
        </p:nvSpPr>
        <p:spPr>
          <a:xfrm>
            <a:off x="440703" y="1295400"/>
            <a:ext cx="4876800" cy="5029200"/>
          </a:xfrm>
        </p:spPr>
        <p:txBody>
          <a:bodyPr>
            <a:normAutofit fontScale="92500"/>
          </a:bodyPr>
          <a:lstStyle/>
          <a:p>
            <a:r>
              <a:rPr lang="en-CA" dirty="0"/>
              <a:t>Gospel rhythm and blues</a:t>
            </a:r>
          </a:p>
          <a:p>
            <a:r>
              <a:rPr lang="en-CA" dirty="0"/>
              <a:t>Raised in the Church of God in Christ, founded by Charles Harrison Mason.</a:t>
            </a:r>
          </a:p>
          <a:p>
            <a:r>
              <a:rPr lang="en-CA" dirty="0"/>
              <a:t>Encouraged rhythmic expression in church and female preachers.</a:t>
            </a:r>
          </a:p>
          <a:p>
            <a:r>
              <a:rPr lang="en-CA" dirty="0"/>
              <a:t>Began performing at age 6.</a:t>
            </a:r>
          </a:p>
          <a:p>
            <a:r>
              <a:rPr lang="en-CA" dirty="0"/>
              <a:t>Crossed over to playing in clubs, for which she was criticized.</a:t>
            </a:r>
          </a:p>
          <a:p>
            <a:r>
              <a:rPr lang="en-US" dirty="0"/>
              <a:t>First hit was “Rock me” [</a:t>
            </a:r>
            <a:r>
              <a:rPr lang="en-US" dirty="0">
                <a:hlinkClick r:id="rId3"/>
              </a:rPr>
              <a:t>link</a:t>
            </a:r>
            <a:r>
              <a:rPr lang="en-US" dirty="0"/>
              <a:t>]</a:t>
            </a:r>
          </a:p>
          <a:p>
            <a:r>
              <a:rPr lang="en-US" dirty="0"/>
              <a:t>Carnegie Hall</a:t>
            </a:r>
          </a:p>
          <a:p>
            <a:r>
              <a:rPr lang="en-US" dirty="0"/>
              <a:t>Cab Calloway</a:t>
            </a:r>
          </a:p>
        </p:txBody>
      </p:sp>
      <p:sp>
        <p:nvSpPr>
          <p:cNvPr id="3" name="Title 2">
            <a:extLst>
              <a:ext uri="{FF2B5EF4-FFF2-40B4-BE49-F238E27FC236}">
                <a16:creationId xmlns:a16="http://schemas.microsoft.com/office/drawing/2014/main" id="{E1BD7031-7D0F-44A6-A6DF-0AA0B11BD2C5}"/>
              </a:ext>
            </a:extLst>
          </p:cNvPr>
          <p:cNvSpPr>
            <a:spLocks noGrp="1"/>
          </p:cNvSpPr>
          <p:nvPr>
            <p:ph type="title"/>
          </p:nvPr>
        </p:nvSpPr>
        <p:spPr>
          <a:xfrm>
            <a:off x="457200" y="152400"/>
            <a:ext cx="8229600" cy="914400"/>
          </a:xfrm>
        </p:spPr>
        <p:txBody>
          <a:bodyPr/>
          <a:lstStyle/>
          <a:p>
            <a:r>
              <a:rPr lang="en-CA" dirty="0"/>
              <a:t>Sister Rosetta Tharpe, 1915-1973</a:t>
            </a:r>
          </a:p>
        </p:txBody>
      </p:sp>
      <p:pic>
        <p:nvPicPr>
          <p:cNvPr id="5" name="Picture 4">
            <a:extLst>
              <a:ext uri="{FF2B5EF4-FFF2-40B4-BE49-F238E27FC236}">
                <a16:creationId xmlns:a16="http://schemas.microsoft.com/office/drawing/2014/main" id="{C8603DE8-D184-4F69-B5EF-37537BF8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2235200"/>
            <a:ext cx="3149600" cy="3149600"/>
          </a:xfrm>
          <a:prstGeom prst="rect">
            <a:avLst/>
          </a:prstGeom>
        </p:spPr>
      </p:pic>
    </p:spTree>
    <p:extLst>
      <p:ext uri="{BB962C8B-B14F-4D97-AF65-F5344CB8AC3E}">
        <p14:creationId xmlns:p14="http://schemas.microsoft.com/office/powerpoint/2010/main" val="92989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95400"/>
            <a:ext cx="4171950" cy="4876800"/>
          </a:xfrm>
        </p:spPr>
        <p:txBody>
          <a:bodyPr>
            <a:normAutofit lnSpcReduction="10000"/>
          </a:bodyPr>
          <a:lstStyle/>
          <a:p>
            <a:r>
              <a:rPr lang="en-US" dirty="0"/>
              <a:t>Capitalism!</a:t>
            </a:r>
          </a:p>
          <a:p>
            <a:r>
              <a:rPr lang="en-US" dirty="0"/>
              <a:t>1877: Phonograph first invented</a:t>
            </a:r>
          </a:p>
          <a:p>
            <a:r>
              <a:rPr lang="en-US" dirty="0"/>
              <a:t>1894: Sears, Roebuck &amp; Co. catalogue begins selling guitars: price $4.50 to $26.00</a:t>
            </a:r>
          </a:p>
          <a:p>
            <a:r>
              <a:rPr lang="en-US" dirty="0"/>
              <a:t>African Kora – banjo</a:t>
            </a:r>
          </a:p>
          <a:p>
            <a:r>
              <a:rPr lang="en-US" dirty="0"/>
              <a:t>Increased travel and migration, especially southern blacks to northern cities (Chicago).</a:t>
            </a:r>
          </a:p>
          <a:p>
            <a:endParaRPr lang="en-US" dirty="0"/>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CD4A1A-FE4E-46CB-94B3-9C1F95DCD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368654"/>
            <a:ext cx="6934199" cy="6120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21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FOUR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514086"/>
            <a:ext cx="8178800" cy="4600575"/>
          </a:xfrm>
          <a:prstGeom prst="rect">
            <a:avLst/>
          </a:prstGeom>
        </p:spPr>
      </p:pic>
      <p:sp>
        <p:nvSpPr>
          <p:cNvPr id="3" name="Title 2"/>
          <p:cNvSpPr>
            <a:spLocks noGrp="1"/>
          </p:cNvSpPr>
          <p:nvPr>
            <p:ph type="title"/>
          </p:nvPr>
        </p:nvSpPr>
        <p:spPr>
          <a:xfrm>
            <a:off x="457200" y="133739"/>
            <a:ext cx="8229600" cy="1219200"/>
          </a:xfrm>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1148</Words>
  <Application>Microsoft Office PowerPoint</Application>
  <PresentationFormat>On-screen Show (4:3)</PresentationFormat>
  <Paragraphs>148</Paragraphs>
  <Slides>26</Slides>
  <Notes>12</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vt:lpstr>
      <vt:lpstr>Wingdings 2</vt:lpstr>
      <vt:lpstr>Paper</vt:lpstr>
      <vt:lpstr>ASMU432: A History of Rock and Roll: From the Mississippi Delta to the British Invasion</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 [link]</vt:lpstr>
      <vt:lpstr>Fanny Kemble (1809-1893), Journal of a residence on a Georgian plantation in 1838-1839 (New York : Harper &amp; Bros., 1863), p. 218.</vt:lpstr>
      <vt:lpstr>Where did Rock and Roll come from?</vt:lpstr>
      <vt:lpstr>United States Civil War, 1861-1865</vt:lpstr>
      <vt:lpstr>Slave Songs of the United States (1867)</vt:lpstr>
      <vt:lpstr>Jim Crow Laws, 1870s-1960s </vt:lpstr>
      <vt:lpstr>Jim Crow Laws, 1870s-1960s</vt:lpstr>
      <vt:lpstr>Jim Crow Laws, 1870s-1960s</vt:lpstr>
      <vt:lpstr>The Blues</vt:lpstr>
      <vt:lpstr>The Blues</vt:lpstr>
      <vt:lpstr>The Blues: Robert Johnson, King of the Delta Blues Singers, 1961</vt:lpstr>
      <vt:lpstr>John Henry Hammond II, 1910-1987</vt:lpstr>
      <vt:lpstr>The Blues: The legacies of the Blues</vt:lpstr>
      <vt:lpstr>Sister Rosetta Tharpe, 1915-1973</vt:lpstr>
      <vt:lpstr>Rise of Popular Music </vt:lpstr>
      <vt:lpstr>PowerPoint Presentation</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2018-09-23T22:36:46Z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