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4"/>
  </p:notesMasterIdLst>
  <p:sldIdLst>
    <p:sldId id="256" r:id="rId3"/>
    <p:sldId id="257" r:id="rId4"/>
    <p:sldId id="258" r:id="rId5"/>
    <p:sldId id="271" r:id="rId6"/>
    <p:sldId id="265" r:id="rId7"/>
    <p:sldId id="259" r:id="rId8"/>
    <p:sldId id="272" r:id="rId9"/>
    <p:sldId id="260" r:id="rId10"/>
    <p:sldId id="275" r:id="rId11"/>
    <p:sldId id="273" r:id="rId12"/>
    <p:sldId id="276" r:id="rId13"/>
    <p:sldId id="261" r:id="rId14"/>
    <p:sldId id="262" r:id="rId15"/>
    <p:sldId id="277" r:id="rId16"/>
    <p:sldId id="263" r:id="rId17"/>
    <p:sldId id="264" r:id="rId18"/>
    <p:sldId id="266" r:id="rId19"/>
    <p:sldId id="267" r:id="rId20"/>
    <p:sldId id="274" r:id="rId21"/>
    <p:sldId id="279" r:id="rId22"/>
    <p:sldId id="26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287AA-0D99-42CE-A71B-10FA9908BBF8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167DB-EFF0-400D-96A1-6799F871DE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6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6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46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14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8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62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84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16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167DB-EFF0-400D-96A1-6799F871DE5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9/27/2015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9/27/2015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9/27/2015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oFcFzJT7Tw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3TdJmkv9lyI&amp;feature=iv&amp;src_vid=Ar6zF3mQ2mg&amp;annotation_id=annotation_55897012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TdJmkv9lyI&amp;feature=iv&amp;src_vid=Ar6zF3mQ2mg&amp;annotation_id=annotation_558970125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dJmkv9lyI" TargetMode="Externa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-pShRISHnQ" TargetMode="External"/><Relationship Id="rId4" Type="http://schemas.openxmlformats.org/officeDocument/2006/relationships/hyperlink" Target="https://youtu.be/N-pShRISHnQ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fXnuG6X7cw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b_ODz_jgT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hyperlink" Target="https://www.youtube.com/watch?v=7oFcFzJT7Tw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Mark R. Baker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305800" cy="3110132"/>
          </a:xfrm>
        </p:spPr>
        <p:txBody>
          <a:bodyPr/>
          <a:lstStyle/>
          <a:p>
            <a:r>
              <a:rPr lang="en-US" sz="6600" dirty="0" smtClean="0">
                <a:solidFill>
                  <a:schemeClr val="bg1"/>
                </a:solidFill>
              </a:rPr>
              <a:t>History 350: </a:t>
            </a:r>
            <a:br>
              <a:rPr lang="en-US" sz="6600" dirty="0" smtClean="0">
                <a:solidFill>
                  <a:schemeClr val="bg1"/>
                </a:solidFill>
              </a:rPr>
            </a:br>
            <a:r>
              <a:rPr lang="en-US" sz="6600" dirty="0" smtClean="0">
                <a:solidFill>
                  <a:schemeClr val="bg1"/>
                </a:solidFill>
              </a:rPr>
              <a:t>A History of Rock and Roll, Introduction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7oFcFzJT7T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72533" y="1495425"/>
            <a:ext cx="8449734" cy="47529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‘Roll, Jordan, Roll!” as performed in </a:t>
            </a:r>
            <a:r>
              <a:rPr lang="en-US" sz="3200" i="1" dirty="0" smtClean="0"/>
              <a:t>Twelve Years a Slave </a:t>
            </a:r>
            <a:r>
              <a:rPr lang="en-US" sz="3200" dirty="0" smtClean="0"/>
              <a:t>(written by C. Wesley, mid-1700s)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834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05000"/>
            <a:ext cx="8229600" cy="197529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effectLst/>
                <a:latin typeface="+mn-lt"/>
              </a:rPr>
              <a:t>Fanny Kemble, </a:t>
            </a:r>
            <a:r>
              <a:rPr lang="en-US" sz="2400" b="1" i="1" dirty="0">
                <a:effectLst/>
                <a:latin typeface="+mn-lt"/>
              </a:rPr>
              <a:t>Journal of a residence on a Georgian plantation in </a:t>
            </a:r>
            <a:r>
              <a:rPr lang="en-US" sz="2400" b="1" i="1" dirty="0" smtClean="0">
                <a:effectLst/>
                <a:latin typeface="+mn-lt"/>
              </a:rPr>
              <a:t>1838-1839 </a:t>
            </a:r>
            <a:r>
              <a:rPr lang="en-US" sz="2400" b="1" dirty="0" smtClean="0">
                <a:effectLst/>
                <a:latin typeface="+mn-lt"/>
              </a:rPr>
              <a:t>(New York : Harper &amp; Bros., 1863), p. 218.</a:t>
            </a:r>
            <a:endParaRPr lang="en-US" sz="24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3974" y="4419600"/>
            <a:ext cx="7904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Is this the essence of the commercialization of African-American Music?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657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did Rock and Roll come from?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380186"/>
            <a:ext cx="5029200" cy="5078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Fought mainly over slavery</a:t>
            </a:r>
          </a:p>
          <a:p>
            <a:r>
              <a:rPr lang="en-US" dirty="0" smtClean="0"/>
              <a:t>Southern states saw as a states’ rights issue versus federal government.</a:t>
            </a:r>
          </a:p>
          <a:p>
            <a:r>
              <a:rPr lang="en-US" dirty="0" smtClean="0"/>
              <a:t>Confederate States of America left the union, following Abraham Lincoln’s November 1860 election as US President.</a:t>
            </a:r>
          </a:p>
          <a:p>
            <a:r>
              <a:rPr lang="en-US" dirty="0" smtClean="0"/>
              <a:t>625,000-850,000 died in the war.</a:t>
            </a:r>
          </a:p>
          <a:p>
            <a:r>
              <a:rPr lang="en-US" dirty="0" smtClean="0"/>
              <a:t>Despite efforts during reconstruction, African-Americans remained second-class citizens.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 Civil War, 1861-1865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Slave Songs of the United States </a:t>
            </a:r>
            <a:r>
              <a:rPr lang="en-US" dirty="0" smtClean="0"/>
              <a:t>(1867)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181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W. F. Allen, C. P. Ware, and L. M. Garrison, </a:t>
            </a:r>
            <a:r>
              <a:rPr lang="en-US" i="1" dirty="0" smtClean="0"/>
              <a:t>Slave Songs of the United States</a:t>
            </a:r>
            <a:r>
              <a:rPr lang="en-US" dirty="0" smtClean="0"/>
              <a:t> (New York: Peter Smith, 1867), p. VI.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788" y="1920000"/>
            <a:ext cx="8229600" cy="264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286000"/>
          </a:xfrm>
        </p:spPr>
        <p:txBody>
          <a:bodyPr/>
          <a:lstStyle/>
          <a:p>
            <a:r>
              <a:rPr lang="en-US" dirty="0" smtClean="0"/>
              <a:t>State and local laws focused on segregation</a:t>
            </a:r>
          </a:p>
          <a:p>
            <a:r>
              <a:rPr lang="en-US" dirty="0" smtClean="0"/>
              <a:t>De jure racial segregation in southern states: “separate but equal”</a:t>
            </a:r>
          </a:p>
          <a:p>
            <a:r>
              <a:rPr lang="en-US" dirty="0" smtClean="0"/>
              <a:t>Public schools, public spaces, transportation, restaurants, restrooms, drinking fountains, etc.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Jim Crow Laws, 1870s-1960s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300" y="3899794"/>
            <a:ext cx="4851400" cy="2489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Jim Crow Laws, 1870s-1960s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30" y="1524000"/>
            <a:ext cx="7661739" cy="4850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738" y="1524000"/>
            <a:ext cx="2762794" cy="4572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Jim Crow Laws, 1870s-1960s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787" y="1828800"/>
            <a:ext cx="52492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Ku Klux Klan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Lynchings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Began before civil war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 smtClean="0"/>
              <a:t>Tuskugee</a:t>
            </a:r>
            <a:r>
              <a:rPr lang="en-US" sz="3200" dirty="0" smtClean="0"/>
              <a:t> Institute survey, 1882-1968: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1297 whites lynched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3446 blacks lynched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56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5943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Out of these great difficulties emerged the blues:</a:t>
            </a:r>
          </a:p>
          <a:p>
            <a:r>
              <a:rPr lang="en-US" dirty="0" smtClean="0"/>
              <a:t>Charley Patton</a:t>
            </a:r>
          </a:p>
          <a:p>
            <a:r>
              <a:rPr lang="en-US" dirty="0" smtClean="0"/>
              <a:t>Eddie “Sun” House</a:t>
            </a:r>
          </a:p>
          <a:p>
            <a:r>
              <a:rPr lang="en-US" dirty="0" smtClean="0"/>
              <a:t>Robert Johnson (1911</a:t>
            </a:r>
            <a:r>
              <a:rPr lang="en-US" dirty="0"/>
              <a:t>-</a:t>
            </a:r>
            <a:r>
              <a:rPr lang="en-US" dirty="0" smtClean="0"/>
              <a:t>1938) :</a:t>
            </a:r>
          </a:p>
          <a:p>
            <a:pPr lvl="1"/>
            <a:r>
              <a:rPr lang="en-US" dirty="0" smtClean="0"/>
              <a:t>Itinerant, tragic personal life</a:t>
            </a:r>
            <a:endParaRPr lang="en-US" dirty="0"/>
          </a:p>
          <a:p>
            <a:pPr lvl="1"/>
            <a:r>
              <a:rPr lang="en-US" dirty="0" smtClean="0"/>
              <a:t>Lots of legends</a:t>
            </a:r>
          </a:p>
          <a:p>
            <a:pPr lvl="1"/>
            <a:r>
              <a:rPr lang="en-US" dirty="0" smtClean="0"/>
              <a:t>Juke joints performer</a:t>
            </a:r>
          </a:p>
          <a:p>
            <a:pPr lvl="1"/>
            <a:r>
              <a:rPr lang="en-US" dirty="0" smtClean="0"/>
              <a:t>“Crossroads”, “Sweet Home Chicago”</a:t>
            </a:r>
          </a:p>
          <a:p>
            <a:pPr lvl="1"/>
            <a:r>
              <a:rPr lang="en-US" i="1" dirty="0" smtClean="0"/>
              <a:t>King of the Delta Blues Singers </a:t>
            </a:r>
            <a:r>
              <a:rPr lang="en-US" dirty="0" smtClean="0"/>
              <a:t>(compiled and released in 1961)</a:t>
            </a:r>
            <a:r>
              <a:rPr lang="en-US" dirty="0"/>
              <a:t>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  <a:endParaRPr lang="en-US" dirty="0" smtClean="0"/>
          </a:p>
          <a:p>
            <a:pPr lvl="1"/>
            <a:r>
              <a:rPr lang="en-US" dirty="0" smtClean="0"/>
              <a:t>Died young, poisoned at a Juke Joint.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chemeClr val="accent6">
                    <a:lumMod val="75000"/>
                  </a:schemeClr>
                </a:solidFill>
              </a:rPr>
              <a:t>The Blues</a:t>
            </a:r>
            <a:endParaRPr lang="en-US" sz="8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812" y="1981200"/>
            <a:ext cx="2248524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792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Blues: </a:t>
            </a:r>
            <a:r>
              <a:rPr lang="en-US" dirty="0" smtClean="0"/>
              <a:t>Robert Johnson, </a:t>
            </a:r>
            <a:r>
              <a:rPr lang="en-US" i="1" dirty="0" smtClean="0">
                <a:hlinkClick r:id="rId3"/>
              </a:rPr>
              <a:t>King of the Delta Blues Singers</a:t>
            </a:r>
            <a:r>
              <a:rPr lang="en-US" dirty="0" smtClean="0"/>
              <a:t>, 1961</a:t>
            </a:r>
            <a:endParaRPr lang="en-US" dirty="0"/>
          </a:p>
        </p:txBody>
      </p:sp>
      <p:pic>
        <p:nvPicPr>
          <p:cNvPr id="6" name="3TdJmkv9ly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57200" y="1495425"/>
            <a:ext cx="8314267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6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5211"/>
            <a:ext cx="8229600" cy="4572000"/>
          </a:xfrm>
        </p:spPr>
        <p:txBody>
          <a:bodyPr/>
          <a:lstStyle/>
          <a:p>
            <a:r>
              <a:rPr lang="en-US" dirty="0" smtClean="0"/>
              <a:t>What is music?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Rock and Roll  music?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do we like it?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4800600" cy="2590800"/>
          </a:xfrm>
        </p:spPr>
        <p:txBody>
          <a:bodyPr/>
          <a:lstStyle/>
          <a:p>
            <a:r>
              <a:rPr lang="en-US" dirty="0" smtClean="0"/>
              <a:t>Came from Negro Spirituals</a:t>
            </a:r>
          </a:p>
          <a:p>
            <a:r>
              <a:rPr lang="en-US" dirty="0" smtClean="0"/>
              <a:t>Crucial to the emergence of:</a:t>
            </a:r>
          </a:p>
          <a:p>
            <a:pPr lvl="1"/>
            <a:r>
              <a:rPr lang="en-US" dirty="0" smtClean="0"/>
              <a:t>Jazz</a:t>
            </a:r>
          </a:p>
          <a:p>
            <a:pPr lvl="1"/>
            <a:r>
              <a:rPr lang="en-US" dirty="0" smtClean="0"/>
              <a:t>Electric Blues</a:t>
            </a:r>
          </a:p>
          <a:p>
            <a:pPr lvl="1"/>
            <a:r>
              <a:rPr lang="en-US" dirty="0" smtClean="0"/>
              <a:t>Rhythm and Blues</a:t>
            </a:r>
          </a:p>
          <a:p>
            <a:pPr lvl="1"/>
            <a:r>
              <a:rPr lang="en-US" dirty="0" smtClean="0"/>
              <a:t>Rock and Roll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Blues: </a:t>
            </a:r>
            <a:r>
              <a:rPr lang="en-US" dirty="0" smtClean="0"/>
              <a:t>The legacies of the Blues</a:t>
            </a:r>
            <a:endParaRPr lang="en-US" dirty="0"/>
          </a:p>
        </p:txBody>
      </p:sp>
      <p:pic>
        <p:nvPicPr>
          <p:cNvPr id="4" name="N-pShRISHn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886200" y="3565033"/>
            <a:ext cx="4572000" cy="2571750"/>
          </a:xfrm>
          <a:prstGeom prst="rect">
            <a:avLst/>
          </a:prstGeom>
          <a:ln w="63500" cap="sq">
            <a:solidFill>
              <a:srgbClr val="FFFFFF"/>
            </a:solidFill>
            <a:prstDash val="solid"/>
            <a:miter lim="800000"/>
          </a:ln>
          <a:effectLst/>
          <a:scene3d>
            <a:camera prst="orthographicFront"/>
            <a:lightRig rig="soft" dir="t"/>
          </a:scene3d>
          <a:sp3d contourW="6350">
            <a:contourClr>
              <a:srgbClr val="00000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5024450" y="6136783"/>
            <a:ext cx="280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Big Bill </a:t>
            </a:r>
            <a:r>
              <a:rPr lang="en-US" dirty="0" err="1" smtClean="0"/>
              <a:t>Broonzy</a:t>
            </a:r>
            <a:r>
              <a:rPr lang="en-US" dirty="0" smtClean="0"/>
              <a:t>, 1957, </a:t>
            </a:r>
            <a:r>
              <a:rPr lang="en-US" dirty="0" smtClean="0">
                <a:hlinkClick r:id="rId4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3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00600" y="1371600"/>
            <a:ext cx="417195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Capitalism!</a:t>
            </a:r>
          </a:p>
          <a:p>
            <a:r>
              <a:rPr lang="en-US" dirty="0" smtClean="0"/>
              <a:t>Increased travel and migration, especially southern blacks to northern cities (Chicago).</a:t>
            </a:r>
          </a:p>
          <a:p>
            <a:r>
              <a:rPr lang="en-US" dirty="0"/>
              <a:t>1877: Phonograph first invented</a:t>
            </a:r>
          </a:p>
          <a:p>
            <a:r>
              <a:rPr lang="en-US" dirty="0" smtClean="0"/>
              <a:t>1894: </a:t>
            </a:r>
            <a:r>
              <a:rPr lang="en-US" dirty="0"/>
              <a:t>Sears, Roebuck &amp; Co</a:t>
            </a:r>
            <a:r>
              <a:rPr lang="en-US" dirty="0" smtClean="0"/>
              <a:t>. catalogue begins selling guitars: price </a:t>
            </a:r>
            <a:r>
              <a:rPr lang="en-US" dirty="0"/>
              <a:t>$4.50 to $</a:t>
            </a:r>
            <a:r>
              <a:rPr lang="en-US" dirty="0" smtClean="0"/>
              <a:t>26.00</a:t>
            </a:r>
          </a:p>
          <a:p>
            <a:r>
              <a:rPr lang="en-US" dirty="0" smtClean="0"/>
              <a:t>African Kora - banjo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 smtClean="0"/>
              <a:t>Rise of Popular Music	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09800"/>
            <a:ext cx="4191000" cy="3687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193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4953000" cy="2362200"/>
          </a:xfrm>
          <a:effectLst>
            <a:glow rad="139700">
              <a:srgbClr val="FFFF00">
                <a:alpha val="40000"/>
              </a:srgbClr>
            </a:glow>
          </a:effectLst>
        </p:spPr>
        <p:txBody>
          <a:bodyPr/>
          <a:lstStyle/>
          <a:p>
            <a:r>
              <a:rPr lang="en-US" dirty="0" smtClean="0"/>
              <a:t>West African Culture, mostly from Senegal and Gambia</a:t>
            </a:r>
          </a:p>
          <a:p>
            <a:r>
              <a:rPr lang="en-US" dirty="0" smtClean="0"/>
              <a:t>African drums, repeated rhythms, and dancing.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did Rock and Roll come from?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438400"/>
            <a:ext cx="2438400" cy="29970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fXnuG6X7cw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381000" y="1371600"/>
            <a:ext cx="8398933" cy="472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5334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Traditional </a:t>
            </a:r>
            <a:r>
              <a:rPr lang="en-US" sz="2800" dirty="0" err="1" smtClean="0"/>
              <a:t>Senagalaise</a:t>
            </a:r>
            <a:r>
              <a:rPr lang="en-US" sz="2800" dirty="0" smtClean="0"/>
              <a:t> Djembe Drummers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254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Trans-Atlantic Slave Trade:</a:t>
            </a:r>
          </a:p>
          <a:p>
            <a:pPr lvl="1"/>
            <a:r>
              <a:rPr lang="en-US" dirty="0" smtClean="0"/>
              <a:t>1525-1866: 12.5 million slaves shipped to the “New World”.</a:t>
            </a:r>
          </a:p>
          <a:p>
            <a:pPr lvl="1"/>
            <a:r>
              <a:rPr lang="en-US" dirty="0" smtClean="0"/>
              <a:t>10.7 million survived the voyage: “Middle Passage”</a:t>
            </a:r>
          </a:p>
          <a:p>
            <a:pPr lvl="1"/>
            <a:r>
              <a:rPr lang="en-US" dirty="0" smtClean="0"/>
              <a:t>Only 388,000 shipped to North America (3,63%).</a:t>
            </a:r>
          </a:p>
          <a:p>
            <a:pPr lvl="1"/>
            <a:r>
              <a:rPr lang="en-US" dirty="0" smtClean="0"/>
              <a:t>Another 60-70,000 migrated from central America.</a:t>
            </a:r>
          </a:p>
          <a:p>
            <a:r>
              <a:rPr lang="en-US" dirty="0" smtClean="0"/>
              <a:t>Slavery: </a:t>
            </a:r>
          </a:p>
          <a:p>
            <a:pPr lvl="1"/>
            <a:r>
              <a:rPr lang="en-US" dirty="0" smtClean="0"/>
              <a:t>ancient institution</a:t>
            </a:r>
          </a:p>
          <a:p>
            <a:pPr lvl="1"/>
            <a:r>
              <a:rPr lang="en-US" dirty="0" smtClean="0"/>
              <a:t>American slavery particularly oppressive, brutal, and crucial to the cash crop economy of new world.</a:t>
            </a:r>
          </a:p>
          <a:p>
            <a:pPr lvl="1"/>
            <a:r>
              <a:rPr lang="en-US" dirty="0" smtClean="0"/>
              <a:t>Embedded in the minds of European settlers and offspring.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did Rock and Roll come from?</a:t>
            </a:r>
          </a:p>
        </p:txBody>
      </p:sp>
    </p:spTree>
    <p:extLst>
      <p:ext uri="{BB962C8B-B14F-4D97-AF65-F5344CB8AC3E}">
        <p14:creationId xmlns:p14="http://schemas.microsoft.com/office/powerpoint/2010/main" val="26273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057400"/>
            <a:ext cx="5181600" cy="4038600"/>
          </a:xfrm>
        </p:spPr>
        <p:txBody>
          <a:bodyPr/>
          <a:lstStyle/>
          <a:p>
            <a:r>
              <a:rPr lang="en-US" dirty="0" smtClean="0"/>
              <a:t>Slaves were converted to Christianity.</a:t>
            </a:r>
          </a:p>
          <a:p>
            <a:r>
              <a:rPr lang="en-US" dirty="0" smtClean="0"/>
              <a:t>Adopted Christian hymns.</a:t>
            </a:r>
            <a:endParaRPr lang="en-US" dirty="0"/>
          </a:p>
          <a:p>
            <a:r>
              <a:rPr lang="en-US" dirty="0" smtClean="0"/>
              <a:t>Written </a:t>
            </a:r>
            <a:r>
              <a:rPr lang="en-US" dirty="0"/>
              <a:t>by Charles Wesley (1707–1788), one of </a:t>
            </a:r>
            <a:r>
              <a:rPr lang="en-US" dirty="0" smtClean="0"/>
              <a:t>5000 </a:t>
            </a:r>
            <a:r>
              <a:rPr lang="en-US" dirty="0"/>
              <a:t>songs he </a:t>
            </a:r>
            <a:r>
              <a:rPr lang="en-US" dirty="0" smtClean="0"/>
              <a:t>wrote.</a:t>
            </a:r>
          </a:p>
          <a:p>
            <a:r>
              <a:rPr lang="en-US" dirty="0" smtClean="0"/>
              <a:t>“Bard of Methodism”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did Rock and Roll come from?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2134405" cy="2819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7b_ODz_jgT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82600" y="1495425"/>
            <a:ext cx="8178800" cy="460057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Charles Wesley, “</a:t>
            </a:r>
            <a:r>
              <a:rPr lang="en-US" dirty="0">
                <a:effectLst/>
              </a:rPr>
              <a:t>Hail The Day That Sees Him </a:t>
            </a:r>
            <a:r>
              <a:rPr lang="en-US" dirty="0" smtClean="0">
                <a:effectLst/>
              </a:rPr>
              <a:t>Rise,” 1739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236220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Slavery changed African slaves’ music: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no drums allowed, so slapping, clapping, and singing.</a:t>
            </a:r>
          </a:p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Christian music dramatically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changed by African American singers.</a:t>
            </a:r>
          </a:p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Led to Negro spiritual: ‘Roll, Jordan, Roll’ [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effectLst>
                  <a:glow rad="127000">
                    <a:schemeClr val="accent3"/>
                  </a:glow>
                </a:effectLst>
                <a:hlinkClick r:id="rId4"/>
              </a:rPr>
              <a:t>link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].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Where did Rock and Roll come from?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429000"/>
            <a:ext cx="4572000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457200"/>
            <a:ext cx="8382000" cy="4572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These were sung in </a:t>
            </a:r>
            <a:r>
              <a:rPr lang="en-US" dirty="0" smtClean="0"/>
              <a:t>the white </a:t>
            </a:r>
            <a:r>
              <a:rPr lang="en-US" dirty="0"/>
              <a:t>congregations of the South, and were found </a:t>
            </a:r>
            <a:r>
              <a:rPr lang="en-US" dirty="0" smtClean="0"/>
              <a:t>in old </a:t>
            </a:r>
            <a:r>
              <a:rPr lang="en-US" dirty="0"/>
              <a:t>religious song-books, which, though published </a:t>
            </a:r>
            <a:r>
              <a:rPr lang="en-US" dirty="0" smtClean="0"/>
              <a:t>by individual </a:t>
            </a:r>
            <a:r>
              <a:rPr lang="en-US" dirty="0"/>
              <a:t>enterprise rather than upon </a:t>
            </a:r>
            <a:r>
              <a:rPr lang="en-US" dirty="0" smtClean="0"/>
              <a:t>denominational authority</a:t>
            </a:r>
            <a:r>
              <a:rPr lang="en-US" dirty="0"/>
              <a:t>, had considerable circulation. These </a:t>
            </a:r>
            <a:r>
              <a:rPr lang="en-US" dirty="0" smtClean="0"/>
              <a:t>stirring devotional </a:t>
            </a:r>
            <a:r>
              <a:rPr lang="en-US" dirty="0"/>
              <a:t>hymns, with their well adapted tunes, </a:t>
            </a:r>
            <a:r>
              <a:rPr lang="en-US" dirty="0" smtClean="0"/>
              <a:t>the colored </a:t>
            </a:r>
            <a:r>
              <a:rPr lang="en-US" dirty="0"/>
              <a:t>people attendant upon the white </a:t>
            </a:r>
            <a:r>
              <a:rPr lang="en-US" dirty="0" smtClean="0"/>
              <a:t>congregations memorized</a:t>
            </a:r>
            <a:r>
              <a:rPr lang="en-US" dirty="0"/>
              <a:t>, loved, and adopted. Not being able </a:t>
            </a:r>
            <a:r>
              <a:rPr lang="en-US" dirty="0" smtClean="0"/>
              <a:t>to read</a:t>
            </a:r>
            <a:r>
              <a:rPr lang="en-US" dirty="0"/>
              <a:t>, and, therefore, unable to correct their </a:t>
            </a:r>
            <a:r>
              <a:rPr lang="en-US" dirty="0" smtClean="0"/>
              <a:t>recollections by </a:t>
            </a:r>
            <a:r>
              <a:rPr lang="en-US" dirty="0"/>
              <a:t>reference to the printed page, they often </a:t>
            </a:r>
            <a:r>
              <a:rPr lang="en-US" dirty="0" smtClean="0"/>
              <a:t>confused both </a:t>
            </a:r>
            <a:r>
              <a:rPr lang="en-US" dirty="0"/>
              <a:t>the sense and the verses — thus </a:t>
            </a:r>
            <a:r>
              <a:rPr lang="en-US" dirty="0" smtClean="0"/>
              <a:t>bringing these "revival songs" </a:t>
            </a:r>
            <a:r>
              <a:rPr lang="en-US" dirty="0"/>
              <a:t>of their adoption to </a:t>
            </a:r>
            <a:r>
              <a:rPr lang="en-US" dirty="0" smtClean="0"/>
              <a:t>partake more </a:t>
            </a:r>
            <a:r>
              <a:rPr lang="en-US" dirty="0"/>
              <a:t>or less of the character of those which were </a:t>
            </a:r>
            <a:r>
              <a:rPr lang="en-US" dirty="0" smtClean="0"/>
              <a:t>entirely of </a:t>
            </a:r>
            <a:r>
              <a:rPr lang="en-US" dirty="0"/>
              <a:t>their own invention</a:t>
            </a:r>
            <a:r>
              <a:rPr lang="en-US" dirty="0" smtClean="0"/>
              <a:t>.”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105400"/>
            <a:ext cx="8229600" cy="914400"/>
          </a:xfrm>
        </p:spPr>
        <p:txBody>
          <a:bodyPr>
            <a:noAutofit/>
          </a:bodyPr>
          <a:lstStyle/>
          <a:p>
            <a:r>
              <a:rPr lang="en-US" sz="2000" dirty="0" smtClean="0"/>
              <a:t>F. S. Hoyt, “Introduction,” in Marshall w. Taylor, </a:t>
            </a:r>
            <a:r>
              <a:rPr lang="en-US" sz="2000" i="1" dirty="0" smtClean="0"/>
              <a:t>A Collection of Revival hymns  and Plantation Melodies </a:t>
            </a:r>
            <a:r>
              <a:rPr lang="en-US" sz="2000" dirty="0" smtClean="0"/>
              <a:t>(Cincinnati: </a:t>
            </a:r>
            <a:r>
              <a:rPr lang="en-US" sz="2000" dirty="0"/>
              <a:t>M</a:t>
            </a:r>
            <a:r>
              <a:rPr lang="en-US" sz="2000" dirty="0" smtClean="0"/>
              <a:t>arshall </a:t>
            </a:r>
            <a:r>
              <a:rPr lang="en-US" sz="2000" dirty="0"/>
              <a:t>W</a:t>
            </a:r>
            <a:r>
              <a:rPr lang="en-US" sz="2000" dirty="0" smtClean="0"/>
              <a:t>. Taylor and W. C. Echols </a:t>
            </a:r>
            <a:r>
              <a:rPr lang="en-US" sz="2000" dirty="0"/>
              <a:t>P</a:t>
            </a:r>
            <a:r>
              <a:rPr lang="en-US" sz="2000" dirty="0" smtClean="0"/>
              <a:t>ublishers, 1882), p. 11.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004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Custom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FFFFFF"/>
      </a:hlink>
      <a:folHlink>
        <a:srgbClr val="EDF0E9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12A3A41-1071-4D7E-ADFD-E0A4316129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822</Words>
  <Application>Microsoft Office PowerPoint</Application>
  <PresentationFormat>On-screen Show (4:3)</PresentationFormat>
  <Paragraphs>95</Paragraphs>
  <Slides>21</Slides>
  <Notes>9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Constantia</vt:lpstr>
      <vt:lpstr>Wingdings 2</vt:lpstr>
      <vt:lpstr>Paper</vt:lpstr>
      <vt:lpstr>History 350:  A History of Rock and Roll, Introduction</vt:lpstr>
      <vt:lpstr>Introduction</vt:lpstr>
      <vt:lpstr>Where did Rock and Roll come from?</vt:lpstr>
      <vt:lpstr>PowerPoint Presentation</vt:lpstr>
      <vt:lpstr>Where did Rock and Roll come from?</vt:lpstr>
      <vt:lpstr>Where did Rock and Roll come from?</vt:lpstr>
      <vt:lpstr>Charles Wesley, “Hail The Day That Sees Him Rise,” 1739</vt:lpstr>
      <vt:lpstr>Where did Rock and Roll come from?</vt:lpstr>
      <vt:lpstr>F. S. Hoyt, “Introduction,” in Marshall w. Taylor, A Collection of Revival hymns  and Plantation Melodies (Cincinnati: Marshall W. Taylor and W. C. Echols Publishers, 1882), p. 11.</vt:lpstr>
      <vt:lpstr>‘Roll, Jordan, Roll!” as performed in Twelve Years a Slave (written by C. Wesley, mid-1700s)</vt:lpstr>
      <vt:lpstr>Fanny Kemble, Journal of a residence on a Georgian plantation in 1838-1839 (New York : Harper &amp; Bros., 1863), p. 218.</vt:lpstr>
      <vt:lpstr>Where did Rock and Roll come from?</vt:lpstr>
      <vt:lpstr>US Civil War, 1861-1865</vt:lpstr>
      <vt:lpstr>Slave Songs of the United States (1867)</vt:lpstr>
      <vt:lpstr>Jim Crow Laws, 1870s-1960s </vt:lpstr>
      <vt:lpstr>Jim Crow Laws, 1870s-1960s</vt:lpstr>
      <vt:lpstr>Jim Crow Laws, 1870s-1960s</vt:lpstr>
      <vt:lpstr>The Blues</vt:lpstr>
      <vt:lpstr>The Blues: Robert Johnson, King of the Delta Blues Singers, 1961</vt:lpstr>
      <vt:lpstr>The Blues: The legacies of the Blues</vt:lpstr>
      <vt:lpstr>Rise of Popular Music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2015-09-12T08:42:56Z</dcterms:created>
  <dcterms:modified xsi:type="dcterms:W3CDTF">2015-09-27T15:43:19Z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TC101079719990</vt:lpwstr>
  </property>
</Properties>
</file>