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9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9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0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4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0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0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F8DB-62E5-41AE-946A-AEF6F789F692}" type="datetimeFigureOut">
              <a:rPr lang="en-US" smtClean="0"/>
              <a:t>11/30/2016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youtube.com/watch?v=DaZ0V3ukjT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bZ9yToi-J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QbfTAWe3no" TargetMode="External"/><Relationship Id="rId2" Type="http://schemas.openxmlformats.org/officeDocument/2006/relationships/hyperlink" Target="https://www.youtube.com/watch?v=cBojbjoMtt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kEZHMP-ei8" TargetMode="External"/><Relationship Id="rId2" Type="http://schemas.openxmlformats.org/officeDocument/2006/relationships/hyperlink" Target="https://www.youtube.com/watch?v=BTiHp6XYm2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7qF3_3N50M" TargetMode="External"/><Relationship Id="rId2" Type="http://schemas.openxmlformats.org/officeDocument/2006/relationships/hyperlink" Target="https://www.youtube.com/watch?v=Cbd-BcuPvL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youtube.com/watch?v=TNQtz6Ajvf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youtube.com/watch?v=WfO9lpbbW_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Pp0-3Vo2u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sYbMnQd6c8" TargetMode="External"/><Relationship Id="rId2" Type="http://schemas.openxmlformats.org/officeDocument/2006/relationships/hyperlink" Target="https://www.youtube.com/watch?v=p7oFoXh_95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NGutllSRs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i="1" dirty="0" smtClean="0">
                <a:latin typeface="Broadway" panose="04040905080B02020502" pitchFamily="82" charset="0"/>
              </a:rPr>
              <a:t>Punk Rock</a:t>
            </a:r>
            <a:endParaRPr lang="en-US" sz="9600" i="1" dirty="0">
              <a:latin typeface="Broadway" panose="04040905080B020205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Broadway" panose="04040905080B02020502" pitchFamily="82" charset="0"/>
                <a:cs typeface="Aharoni" panose="02010803020104030203" pitchFamily="2" charset="-79"/>
              </a:rPr>
              <a:t>Rage and Message</a:t>
            </a:r>
            <a:endParaRPr lang="en-US" sz="4400" dirty="0">
              <a:latin typeface="Broadway" panose="04040905080B02020502" pitchFamily="82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481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72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1825625"/>
            <a:ext cx="6207617" cy="470396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Malcolm Maclaren</a:t>
            </a:r>
          </a:p>
          <a:p>
            <a:r>
              <a:rPr lang="en-US" dirty="0" smtClean="0"/>
              <a:t>Attended </a:t>
            </a:r>
            <a:r>
              <a:rPr lang="en-US" dirty="0" smtClean="0"/>
              <a:t>various art colleges</a:t>
            </a:r>
          </a:p>
          <a:p>
            <a:r>
              <a:rPr lang="en-US" dirty="0" smtClean="0"/>
              <a:t>Became a revolutionary “</a:t>
            </a:r>
            <a:r>
              <a:rPr lang="en-US" dirty="0" err="1" smtClean="0"/>
              <a:t>Situationist</a:t>
            </a:r>
            <a:r>
              <a:rPr lang="en-US" dirty="0" smtClean="0"/>
              <a:t>” (consumption destroys real life)</a:t>
            </a:r>
          </a:p>
          <a:p>
            <a:r>
              <a:rPr lang="en-US" dirty="0"/>
              <a:t>Owned a clothing </a:t>
            </a:r>
            <a:r>
              <a:rPr lang="en-US" dirty="0" smtClean="0"/>
              <a:t>store with </a:t>
            </a:r>
            <a:r>
              <a:rPr lang="en-US" dirty="0"/>
              <a:t> Vivienne </a:t>
            </a:r>
            <a:r>
              <a:rPr lang="en-US" dirty="0" smtClean="0"/>
              <a:t>Westwood, called “</a:t>
            </a:r>
            <a:r>
              <a:rPr lang="en-US" dirty="0"/>
              <a:t>Too Fast to Live, Too Young to </a:t>
            </a:r>
            <a:r>
              <a:rPr lang="en-US" dirty="0" smtClean="0"/>
              <a:t>Die,” later </a:t>
            </a:r>
            <a:r>
              <a:rPr lang="en-US" dirty="0"/>
              <a:t>“Sex”, in </a:t>
            </a:r>
            <a:r>
              <a:rPr lang="en-US" dirty="0" smtClean="0"/>
              <a:t>Chelsea district </a:t>
            </a:r>
            <a:r>
              <a:rPr lang="en-US" dirty="0"/>
              <a:t>of London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1975: </a:t>
            </a:r>
            <a:r>
              <a:rPr lang="en-US" dirty="0" smtClean="0"/>
              <a:t>Maclaren </a:t>
            </a:r>
            <a:r>
              <a:rPr lang="en-US" dirty="0" smtClean="0"/>
              <a:t>began to manage the New York Dolls, but they soon disbanded.</a:t>
            </a:r>
          </a:p>
          <a:p>
            <a:r>
              <a:rPr lang="en-US" dirty="0" smtClean="0"/>
              <a:t>Encouraged formation of Sex Pistols from his store’s customers: style over content.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84" y="2279561"/>
            <a:ext cx="4630607" cy="36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Formed from the Strand: </a:t>
            </a:r>
            <a:r>
              <a:rPr lang="en-US" dirty="0"/>
              <a:t>Steve Jones (</a:t>
            </a:r>
            <a:r>
              <a:rPr lang="en-US" dirty="0" smtClean="0"/>
              <a:t>vocals, then switched to guitar),</a:t>
            </a:r>
            <a:r>
              <a:rPr lang="en-US" dirty="0"/>
              <a:t> Paul Cook (</a:t>
            </a:r>
            <a:r>
              <a:rPr lang="en-US" dirty="0" smtClean="0"/>
              <a:t>drums), </a:t>
            </a:r>
            <a:r>
              <a:rPr lang="en-US" dirty="0"/>
              <a:t>and Wally </a:t>
            </a:r>
            <a:r>
              <a:rPr lang="en-US" dirty="0" smtClean="0"/>
              <a:t>Nightingale </a:t>
            </a:r>
            <a:r>
              <a:rPr lang="en-US" dirty="0"/>
              <a:t>(</a:t>
            </a:r>
            <a:r>
              <a:rPr lang="en-US" dirty="0" smtClean="0"/>
              <a:t>guitar)</a:t>
            </a:r>
            <a:endParaRPr lang="en-US" dirty="0" smtClean="0"/>
          </a:p>
          <a:p>
            <a:r>
              <a:rPr lang="en-US" dirty="0" smtClean="0"/>
              <a:t>Working class, played stolen instruments</a:t>
            </a:r>
          </a:p>
          <a:p>
            <a:r>
              <a:rPr lang="en-US" dirty="0" smtClean="0"/>
              <a:t>Nightingale was pushed out.</a:t>
            </a:r>
          </a:p>
          <a:p>
            <a:r>
              <a:rPr lang="en-US" dirty="0" smtClean="0"/>
              <a:t>Glen Matlock added as bass guitarist.</a:t>
            </a:r>
          </a:p>
          <a:p>
            <a:r>
              <a:rPr lang="en-US" dirty="0" smtClean="0"/>
              <a:t>Bernie Rhodes and McLaren happened on John </a:t>
            </a:r>
            <a:r>
              <a:rPr lang="en-US" dirty="0" err="1" smtClean="0"/>
              <a:t>Lydon</a:t>
            </a:r>
            <a:r>
              <a:rPr lang="en-US" dirty="0" smtClean="0"/>
              <a:t>: green, short hair, anti-Pink Floyd t-shirt: “Johnny Rotten”</a:t>
            </a:r>
          </a:p>
          <a:p>
            <a:r>
              <a:rPr lang="en-US" i="1" dirty="0" smtClean="0"/>
              <a:t>Melody Maker</a:t>
            </a:r>
            <a:r>
              <a:rPr lang="en-US" dirty="0" smtClean="0"/>
              <a:t> advert: </a:t>
            </a:r>
            <a:r>
              <a:rPr lang="en-US" dirty="0" smtClean="0"/>
              <a:t>“</a:t>
            </a:r>
            <a:r>
              <a:rPr lang="en-US" dirty="0" smtClean="0"/>
              <a:t>Whizz </a:t>
            </a:r>
            <a:r>
              <a:rPr lang="en-US" dirty="0"/>
              <a:t>Kid Guitarist. Not older than 20. Not worse looking than Johnny </a:t>
            </a:r>
            <a:r>
              <a:rPr lang="en-US" dirty="0" smtClean="0"/>
              <a:t>Thunders”!</a:t>
            </a:r>
            <a:endParaRPr lang="en-US" dirty="0" smtClean="0"/>
          </a:p>
          <a:p>
            <a:r>
              <a:rPr lang="en-US" dirty="0" smtClean="0"/>
              <a:t>Acquired a key fashion following group: Bromley Contingent: Billy Idol, </a:t>
            </a:r>
            <a:r>
              <a:rPr lang="en-US" dirty="0" err="1"/>
              <a:t>Siouxsie</a:t>
            </a:r>
            <a:r>
              <a:rPr lang="en-US" dirty="0"/>
              <a:t> </a:t>
            </a:r>
            <a:r>
              <a:rPr lang="en-US" dirty="0" smtClean="0"/>
              <a:t>Sioux.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Started to get a lot of gigs in London, especially after the Nashville incident: 23 April 1976</a:t>
            </a:r>
          </a:p>
          <a:p>
            <a:r>
              <a:rPr lang="en-US" dirty="0" smtClean="0"/>
              <a:t>Warmed up for The 101-ers, led by Joe Strummer. Saw Punk as the future.</a:t>
            </a:r>
          </a:p>
          <a:p>
            <a:r>
              <a:rPr lang="en-US" dirty="0" smtClean="0"/>
              <a:t>Westwood started a fight, McLaren and Rotten soon dove in. </a:t>
            </a:r>
          </a:p>
          <a:p>
            <a:r>
              <a:rPr lang="en-US" dirty="0"/>
              <a:t>Cook later said, "That fight at the Nashville: that's when all the publicity got hold of it and the violence started creeping in.... I think everybody was ready to go and we were the catalyst."</a:t>
            </a:r>
          </a:p>
        </p:txBody>
      </p:sp>
    </p:spTree>
    <p:extLst>
      <p:ext uri="{BB962C8B-B14F-4D97-AF65-F5344CB8AC3E}">
        <p14:creationId xmlns:p14="http://schemas.microsoft.com/office/powerpoint/2010/main" val="233040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42" y="192368"/>
            <a:ext cx="10830596" cy="1068946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Nashville, 23 </a:t>
            </a:r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April 1976: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https://</a:t>
            </a:r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www.youtube.com/watch?v=DaZ0V3ukjTg</a:t>
            </a:r>
            <a: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en-US" sz="2800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16" y="1261314"/>
            <a:ext cx="7212169" cy="5409127"/>
          </a:xfrm>
        </p:spPr>
      </p:pic>
    </p:spTree>
    <p:extLst>
      <p:ext uri="{BB962C8B-B14F-4D97-AF65-F5344CB8AC3E}">
        <p14:creationId xmlns:p14="http://schemas.microsoft.com/office/powerpoint/2010/main" val="221432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 June 1976: performed at Lesser Free Trade Hall in Manchester.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www.youtube.com/watch?v=3bZ9yToi-JE</a:t>
            </a:r>
            <a:endParaRPr lang="en-US" dirty="0" smtClean="0"/>
          </a:p>
          <a:p>
            <a:r>
              <a:rPr lang="en-US" dirty="0" smtClean="0"/>
              <a:t>Tony Wilson (TV “So It Goes”)</a:t>
            </a:r>
          </a:p>
          <a:p>
            <a:r>
              <a:rPr lang="en-US" dirty="0" smtClean="0"/>
              <a:t>20 July 1976, second performance:</a:t>
            </a:r>
          </a:p>
          <a:p>
            <a:r>
              <a:rPr lang="en-US" dirty="0"/>
              <a:t>Howard </a:t>
            </a:r>
            <a:r>
              <a:rPr lang="en-US" dirty="0" err="1"/>
              <a:t>DeVoto</a:t>
            </a:r>
            <a:r>
              <a:rPr lang="en-US" dirty="0"/>
              <a:t> and Pete Shelley: T</a:t>
            </a:r>
            <a:r>
              <a:rPr lang="en-US" dirty="0" smtClean="0"/>
              <a:t>he </a:t>
            </a:r>
            <a:r>
              <a:rPr lang="en-US" dirty="0" err="1" smtClean="0"/>
              <a:t>Buzzcocks</a:t>
            </a:r>
            <a:r>
              <a:rPr lang="en-US" dirty="0" smtClean="0"/>
              <a:t> </a:t>
            </a:r>
          </a:p>
          <a:p>
            <a:r>
              <a:rPr lang="en-US" dirty="0" smtClean="0"/>
              <a:t>Peter Hook and Bernard </a:t>
            </a:r>
            <a:r>
              <a:rPr lang="en-US" dirty="0" err="1" smtClean="0"/>
              <a:t>Sumners</a:t>
            </a:r>
            <a:r>
              <a:rPr lang="en-US" dirty="0" smtClean="0"/>
              <a:t>: formed Warsaw, then Joy Division.</a:t>
            </a:r>
          </a:p>
          <a:p>
            <a:r>
              <a:rPr lang="en-US" dirty="0"/>
              <a:t>Steven Patrick Morrissey: </a:t>
            </a:r>
            <a:r>
              <a:rPr lang="en-US" dirty="0" smtClean="0"/>
              <a:t>The Smiths</a:t>
            </a:r>
          </a:p>
          <a:p>
            <a:r>
              <a:rPr lang="en-US" dirty="0"/>
              <a:t>Mark E. Smith: </a:t>
            </a:r>
            <a:r>
              <a:rPr lang="en-US" dirty="0" smtClean="0"/>
              <a:t>The Fall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8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825625"/>
            <a:ext cx="1095455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26 November 1976: “Anarchy </a:t>
            </a:r>
            <a:r>
              <a:rPr lang="en-US" dirty="0"/>
              <a:t>in the UK”: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www.youtube.com/watch?v=cBojbjoMttI</a:t>
            </a:r>
            <a:endParaRPr lang="en-US" dirty="0" smtClean="0"/>
          </a:p>
          <a:p>
            <a:r>
              <a:rPr lang="en-US" dirty="0" smtClean="0"/>
              <a:t>Sid Vicious replaced Matlock, </a:t>
            </a:r>
            <a:r>
              <a:rPr lang="en-US" smtClean="0"/>
              <a:t>who </a:t>
            </a:r>
            <a:r>
              <a:rPr lang="en-US" smtClean="0"/>
              <a:t>liked </a:t>
            </a:r>
            <a:r>
              <a:rPr lang="en-US" dirty="0" smtClean="0"/>
              <a:t>the Beatles and did not want to be a “fascist”.</a:t>
            </a:r>
          </a:p>
          <a:p>
            <a:r>
              <a:rPr lang="en-US" dirty="0" smtClean="0"/>
              <a:t>“God Save the Queen</a:t>
            </a:r>
            <a:r>
              <a:rPr lang="en-US" dirty="0"/>
              <a:t>”: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www.youtube.com/watch?v=NQbfTAWe3no</a:t>
            </a:r>
            <a:endParaRPr lang="en-US" dirty="0" smtClean="0"/>
          </a:p>
          <a:p>
            <a:r>
              <a:rPr lang="en-US" dirty="0" smtClean="0"/>
              <a:t>Record companies loved and hated them: EMI, the A&amp;M, then Virgin.</a:t>
            </a:r>
          </a:p>
          <a:p>
            <a:r>
              <a:rPr lang="en-US" dirty="0" smtClean="0"/>
              <a:t>Virgin released </a:t>
            </a:r>
            <a:r>
              <a:rPr lang="en-US" i="1" dirty="0" smtClean="0"/>
              <a:t>Never Mind the Bollocks- Here’s the Sex Pistols</a:t>
            </a:r>
            <a:r>
              <a:rPr lang="en-US" dirty="0" smtClean="0"/>
              <a:t>, October 1977</a:t>
            </a:r>
          </a:p>
          <a:p>
            <a:r>
              <a:rPr lang="en-US" dirty="0" smtClean="0"/>
              <a:t>Broke up the next year at end of USA tour in San Francisco.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4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6" y="146185"/>
            <a:ext cx="10469451" cy="858368"/>
          </a:xfrm>
        </p:spPr>
        <p:txBody>
          <a:bodyPr/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Many other bands followed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3" y="1262130"/>
            <a:ext cx="7843233" cy="5318973"/>
          </a:xfrm>
        </p:spPr>
        <p:txBody>
          <a:bodyPr>
            <a:no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err="1" smtClean="0"/>
              <a:t>Buzzcocks</a:t>
            </a:r>
            <a:r>
              <a:rPr lang="en-US" sz="3600" dirty="0" smtClean="0"/>
              <a:t>, “Boredom</a:t>
            </a:r>
            <a:r>
              <a:rPr lang="en-US" sz="3600" dirty="0"/>
              <a:t>”: </a:t>
            </a:r>
            <a:r>
              <a:rPr lang="en-US" sz="3600" dirty="0">
                <a:hlinkClick r:id="rId2"/>
              </a:rPr>
              <a:t>https://</a:t>
            </a:r>
            <a:r>
              <a:rPr lang="en-US" sz="3600" dirty="0" smtClean="0">
                <a:hlinkClick r:id="rId2"/>
              </a:rPr>
              <a:t>www.youtube.com/watch?v=BTiHp6XYm2E</a:t>
            </a:r>
            <a:endParaRPr lang="en-US" sz="3600" dirty="0" smtClean="0"/>
          </a:p>
          <a:p>
            <a:r>
              <a:rPr lang="en-US" sz="3600" dirty="0" smtClean="0"/>
              <a:t>The Damned</a:t>
            </a:r>
          </a:p>
          <a:p>
            <a:r>
              <a:rPr lang="en-US" sz="3600" dirty="0" err="1" smtClean="0"/>
              <a:t>Siouxsie</a:t>
            </a:r>
            <a:r>
              <a:rPr lang="en-US" sz="3600" dirty="0" smtClean="0"/>
              <a:t> and the Banshees</a:t>
            </a:r>
          </a:p>
          <a:p>
            <a:r>
              <a:rPr lang="en-US" sz="3600" dirty="0" smtClean="0"/>
              <a:t>Generation X </a:t>
            </a:r>
          </a:p>
          <a:p>
            <a:r>
              <a:rPr lang="en-US" sz="3600" dirty="0" smtClean="0"/>
              <a:t>The Clash, </a:t>
            </a:r>
            <a:r>
              <a:rPr lang="en-US" sz="3600" dirty="0"/>
              <a:t>“White Riot”: </a:t>
            </a:r>
            <a:r>
              <a:rPr lang="en-US" sz="3600" dirty="0">
                <a:hlinkClick r:id="rId3"/>
              </a:rPr>
              <a:t>https://</a:t>
            </a:r>
            <a:r>
              <a:rPr lang="en-US" sz="3600" dirty="0" smtClean="0">
                <a:hlinkClick r:id="rId3"/>
              </a:rPr>
              <a:t>www.youtube.com/watch?v=8kEZHMP-ei8</a:t>
            </a:r>
            <a:endParaRPr lang="en-US" sz="3600" dirty="0" smtClean="0"/>
          </a:p>
          <a:p>
            <a:endParaRPr lang="en-US" sz="3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666" y="292021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0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oadway" panose="04040905080B02020502" pitchFamily="82" charset="0"/>
              </a:rPr>
              <a:t>Some Origins of Punk</a:t>
            </a:r>
            <a:endParaRPr lang="en-US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Music industry: contracts, content control, distribution</a:t>
            </a:r>
          </a:p>
          <a:p>
            <a:r>
              <a:rPr lang="en-US" dirty="0" smtClean="0"/>
              <a:t>Television</a:t>
            </a:r>
          </a:p>
          <a:p>
            <a:r>
              <a:rPr lang="en-US" dirty="0" smtClean="0"/>
              <a:t>Mainstream, middle-class culture</a:t>
            </a:r>
          </a:p>
          <a:p>
            <a:r>
              <a:rPr lang="en-US" dirty="0" smtClean="0"/>
              <a:t>Rejection of musicality</a:t>
            </a:r>
          </a:p>
          <a:p>
            <a:r>
              <a:rPr lang="en-US" dirty="0" smtClean="0"/>
              <a:t>Rejection of the establishment</a:t>
            </a:r>
          </a:p>
          <a:p>
            <a:r>
              <a:rPr lang="en-US" dirty="0"/>
              <a:t>Rejection of well-trained </a:t>
            </a:r>
            <a:r>
              <a:rPr lang="en-US" dirty="0" smtClean="0"/>
              <a:t>musicians, of professionals</a:t>
            </a:r>
          </a:p>
          <a:p>
            <a:r>
              <a:rPr lang="en-US" dirty="0" smtClean="0"/>
              <a:t>Rejection of 1960s free love, idealistic approach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New York Dolls, 1971-1977</a:t>
            </a:r>
            <a:endParaRPr lang="en-US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558344"/>
            <a:ext cx="8422783" cy="50227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David Johansen (vocals)</a:t>
            </a:r>
          </a:p>
          <a:p>
            <a:r>
              <a:rPr lang="en-US" dirty="0" smtClean="0"/>
              <a:t>Johnny Thunders (guitars)</a:t>
            </a:r>
          </a:p>
          <a:p>
            <a:r>
              <a:rPr lang="en-US" dirty="0" smtClean="0"/>
              <a:t>Arthur Kane (bass)</a:t>
            </a:r>
          </a:p>
          <a:p>
            <a:r>
              <a:rPr lang="en-US" dirty="0" smtClean="0"/>
              <a:t>Sylvain </a:t>
            </a:r>
            <a:r>
              <a:rPr lang="en-US" dirty="0" err="1" smtClean="0"/>
              <a:t>Sylvain</a:t>
            </a:r>
            <a:r>
              <a:rPr lang="en-US" dirty="0" smtClean="0"/>
              <a:t> (Mizrahi; guitar and keyboards)</a:t>
            </a:r>
          </a:p>
          <a:p>
            <a:r>
              <a:rPr lang="en-US" dirty="0" smtClean="0"/>
              <a:t>Jerry Nolan (drums)</a:t>
            </a:r>
          </a:p>
          <a:p>
            <a:r>
              <a:rPr lang="en-US" dirty="0"/>
              <a:t>“Jet Boy”, 1973: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www.youtube.com/watch?v=Cbd-BcuPvLA</a:t>
            </a:r>
            <a:endParaRPr lang="en-US" dirty="0" smtClean="0"/>
          </a:p>
          <a:p>
            <a:r>
              <a:rPr lang="en-US" dirty="0" smtClean="0"/>
              <a:t>Glam Rock?</a:t>
            </a:r>
          </a:p>
          <a:p>
            <a:r>
              <a:rPr lang="en-US" dirty="0" smtClean="0"/>
              <a:t>Punk?</a:t>
            </a:r>
          </a:p>
          <a:p>
            <a:r>
              <a:rPr lang="en-US" dirty="0" smtClean="0"/>
              <a:t>“Who are the mystery </a:t>
            </a:r>
            <a:r>
              <a:rPr lang="en-US" dirty="0"/>
              <a:t>girls?”: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www.youtube.com/watch?v=N7qF3_3N50M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123" y="1355837"/>
            <a:ext cx="2741557" cy="275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6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roadway" panose="04040905080B02020502" pitchFamily="82" charset="0"/>
              </a:rPr>
              <a:t>Patti Smith and the CBGB</a:t>
            </a:r>
            <a:endParaRPr lang="en-US" dirty="0"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8" y="1825624"/>
            <a:ext cx="8271804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Patti Smith, born </a:t>
            </a:r>
            <a:r>
              <a:rPr lang="en-US" b="1" dirty="0"/>
              <a:t>Patricia </a:t>
            </a:r>
            <a:r>
              <a:rPr lang="en-US" b="1" dirty="0" smtClean="0"/>
              <a:t>Lee</a:t>
            </a:r>
            <a:r>
              <a:rPr lang="en-US" dirty="0"/>
              <a:t> </a:t>
            </a:r>
            <a:r>
              <a:rPr lang="en-US" b="1" dirty="0" smtClean="0"/>
              <a:t>Smith</a:t>
            </a:r>
            <a:r>
              <a:rPr lang="en-US" dirty="0" smtClean="0"/>
              <a:t>, 30 December 1946, in Chicago.</a:t>
            </a:r>
          </a:p>
          <a:p>
            <a:r>
              <a:rPr lang="en-US" dirty="0" smtClean="0"/>
              <a:t>Raised in working-class, bible educated household.</a:t>
            </a:r>
          </a:p>
          <a:p>
            <a:r>
              <a:rPr lang="en-US" dirty="0" smtClean="0"/>
              <a:t>Rejected these as a teenager; mother was Jehovah’s Witness, but gave her a classic </a:t>
            </a:r>
            <a:r>
              <a:rPr lang="en-US" dirty="0"/>
              <a:t>B</a:t>
            </a:r>
            <a:r>
              <a:rPr lang="en-US" dirty="0" smtClean="0"/>
              <a:t>ob Dylan LP.</a:t>
            </a:r>
          </a:p>
          <a:p>
            <a:r>
              <a:rPr lang="en-US" dirty="0"/>
              <a:t>Robert </a:t>
            </a:r>
            <a:r>
              <a:rPr lang="en-US" dirty="0" smtClean="0"/>
              <a:t>Mapplethorpe (1946-1989): photographer, lover (</a:t>
            </a:r>
            <a:r>
              <a:rPr lang="en-US" i="1" dirty="0" smtClean="0"/>
              <a:t>Just Kids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CBGB, performed long before contract</a:t>
            </a:r>
          </a:p>
          <a:p>
            <a:r>
              <a:rPr lang="en-US" dirty="0" smtClean="0"/>
              <a:t>Debut album: </a:t>
            </a:r>
            <a:r>
              <a:rPr lang="en-US" i="1" dirty="0" smtClean="0"/>
              <a:t>Horses</a:t>
            </a:r>
            <a:r>
              <a:rPr lang="en-US" dirty="0" smtClean="0"/>
              <a:t> (1975)</a:t>
            </a:r>
          </a:p>
          <a:p>
            <a:r>
              <a:rPr lang="en-US" dirty="0" err="1" smtClean="0"/>
              <a:t>Them’s</a:t>
            </a:r>
            <a:r>
              <a:rPr lang="en-US" dirty="0" smtClean="0"/>
              <a:t> </a:t>
            </a:r>
            <a:r>
              <a:rPr lang="en-US" dirty="0"/>
              <a:t>“Gloria”: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www.youtube.com/watch?v=TNQtz6Ajvfg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522" y="1386448"/>
            <a:ext cx="3115213" cy="3115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036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CBGB OMFUG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: Country, Blue Grass, Blues,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Other Music For Uplifting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Gormandizers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1906073"/>
            <a:ext cx="10941676" cy="42708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Hilly Kristal’s Blues club</a:t>
            </a:r>
          </a:p>
          <a:p>
            <a:r>
              <a:rPr lang="en-US" dirty="0" smtClean="0"/>
              <a:t>Center of early punk music, 1973-2006</a:t>
            </a:r>
          </a:p>
          <a:p>
            <a:r>
              <a:rPr lang="en-US" dirty="0" smtClean="0"/>
              <a:t>Patti Smith</a:t>
            </a:r>
          </a:p>
          <a:p>
            <a:r>
              <a:rPr lang="en-US" dirty="0" smtClean="0">
                <a:hlinkClick r:id="rId2"/>
              </a:rPr>
              <a:t>Television</a:t>
            </a:r>
            <a:endParaRPr lang="en-US" dirty="0" smtClean="0"/>
          </a:p>
          <a:p>
            <a:r>
              <a:rPr lang="en-US" dirty="0" smtClean="0"/>
              <a:t>The Ramones</a:t>
            </a:r>
          </a:p>
          <a:p>
            <a:r>
              <a:rPr lang="en-US" dirty="0" smtClean="0"/>
              <a:t>Blondie</a:t>
            </a:r>
          </a:p>
          <a:p>
            <a:r>
              <a:rPr lang="en-US" dirty="0" smtClean="0"/>
              <a:t>Mink </a:t>
            </a:r>
            <a:r>
              <a:rPr lang="en-US" dirty="0" err="1" smtClean="0"/>
              <a:t>DeVille</a:t>
            </a:r>
            <a:endParaRPr lang="en-US" dirty="0" smtClean="0"/>
          </a:p>
          <a:p>
            <a:r>
              <a:rPr lang="en-US" dirty="0" smtClean="0"/>
              <a:t>Talking Heads</a:t>
            </a:r>
          </a:p>
          <a:p>
            <a:r>
              <a:rPr lang="en-US" dirty="0" smtClean="0"/>
              <a:t>Max’s Kansas City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60" y="3025678"/>
            <a:ext cx="4686479" cy="3514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020" y="1690687"/>
            <a:ext cx="3152820" cy="3092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94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n-US" sz="7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he Ramones, 1974-1996</a:t>
            </a:r>
            <a:endParaRPr lang="en-US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Formed in Queens, NY; all original members attended Forest Hills High School.</a:t>
            </a:r>
          </a:p>
          <a:p>
            <a:r>
              <a:rPr lang="en-US" dirty="0" smtClean="0"/>
              <a:t>Douglas Colvin became Dee </a:t>
            </a:r>
            <a:r>
              <a:rPr lang="en-US" dirty="0" err="1" smtClean="0"/>
              <a:t>Dee</a:t>
            </a:r>
            <a:r>
              <a:rPr lang="en-US" dirty="0" smtClean="0"/>
              <a:t> Ramone (after Paul McCartney): bass</a:t>
            </a:r>
          </a:p>
          <a:p>
            <a:r>
              <a:rPr lang="en-US" dirty="0" smtClean="0"/>
              <a:t>John Cummings became Johnny Ramone: lead guitar</a:t>
            </a:r>
          </a:p>
          <a:p>
            <a:r>
              <a:rPr lang="en-US" dirty="0" smtClean="0"/>
              <a:t>Jeffrey Hyman became Joey Ramone: drums, then guitar</a:t>
            </a:r>
          </a:p>
          <a:p>
            <a:r>
              <a:rPr lang="en-US" dirty="0" smtClean="0"/>
              <a:t>Thomas </a:t>
            </a:r>
            <a:r>
              <a:rPr lang="en-US" dirty="0" err="1"/>
              <a:t>Erdelyi</a:t>
            </a:r>
            <a:r>
              <a:rPr lang="en-US" dirty="0"/>
              <a:t> </a:t>
            </a:r>
            <a:r>
              <a:rPr lang="en-US" dirty="0" smtClean="0"/>
              <a:t>became Tommy Ramone: drums</a:t>
            </a:r>
          </a:p>
          <a:p>
            <a:r>
              <a:rPr lang="en-US" dirty="0" smtClean="0"/>
              <a:t>Later Marc Bell became Marky Ramone: drums</a:t>
            </a:r>
          </a:p>
          <a:p>
            <a:r>
              <a:rPr lang="en-US" dirty="0" smtClean="0"/>
              <a:t>Music was very fast and brief: </a:t>
            </a:r>
          </a:p>
          <a:p>
            <a:r>
              <a:rPr lang="en-US" dirty="0" smtClean="0"/>
              <a:t>Blitzkrieg </a:t>
            </a:r>
            <a:r>
              <a:rPr lang="en-US" dirty="0"/>
              <a:t>Bop: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www.youtube.com/watch?v=hPp0-3Vo2uM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0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19" y="115911"/>
            <a:ext cx="11029481" cy="1133340"/>
          </a:xfrm>
        </p:spPr>
        <p:txBody>
          <a:bodyPr>
            <a:normAutofit/>
          </a:bodyPr>
          <a:lstStyle/>
          <a:p>
            <a:r>
              <a:rPr lang="en-US" sz="7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Blondie, 1974-1982</a:t>
            </a:r>
            <a:endParaRPr lang="en-US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786" y="1455313"/>
            <a:ext cx="7701566" cy="47216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Deborah Harry</a:t>
            </a:r>
          </a:p>
          <a:p>
            <a:r>
              <a:rPr lang="en-US" dirty="0" smtClean="0"/>
              <a:t>Chris Stein</a:t>
            </a:r>
          </a:p>
          <a:p>
            <a:r>
              <a:rPr lang="en-US" dirty="0"/>
              <a:t>Femme </a:t>
            </a:r>
            <a:r>
              <a:rPr lang="en-US" dirty="0" smtClean="0"/>
              <a:t>Fatale at the CBGB: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www.youtube.com/watch?v=p7oFoXh_95E</a:t>
            </a:r>
            <a:endParaRPr lang="en-US" dirty="0" smtClean="0"/>
          </a:p>
          <a:p>
            <a:r>
              <a:rPr lang="en-US" dirty="0" smtClean="0"/>
              <a:t>First popular in Australia: “In the Flesh”</a:t>
            </a:r>
          </a:p>
          <a:p>
            <a:r>
              <a:rPr lang="en-US" dirty="0" smtClean="0"/>
              <a:t>UK: </a:t>
            </a:r>
            <a:r>
              <a:rPr lang="en-US" dirty="0"/>
              <a:t>"(I'm Always Touched by Your) Presence, Dear</a:t>
            </a:r>
            <a:r>
              <a:rPr lang="en-US" dirty="0" smtClean="0"/>
              <a:t>" </a:t>
            </a:r>
            <a:r>
              <a:rPr lang="en-US" dirty="0"/>
              <a:t>reached </a:t>
            </a:r>
            <a:r>
              <a:rPr lang="en-US" dirty="0" smtClean="0"/>
              <a:t>British </a:t>
            </a:r>
            <a:r>
              <a:rPr lang="en-US" dirty="0"/>
              <a:t>top </a:t>
            </a:r>
            <a:r>
              <a:rPr lang="en-US" dirty="0" smtClean="0"/>
              <a:t>ten.</a:t>
            </a:r>
          </a:p>
          <a:p>
            <a:r>
              <a:rPr lang="en-US" dirty="0" smtClean="0"/>
              <a:t>USA, Canada: commercial success, but not punk: Sept 1978 album </a:t>
            </a:r>
            <a:r>
              <a:rPr lang="en-US" i="1" dirty="0" smtClean="0"/>
              <a:t>Parallel Lines</a:t>
            </a:r>
            <a:r>
              <a:rPr lang="en-US" dirty="0" smtClean="0"/>
              <a:t>: single “Heart of </a:t>
            </a:r>
            <a:r>
              <a:rPr lang="en-US" dirty="0"/>
              <a:t>Glass”: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www.youtube.com/watch?v=AsYbMnQd6c8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9" y="1568047"/>
            <a:ext cx="3767113" cy="25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7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Talking Heads, 1975-1991</a:t>
            </a:r>
            <a:endParaRPr lang="en-US" sz="6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690688"/>
            <a:ext cx="10954555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Met at Rhode Island School of Design</a:t>
            </a:r>
          </a:p>
          <a:p>
            <a:r>
              <a:rPr lang="en-US" dirty="0" smtClean="0"/>
              <a:t>David Byrne (guitar, vocals)</a:t>
            </a:r>
          </a:p>
          <a:p>
            <a:r>
              <a:rPr lang="en-US" dirty="0" smtClean="0"/>
              <a:t>Tina Weymouth (transportation, emotional support, and then bass guitar)</a:t>
            </a:r>
          </a:p>
          <a:p>
            <a:r>
              <a:rPr lang="en-US" dirty="0" smtClean="0"/>
              <a:t>Chris Frantz (drums)</a:t>
            </a:r>
          </a:p>
          <a:p>
            <a:r>
              <a:rPr lang="en-US" dirty="0" smtClean="0"/>
              <a:t>Jerry Harrison (guitar, keyboards)</a:t>
            </a:r>
          </a:p>
          <a:p>
            <a:r>
              <a:rPr lang="en-US" dirty="0" smtClean="0"/>
              <a:t>Punk, art rock, funk, dance, post punk, new wave, but always avant-garde.</a:t>
            </a:r>
          </a:p>
          <a:p>
            <a:r>
              <a:rPr lang="en-US" dirty="0" smtClean="0"/>
              <a:t>First big hit: “Psycho Killer” (1975</a:t>
            </a:r>
            <a:r>
              <a:rPr lang="en-US" dirty="0"/>
              <a:t>, released 1977):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www.youtube.com/watch?v=xNGutllSRsA</a:t>
            </a:r>
            <a:endParaRPr lang="en-US" dirty="0" smtClean="0"/>
          </a:p>
          <a:p>
            <a:r>
              <a:rPr lang="en-US" dirty="0" smtClean="0"/>
              <a:t>Martin </a:t>
            </a:r>
            <a:r>
              <a:rPr lang="en-US" dirty="0" err="1" smtClean="0"/>
              <a:t>Scorcese’s</a:t>
            </a:r>
            <a:r>
              <a:rPr lang="en-US" dirty="0" smtClean="0"/>
              <a:t> film </a:t>
            </a:r>
            <a:r>
              <a:rPr lang="en-US" i="1" dirty="0" smtClean="0"/>
              <a:t>Taxi Driver</a:t>
            </a:r>
            <a:r>
              <a:rPr lang="en-US" dirty="0" smtClean="0"/>
              <a:t> (1976)</a:t>
            </a:r>
          </a:p>
          <a:p>
            <a:r>
              <a:rPr lang="en-US" dirty="0" smtClean="0"/>
              <a:t>“Son of Sam” killer terrorized NYC.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28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242" cy="781095"/>
          </a:xfrm>
        </p:spPr>
        <p:txBody>
          <a:bodyPr>
            <a:noAutofit/>
          </a:bodyPr>
          <a:lstStyle/>
          <a:p>
            <a:r>
              <a:rPr lang="en-US" sz="6000" i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Punk Rock, the British Variety</a:t>
            </a:r>
            <a:endParaRPr lang="en-US" sz="6000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863318"/>
          </a:xfrm>
        </p:spPr>
        <p:txBody>
          <a:bodyPr/>
          <a:lstStyle/>
          <a:p>
            <a:r>
              <a:rPr lang="en-US" dirty="0" smtClean="0"/>
              <a:t>Old England was dying (</a:t>
            </a:r>
            <a:r>
              <a:rPr lang="en-US" dirty="0" err="1" smtClean="0"/>
              <a:t>Waterboys</a:t>
            </a:r>
            <a:r>
              <a:rPr lang="en-US" dirty="0" smtClean="0"/>
              <a:t>, “Old England”, 1985)</a:t>
            </a:r>
          </a:p>
          <a:p>
            <a:r>
              <a:rPr lang="en-US" dirty="0" smtClean="0"/>
              <a:t>1974-1977: unemployment </a:t>
            </a:r>
            <a:r>
              <a:rPr lang="en-US" dirty="0" smtClean="0"/>
              <a:t>3.4-</a:t>
            </a:r>
            <a:r>
              <a:rPr lang="en-US" dirty="0" smtClean="0"/>
              <a:t>6</a:t>
            </a:r>
            <a:r>
              <a:rPr lang="en-US" dirty="0" smtClean="0"/>
              <a:t>%, grew by 200% amongst youths.</a:t>
            </a:r>
          </a:p>
          <a:p>
            <a:r>
              <a:rPr lang="en-US" dirty="0" smtClean="0"/>
              <a:t>1976: inflation rate of 22.7%</a:t>
            </a:r>
          </a:p>
          <a:p>
            <a:r>
              <a:rPr lang="en-US" dirty="0" smtClean="0"/>
              <a:t>1977: inflation rate of 16.7%</a:t>
            </a:r>
          </a:p>
          <a:p>
            <a:r>
              <a:rPr lang="en-US" dirty="0" smtClean="0"/>
              <a:t>1976: UK government applied and </a:t>
            </a:r>
            <a:r>
              <a:rPr lang="en-US" dirty="0" smtClean="0"/>
              <a:t>received a </a:t>
            </a:r>
            <a:r>
              <a:rPr lang="en-US" dirty="0" smtClean="0"/>
              <a:t>3.6 billion pound loan from IMF.</a:t>
            </a:r>
          </a:p>
          <a:p>
            <a:r>
              <a:rPr lang="en-US" dirty="0" smtClean="0"/>
              <a:t>Dying </a:t>
            </a:r>
            <a:r>
              <a:rPr lang="en-US" dirty="0" smtClean="0"/>
              <a:t>empire: de-colonization</a:t>
            </a:r>
            <a:endParaRPr lang="en-US" dirty="0" smtClean="0"/>
          </a:p>
          <a:p>
            <a:r>
              <a:rPr lang="en-US" dirty="0" smtClean="0"/>
              <a:t>Youth unemployment</a:t>
            </a:r>
          </a:p>
          <a:p>
            <a:r>
              <a:rPr lang="en-US" dirty="0" smtClean="0"/>
              <a:t>High inflation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567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821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Arial</vt:lpstr>
      <vt:lpstr>Broadway</vt:lpstr>
      <vt:lpstr>Calibri</vt:lpstr>
      <vt:lpstr>Calibri Light</vt:lpstr>
      <vt:lpstr>Office Theme</vt:lpstr>
      <vt:lpstr>Punk Rock</vt:lpstr>
      <vt:lpstr>Some Origins of Punk</vt:lpstr>
      <vt:lpstr>New York Dolls, 1971-1977</vt:lpstr>
      <vt:lpstr>Patti Smith and the CBGB</vt:lpstr>
      <vt:lpstr>CBGB OMFUG: Country, Blue Grass, Blues, Other Music For Uplifting Gormandizers</vt:lpstr>
      <vt:lpstr>the Ramones, 1974-1996</vt:lpstr>
      <vt:lpstr>Blondie, 1974-1982</vt:lpstr>
      <vt:lpstr>Talking Heads, 1975-1991</vt:lpstr>
      <vt:lpstr>Punk Rock, the British Variety</vt:lpstr>
      <vt:lpstr>Sex Pistols, 1975-1978</vt:lpstr>
      <vt:lpstr>Sex Pistols, 1975-1978</vt:lpstr>
      <vt:lpstr>Sex Pistols, 1975-1978</vt:lpstr>
      <vt:lpstr>The Nashville, 23 April 1976: https://www.youtube.com/watch?v=DaZ0V3ukjTg </vt:lpstr>
      <vt:lpstr>Sex Pistols, 1975-1978</vt:lpstr>
      <vt:lpstr>Sex Pistols, 1975-1978</vt:lpstr>
      <vt:lpstr>Many other bands followed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Mark Baker</cp:lastModifiedBy>
  <cp:revision>154</cp:revision>
  <dcterms:created xsi:type="dcterms:W3CDTF">2015-12-01T13:07:49Z</dcterms:created>
  <dcterms:modified xsi:type="dcterms:W3CDTF">2016-11-30T09:51:04Z</dcterms:modified>
</cp:coreProperties>
</file>