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2" r:id="rId6"/>
    <p:sldId id="263" r:id="rId7"/>
    <p:sldId id="266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E5A1C-9983-423C-B46F-CB8EF542F572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76374-CC9E-4E4C-9D9F-478C29BE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54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7FA9-324E-4733-B95C-0A8CDB8004AF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64D3-4579-47F2-AE81-C676F6000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6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7FA9-324E-4733-B95C-0A8CDB8004AF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64D3-4579-47F2-AE81-C676F6000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3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7FA9-324E-4733-B95C-0A8CDB8004AF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64D3-4579-47F2-AE81-C676F6000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7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7FA9-324E-4733-B95C-0A8CDB8004AF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64D3-4579-47F2-AE81-C676F6000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6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7FA9-324E-4733-B95C-0A8CDB8004AF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64D3-4579-47F2-AE81-C676F6000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1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7FA9-324E-4733-B95C-0A8CDB8004AF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64D3-4579-47F2-AE81-C676F6000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4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7FA9-324E-4733-B95C-0A8CDB8004AF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64D3-4579-47F2-AE81-C676F6000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4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7FA9-324E-4733-B95C-0A8CDB8004AF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64D3-4579-47F2-AE81-C676F6000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7FA9-324E-4733-B95C-0A8CDB8004AF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64D3-4579-47F2-AE81-C676F6000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2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7FA9-324E-4733-B95C-0A8CDB8004AF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64D3-4579-47F2-AE81-C676F6000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1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7FA9-324E-4733-B95C-0A8CDB8004AF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64D3-4579-47F2-AE81-C676F6000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9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77FA9-324E-4733-B95C-0A8CDB8004AF}" type="datetimeFigureOut">
              <a:rPr lang="en-US" smtClean="0"/>
              <a:t>12/21/2016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E64D3-4579-47F2-AE81-C676F6000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0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KdPhGBwkvE" TargetMode="External"/><Relationship Id="rId2" Type="http://schemas.openxmlformats.org/officeDocument/2006/relationships/hyperlink" Target="https://www.youtube.com/watch?v=CZ5s4vdFhM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XUIAqGFYNw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4RFEcR8z4Y&amp;list=PL6QlhAaVb8s73JAfKDR-CYoSp1vlGaD2z&amp;index=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0Nn70lSYzk" TargetMode="External"/><Relationship Id="rId2" Type="http://schemas.openxmlformats.org/officeDocument/2006/relationships/hyperlink" Target="https://www.youtube.com/watch?v=DELihw6CXpY&amp;index=39&amp;list=PL26011B979230168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Rock and Roll outside the West</a:t>
            </a:r>
            <a:endParaRPr lang="en-US" sz="7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 Belated effort</a:t>
            </a:r>
            <a:endParaRPr lang="en-US" sz="6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0706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Rock and Roll Dispersion</a:t>
            </a:r>
            <a:endParaRPr 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5" y="1542197"/>
            <a:ext cx="11286699" cy="5131558"/>
          </a:xfrm>
        </p:spPr>
        <p:txBody>
          <a:bodyPr>
            <a:normAutofit/>
          </a:bodyPr>
          <a:lstStyle/>
          <a:p>
            <a:r>
              <a:rPr lang="en-US" dirty="0" smtClean="0"/>
              <a:t>Hard to measure</a:t>
            </a:r>
          </a:p>
          <a:p>
            <a:r>
              <a:rPr lang="en-US" dirty="0" smtClean="0"/>
              <a:t>Not a lot of research, and usually country specific</a:t>
            </a:r>
          </a:p>
          <a:p>
            <a:r>
              <a:rPr lang="en-US" dirty="0" smtClean="0"/>
              <a:t>Spread quickly to Canada, Europe, Australia, New Zealand.</a:t>
            </a:r>
          </a:p>
          <a:p>
            <a:r>
              <a:rPr lang="en-US" dirty="0" smtClean="0"/>
              <a:t>Slower to other countries, especially on the other side of the Iron Curtain.</a:t>
            </a:r>
          </a:p>
          <a:p>
            <a:pPr lvl="1"/>
            <a:r>
              <a:rPr lang="en-US" sz="2800" dirty="0" smtClean="0"/>
              <a:t>But slipped in: </a:t>
            </a:r>
          </a:p>
          <a:p>
            <a:pPr lvl="2"/>
            <a:r>
              <a:rPr lang="en-US" sz="2800" dirty="0" smtClean="0"/>
              <a:t>Ham radios</a:t>
            </a:r>
          </a:p>
          <a:p>
            <a:pPr lvl="2"/>
            <a:r>
              <a:rPr lang="en-US" sz="2800" dirty="0" smtClean="0"/>
              <a:t>Tape recordings</a:t>
            </a:r>
          </a:p>
          <a:p>
            <a:pPr lvl="2"/>
            <a:r>
              <a:rPr lang="en-US" sz="2800" dirty="0" smtClean="0"/>
              <a:t>X-rays records</a:t>
            </a:r>
          </a:p>
          <a:p>
            <a:pPr lvl="2"/>
            <a:r>
              <a:rPr lang="en-US" sz="2800" dirty="0" smtClean="0"/>
              <a:t>Radio Free Europe</a:t>
            </a:r>
          </a:p>
          <a:p>
            <a:pPr lvl="2"/>
            <a:r>
              <a:rPr lang="en-US" sz="2800" dirty="0" smtClean="0"/>
              <a:t>Black market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103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34" y="365126"/>
            <a:ext cx="8775510" cy="1272606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Popular Music on the other side</a:t>
            </a:r>
            <a:endParaRPr lang="en-US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Vladimir </a:t>
            </a:r>
            <a:r>
              <a:rPr lang="en-US" dirty="0" err="1" smtClean="0"/>
              <a:t>Vysotsky</a:t>
            </a:r>
            <a:r>
              <a:rPr lang="en-US" dirty="0" smtClean="0"/>
              <a:t>, 1938-1980</a:t>
            </a:r>
          </a:p>
          <a:p>
            <a:r>
              <a:rPr lang="en-US" dirty="0" smtClean="0"/>
              <a:t>Father: Jewish, Soviet Army Colonel, from Kiev Jews.</a:t>
            </a:r>
          </a:p>
          <a:p>
            <a:r>
              <a:rPr lang="en-US" dirty="0" smtClean="0"/>
              <a:t>Mother: Russian, German language translator</a:t>
            </a:r>
          </a:p>
          <a:p>
            <a:r>
              <a:rPr lang="en-US" dirty="0" smtClean="0"/>
              <a:t>After WWII, parents broke up.</a:t>
            </a:r>
          </a:p>
          <a:p>
            <a:r>
              <a:rPr lang="en-US" dirty="0" smtClean="0"/>
              <a:t>Vlad lived with father and new Armenian wife, “Aunt </a:t>
            </a:r>
            <a:r>
              <a:rPr lang="en-US" dirty="0" err="1" smtClean="0"/>
              <a:t>Zhenya</a:t>
            </a:r>
            <a:r>
              <a:rPr lang="en-US" dirty="0" smtClean="0"/>
              <a:t>” in East Germany.</a:t>
            </a:r>
          </a:p>
          <a:p>
            <a:r>
              <a:rPr lang="en-US" dirty="0" smtClean="0"/>
              <a:t>Vlad’s initial talent was in theatre.</a:t>
            </a:r>
          </a:p>
          <a:p>
            <a:r>
              <a:rPr lang="en-US" dirty="0" smtClean="0"/>
              <a:t>1955, took one semester Moscow </a:t>
            </a:r>
            <a:r>
              <a:rPr lang="en-US" dirty="0"/>
              <a:t>Institute of Civil </a:t>
            </a:r>
            <a:r>
              <a:rPr lang="en-US" dirty="0" smtClean="0"/>
              <a:t>Engineering, but then dropped out to become an actor.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926" y="365125"/>
            <a:ext cx="2081784" cy="312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90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Vladimir </a:t>
            </a:r>
            <a:r>
              <a:rPr lang="en-US" b="1" dirty="0" err="1" smtClean="0"/>
              <a:t>Vysotsky</a:t>
            </a:r>
            <a:r>
              <a:rPr lang="en-US" b="1" dirty="0" smtClean="0"/>
              <a:t>, 1938-1980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Initial career was in theatre and film</a:t>
            </a:r>
          </a:p>
          <a:p>
            <a:r>
              <a:rPr lang="en-US" dirty="0" smtClean="0"/>
              <a:t>Began to write songs for both, and “for the drawer.”</a:t>
            </a:r>
          </a:p>
          <a:p>
            <a:r>
              <a:rPr lang="en-US" dirty="0" smtClean="0"/>
              <a:t>Film </a:t>
            </a:r>
            <a:r>
              <a:rPr lang="en-US" i="1" dirty="0" smtClean="0"/>
              <a:t>The Vertical</a:t>
            </a:r>
            <a:r>
              <a:rPr lang="en-US" dirty="0" smtClean="0"/>
              <a:t>, 1968, included his song </a:t>
            </a:r>
            <a:r>
              <a:rPr lang="en-US" dirty="0"/>
              <a:t>"Song of a Friend" (</a:t>
            </a:r>
            <a:r>
              <a:rPr lang="ru-RU" dirty="0"/>
              <a:t>Песня о друге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</a:p>
          <a:p>
            <a:r>
              <a:rPr lang="en-US" dirty="0" smtClean="0">
                <a:hlinkClick r:id="rId2"/>
              </a:rPr>
              <a:t>https://www.youtube.com/watch?v=CZ5s4vdFhMA</a:t>
            </a:r>
            <a:endParaRPr lang="en-US" dirty="0" smtClean="0"/>
          </a:p>
          <a:p>
            <a:r>
              <a:rPr lang="en-US" dirty="0" smtClean="0"/>
              <a:t>Wrote thousands of songs, some never recorded.</a:t>
            </a:r>
          </a:p>
          <a:p>
            <a:r>
              <a:rPr lang="en-US" dirty="0" smtClean="0"/>
              <a:t>Film </a:t>
            </a:r>
            <a:r>
              <a:rPr lang="en-US" i="1" dirty="0" smtClean="0"/>
              <a:t>Two Comrades were serving</a:t>
            </a:r>
            <a:r>
              <a:rPr lang="en-US" dirty="0" smtClean="0"/>
              <a:t>, 1968, led to most important and critical songs:</a:t>
            </a:r>
          </a:p>
          <a:p>
            <a:r>
              <a:rPr lang="en-US" dirty="0"/>
              <a:t>"Gypsy Variations" (</a:t>
            </a:r>
            <a:r>
              <a:rPr lang="ru-RU" dirty="0"/>
              <a:t>Моя цыганская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https://www.youtube.com/watch?v=-KdPhGBwkvE</a:t>
            </a:r>
            <a:endParaRPr lang="en-US" dirty="0" smtClean="0"/>
          </a:p>
          <a:p>
            <a:r>
              <a:rPr lang="en-US" dirty="0" smtClean="0"/>
              <a:t>Died of heart attack during the summer Olympics.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44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Plastic People of the Universe, 1968-1988</a:t>
            </a:r>
            <a:endParaRPr lang="en-US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Czechoslovakia People’s Republic</a:t>
            </a:r>
          </a:p>
          <a:p>
            <a:r>
              <a:rPr lang="en-US" dirty="0" smtClean="0"/>
              <a:t>1968: Prague Spring, </a:t>
            </a:r>
            <a:r>
              <a:rPr lang="en-US" dirty="0" err="1" smtClean="0"/>
              <a:t>Aleksandr</a:t>
            </a:r>
            <a:r>
              <a:rPr lang="en-US" dirty="0" smtClean="0"/>
              <a:t> Dubcek</a:t>
            </a:r>
          </a:p>
          <a:p>
            <a:r>
              <a:rPr lang="en-US" dirty="0" smtClean="0"/>
              <a:t>August 1968: Warsaw Pact troops invaded.</a:t>
            </a:r>
          </a:p>
          <a:p>
            <a:r>
              <a:rPr lang="en-US" dirty="0" smtClean="0"/>
              <a:t>Led to “Normalization”.</a:t>
            </a:r>
          </a:p>
          <a:p>
            <a:r>
              <a:rPr lang="en-US" dirty="0" smtClean="0"/>
              <a:t>September 1968: </a:t>
            </a:r>
            <a:r>
              <a:rPr lang="en-US" dirty="0"/>
              <a:t>Bassist Milan </a:t>
            </a:r>
            <a:r>
              <a:rPr lang="en-US" dirty="0" err="1" smtClean="0"/>
              <a:t>Hlavsa</a:t>
            </a:r>
            <a:r>
              <a:rPr lang="en-US" dirty="0" smtClean="0"/>
              <a:t> formed Plastic People of the Universe.</a:t>
            </a:r>
          </a:p>
          <a:p>
            <a:r>
              <a:rPr lang="en-US" dirty="0" smtClean="0"/>
              <a:t>Influenced by Frank Zappa (“Plastic People,” 1967) and Velvet Underground.</a:t>
            </a:r>
          </a:p>
          <a:p>
            <a:r>
              <a:rPr lang="en-US" dirty="0" smtClean="0"/>
              <a:t>Paul Wilson became their English singer and translator, 1970-1972.</a:t>
            </a:r>
          </a:p>
          <a:p>
            <a:r>
              <a:rPr lang="en-US" dirty="0" smtClean="0"/>
              <a:t>1970: Czechoslovak government revoked their musicians’ </a:t>
            </a:r>
            <a:r>
              <a:rPr lang="en-US" dirty="0" err="1" smtClean="0"/>
              <a:t>licence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720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Plastic People of the Universe, 1968-1988</a:t>
            </a:r>
            <a:endParaRPr lang="en-US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Mostly a live band, performing where they  could.</a:t>
            </a:r>
          </a:p>
          <a:p>
            <a:r>
              <a:rPr lang="en-US" dirty="0" smtClean="0"/>
              <a:t>Banned from official performing, gathered underground cult following.</a:t>
            </a:r>
          </a:p>
          <a:p>
            <a:r>
              <a:rPr lang="en-US" dirty="0" smtClean="0"/>
              <a:t>First album: </a:t>
            </a:r>
            <a:r>
              <a:rPr lang="en-US" i="1" dirty="0" err="1" smtClean="0"/>
              <a:t>Egon</a:t>
            </a:r>
            <a:r>
              <a:rPr lang="en-US" i="1" dirty="0" smtClean="0"/>
              <a:t> </a:t>
            </a:r>
            <a:r>
              <a:rPr lang="en-US" i="1" dirty="0" err="1"/>
              <a:t>Bondy's</a:t>
            </a:r>
            <a:r>
              <a:rPr lang="en-US" i="1" dirty="0"/>
              <a:t> Happy Hearts Club Banned</a:t>
            </a:r>
            <a:r>
              <a:rPr lang="en-US" dirty="0"/>
              <a:t> </a:t>
            </a:r>
            <a:r>
              <a:rPr lang="en-US" dirty="0" smtClean="0"/>
              <a:t>(1974-1978)</a:t>
            </a:r>
          </a:p>
          <a:p>
            <a:r>
              <a:rPr lang="en-US" dirty="0" smtClean="0">
                <a:hlinkClick r:id="rId2"/>
              </a:rPr>
              <a:t>https://www.youtube.com/watch?v=YXUIAqGFYNw</a:t>
            </a:r>
            <a:endParaRPr lang="en-US" dirty="0" smtClean="0"/>
          </a:p>
          <a:p>
            <a:r>
              <a:rPr lang="en-US" dirty="0" smtClean="0"/>
              <a:t>1976: The Plastics were arrested, tried, and convicted of “</a:t>
            </a:r>
            <a:r>
              <a:rPr lang="en-US" dirty="0"/>
              <a:t>organized disturbance of the </a:t>
            </a:r>
            <a:r>
              <a:rPr lang="en-US" dirty="0" smtClean="0"/>
              <a:t>peace“.</a:t>
            </a:r>
          </a:p>
          <a:p>
            <a:r>
              <a:rPr lang="en-US" dirty="0"/>
              <a:t>S</a:t>
            </a:r>
            <a:r>
              <a:rPr lang="en-US" dirty="0" smtClean="0"/>
              <a:t>entenced </a:t>
            </a:r>
            <a:r>
              <a:rPr lang="en-US" dirty="0"/>
              <a:t>to terms in prison </a:t>
            </a:r>
            <a:r>
              <a:rPr lang="en-US" dirty="0" smtClean="0"/>
              <a:t>from </a:t>
            </a:r>
            <a:r>
              <a:rPr lang="en-US" dirty="0"/>
              <a:t>8 to 18 </a:t>
            </a:r>
            <a:r>
              <a:rPr lang="en-US" dirty="0" smtClean="0"/>
              <a:t>months.</a:t>
            </a:r>
          </a:p>
          <a:p>
            <a:r>
              <a:rPr lang="en-US" dirty="0" smtClean="0"/>
              <a:t>In response, Vaclav Havel wrote Charter 77: insisted government follow international agreements signed: Helsinki Accords.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850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Australia rocks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3015"/>
            <a:ext cx="10953466" cy="503602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AC/DC</a:t>
            </a:r>
          </a:p>
          <a:p>
            <a:r>
              <a:rPr lang="en-US" dirty="0" smtClean="0"/>
              <a:t>Formed in 1973 by Malcolm and Angus Young (born in Glasgow, Scotland).</a:t>
            </a:r>
          </a:p>
          <a:p>
            <a:r>
              <a:rPr lang="en-US" dirty="0" smtClean="0"/>
              <a:t>Heavy Metal</a:t>
            </a:r>
          </a:p>
          <a:p>
            <a:r>
              <a:rPr lang="en-US" dirty="0" smtClean="0"/>
              <a:t>First album, </a:t>
            </a:r>
            <a:r>
              <a:rPr lang="en-US" i="1" dirty="0" smtClean="0"/>
              <a:t>High Voltage</a:t>
            </a:r>
            <a:r>
              <a:rPr lang="en-US" dirty="0" smtClean="0"/>
              <a:t>, 1975: </a:t>
            </a:r>
          </a:p>
          <a:p>
            <a:r>
              <a:rPr lang="en-US" dirty="0"/>
              <a:t>“T.N.T”: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www.youtube.com/watch?v=X4RFEcR8z4Y&amp;list=PL6QlhAaVb8s73JAfKDR-CYoSp1vlGaD2z&amp;index=5</a:t>
            </a:r>
            <a:endParaRPr lang="en-US" dirty="0" smtClean="0"/>
          </a:p>
          <a:p>
            <a:r>
              <a:rPr lang="en-US" dirty="0" smtClean="0"/>
              <a:t>1979: </a:t>
            </a:r>
            <a:r>
              <a:rPr lang="en-US" i="1" dirty="0" smtClean="0"/>
              <a:t>Highway to Hell</a:t>
            </a:r>
          </a:p>
          <a:p>
            <a:r>
              <a:rPr lang="en-US" dirty="0" smtClean="0"/>
              <a:t>1980: Bon Scott died; replaced by Brian Johnson</a:t>
            </a:r>
          </a:p>
          <a:p>
            <a:r>
              <a:rPr lang="en-US" dirty="0" smtClean="0"/>
              <a:t>1980: </a:t>
            </a:r>
            <a:r>
              <a:rPr lang="en-US" i="1" dirty="0" smtClean="0"/>
              <a:t>Back in Black</a:t>
            </a:r>
            <a:r>
              <a:rPr lang="en-US" dirty="0" smtClean="0"/>
              <a:t>: Second highest?</a:t>
            </a:r>
          </a:p>
          <a:p>
            <a:r>
              <a:rPr lang="en-US" dirty="0"/>
              <a:t>"Hells Bells", "Shoot to Thrill", "You Shook Me All Night Long", and "Rock and Roll </a:t>
            </a:r>
            <a:r>
              <a:rPr lang="en-US" dirty="0" err="1"/>
              <a:t>Ain't</a:t>
            </a:r>
            <a:r>
              <a:rPr lang="en-US" dirty="0"/>
              <a:t> Noise Pollution"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2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779" y="136478"/>
            <a:ext cx="10515600" cy="562923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Midnight Oil, 1976-2002</a:t>
            </a:r>
            <a:endParaRPr lang="en-US" sz="5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910" y="1119115"/>
            <a:ext cx="7451677" cy="554099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Australian Rock (AC/DC, INXS, Hunters and Collectors, Crowded House)</a:t>
            </a:r>
          </a:p>
          <a:p>
            <a:r>
              <a:rPr lang="en-US" dirty="0" smtClean="0"/>
              <a:t>Started as Farm in 1972: </a:t>
            </a:r>
          </a:p>
          <a:p>
            <a:pPr lvl="1"/>
            <a:r>
              <a:rPr lang="en-US" dirty="0" smtClean="0"/>
              <a:t>Rob </a:t>
            </a:r>
            <a:r>
              <a:rPr lang="en-US" dirty="0" err="1" smtClean="0"/>
              <a:t>Hirst</a:t>
            </a:r>
            <a:r>
              <a:rPr lang="en-US" dirty="0" smtClean="0"/>
              <a:t> (drums)</a:t>
            </a:r>
          </a:p>
          <a:p>
            <a:pPr lvl="1"/>
            <a:r>
              <a:rPr lang="en-US" dirty="0" smtClean="0"/>
              <a:t>Andrew James (bass guitar); replaced by Peter Gifford.</a:t>
            </a:r>
          </a:p>
          <a:p>
            <a:pPr lvl="1"/>
            <a:r>
              <a:rPr lang="en-US" dirty="0" smtClean="0"/>
              <a:t>Jim </a:t>
            </a:r>
            <a:r>
              <a:rPr lang="en-US" dirty="0" err="1" smtClean="0"/>
              <a:t>Moginie</a:t>
            </a:r>
            <a:r>
              <a:rPr lang="en-US" dirty="0" smtClean="0"/>
              <a:t> (guitar, keyboards)</a:t>
            </a:r>
          </a:p>
          <a:p>
            <a:pPr lvl="1"/>
            <a:r>
              <a:rPr lang="en-US" dirty="0" smtClean="0"/>
              <a:t>1975: Peter Garret (vocals)</a:t>
            </a:r>
          </a:p>
          <a:p>
            <a:pPr lvl="1"/>
            <a:r>
              <a:rPr lang="en-US" dirty="0" smtClean="0"/>
              <a:t>1977: Martin </a:t>
            </a:r>
            <a:r>
              <a:rPr lang="en-US" dirty="0" err="1" smtClean="0"/>
              <a:t>Rotsey</a:t>
            </a:r>
            <a:r>
              <a:rPr lang="en-US" dirty="0" smtClean="0"/>
              <a:t> (guitars)</a:t>
            </a:r>
          </a:p>
          <a:p>
            <a:r>
              <a:rPr lang="en-US" dirty="0" smtClean="0"/>
              <a:t>Hard rock</a:t>
            </a:r>
          </a:p>
          <a:p>
            <a:r>
              <a:rPr lang="en-US" dirty="0" smtClean="0"/>
              <a:t>Incredible musicians</a:t>
            </a:r>
          </a:p>
          <a:p>
            <a:r>
              <a:rPr lang="en-US" dirty="0" smtClean="0"/>
              <a:t>Complicated </a:t>
            </a:r>
            <a:r>
              <a:rPr lang="en-US" dirty="0" smtClean="0"/>
              <a:t>music, first Australian-focused band.</a:t>
            </a:r>
            <a:endParaRPr lang="en-US" dirty="0" smtClean="0"/>
          </a:p>
          <a:p>
            <a:r>
              <a:rPr lang="en-US" dirty="0" smtClean="0"/>
              <a:t>Political activism: anti-nuclear, aborigines’ rights, environmental movement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830" y="2127581"/>
            <a:ext cx="4193274" cy="2795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017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Midnight Oil, 1976-2002</a:t>
            </a:r>
            <a:endParaRPr lang="en-US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640" y="1690688"/>
            <a:ext cx="7738280" cy="4355270"/>
          </a:xfrm>
        </p:spPr>
        <p:txBody>
          <a:bodyPr>
            <a:normAutofit/>
          </a:bodyPr>
          <a:lstStyle/>
          <a:p>
            <a:r>
              <a:rPr lang="en-US" dirty="0" smtClean="0"/>
              <a:t>First album: </a:t>
            </a:r>
            <a:r>
              <a:rPr lang="en-US" i="1" dirty="0" smtClean="0"/>
              <a:t>10, 9, 8, 7, 6, 5, 4, 3, 2, 1 </a:t>
            </a:r>
            <a:r>
              <a:rPr lang="en-US" dirty="0" smtClean="0"/>
              <a:t>(1982)</a:t>
            </a:r>
          </a:p>
          <a:p>
            <a:r>
              <a:rPr lang="en-US" dirty="0" smtClean="0">
                <a:hlinkClick r:id="rId2"/>
              </a:rPr>
              <a:t>https://www.youtube.com/watch?v=DELihw6CXpY&amp;index=39&amp;list=PL26011B9792301682</a:t>
            </a:r>
            <a:endParaRPr lang="en-US" dirty="0" smtClean="0"/>
          </a:p>
          <a:p>
            <a:r>
              <a:rPr lang="en-US" dirty="0" smtClean="0"/>
              <a:t>Second album: </a:t>
            </a:r>
            <a:r>
              <a:rPr lang="en-US" i="1" dirty="0" smtClean="0"/>
              <a:t>Red Sails in the Sunset</a:t>
            </a:r>
            <a:r>
              <a:rPr lang="en-US" dirty="0" smtClean="0"/>
              <a:t> (1984)</a:t>
            </a:r>
          </a:p>
          <a:p>
            <a:r>
              <a:rPr lang="en-US" dirty="0" smtClean="0"/>
              <a:t>“Minutes to Midnight”</a:t>
            </a:r>
          </a:p>
          <a:p>
            <a:r>
              <a:rPr lang="en-US" dirty="0" smtClean="0"/>
              <a:t>“Bells and Horns in the Back of Beyond”</a:t>
            </a:r>
          </a:p>
          <a:p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www.youtube.com/watch?v=t0Nn70lSYzk</a:t>
            </a:r>
            <a:endParaRPr lang="en-US" dirty="0" smtClean="0"/>
          </a:p>
          <a:p>
            <a:r>
              <a:rPr lang="en-US" dirty="0" smtClean="0"/>
              <a:t>1987: </a:t>
            </a:r>
            <a:r>
              <a:rPr lang="en-US" i="1" dirty="0" smtClean="0"/>
              <a:t>Diesel and Dust</a:t>
            </a:r>
            <a:r>
              <a:rPr lang="en-US" dirty="0" smtClean="0"/>
              <a:t>: International recognition.</a:t>
            </a:r>
          </a:p>
          <a:p>
            <a:endParaRPr lang="en-US" i="1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125" y="553418"/>
            <a:ext cx="2558957" cy="25589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125" y="3629142"/>
            <a:ext cx="2558956" cy="255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0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506</TotalTime>
  <Words>550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Aharoni</vt:lpstr>
      <vt:lpstr>Arial</vt:lpstr>
      <vt:lpstr>Calibri</vt:lpstr>
      <vt:lpstr>Calibri Light</vt:lpstr>
      <vt:lpstr>Office Theme</vt:lpstr>
      <vt:lpstr>Rock and Roll outside the West</vt:lpstr>
      <vt:lpstr>Rock and Roll Dispersion</vt:lpstr>
      <vt:lpstr>Popular Music on the other side</vt:lpstr>
      <vt:lpstr>Vladimir Vysotsky, 1938-1980</vt:lpstr>
      <vt:lpstr>Plastic People of the Universe, 1968-1988</vt:lpstr>
      <vt:lpstr>Plastic People of the Universe, 1968-1988</vt:lpstr>
      <vt:lpstr>Australia rocks</vt:lpstr>
      <vt:lpstr>Midnight Oil, 1976-2002</vt:lpstr>
      <vt:lpstr>Midnight Oil, 1976-2002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and Roll outside the West</dc:title>
  <dc:creator>Mark Baker</dc:creator>
  <cp:lastModifiedBy>Mark Baker</cp:lastModifiedBy>
  <cp:revision>87</cp:revision>
  <dcterms:created xsi:type="dcterms:W3CDTF">2015-12-16T07:46:44Z</dcterms:created>
  <dcterms:modified xsi:type="dcterms:W3CDTF">2016-12-21T10:46:02Z</dcterms:modified>
</cp:coreProperties>
</file>