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570E9FD-0F47-4482-9939-5478A7A6E08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0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81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30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74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44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570E9FD-0F47-4482-9939-5478A7A6E08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43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570E9FD-0F47-4482-9939-5478A7A6E08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7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2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1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2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1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8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3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1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570E9FD-0F47-4482-9939-5478A7A6E089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3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lTf9fp07sw" TargetMode="External"/><Relationship Id="rId2" Type="http://schemas.openxmlformats.org/officeDocument/2006/relationships/hyperlink" Target="https://www.youtube.com/watch?v=yMNX6zyAmG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33qUqdZapw" TargetMode="External"/><Relationship Id="rId2" Type="http://schemas.openxmlformats.org/officeDocument/2006/relationships/hyperlink" Target="https://www.youtube.com/watch?v=gp5JCrSXkJY&amp;index=8&amp;list=PL737EFE1E7CBF4B4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The late 1960s</a:t>
            </a:r>
            <a:endParaRPr lang="en-US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Hope, Violence, Woodstock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6194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of the youthful outburst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586026" cy="34163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Baby boomers come of age</a:t>
            </a:r>
          </a:p>
          <a:p>
            <a:r>
              <a:rPr lang="en-US" sz="3200" dirty="0" smtClean="0"/>
              <a:t>Rejection of post-WWII consumerism</a:t>
            </a:r>
          </a:p>
          <a:p>
            <a:r>
              <a:rPr lang="en-US" sz="3200" dirty="0" smtClean="0"/>
              <a:t>Cold War, 1945-1991</a:t>
            </a:r>
          </a:p>
          <a:p>
            <a:r>
              <a:rPr lang="en-US" sz="3200" dirty="0" smtClean="0"/>
              <a:t>US Foreign Policy, Korean War, Vietnam War</a:t>
            </a:r>
          </a:p>
          <a:p>
            <a:r>
              <a:rPr lang="en-US" sz="3200" dirty="0"/>
              <a:t>Rock and Roll culture encouraged rebellion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6908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Vietnam War, 1955-1975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006" y="2228045"/>
            <a:ext cx="10844011" cy="430154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north Vietnam: Resistance </a:t>
            </a:r>
            <a:r>
              <a:rPr lang="en-US" sz="2400" dirty="0"/>
              <a:t>War Against </a:t>
            </a:r>
            <a:r>
              <a:rPr lang="en-US" sz="2400" dirty="0" smtClean="0"/>
              <a:t>America</a:t>
            </a:r>
          </a:p>
          <a:p>
            <a:r>
              <a:rPr lang="en-US" sz="2400" dirty="0" smtClean="0"/>
              <a:t>Communist forces: North Vietnam, China, Viet Cong, Khmer Rouge, Soviet Union, North Korea, Cuba</a:t>
            </a:r>
          </a:p>
          <a:p>
            <a:r>
              <a:rPr lang="en-US" sz="2400" dirty="0" smtClean="0"/>
              <a:t>Anti-Communist forces: South Vietnam, USA, South Korea, Thailand, Australia.</a:t>
            </a:r>
          </a:p>
          <a:p>
            <a:r>
              <a:rPr lang="en-US" sz="2400" dirty="0"/>
              <a:t>Part of a longer war against western imperialism</a:t>
            </a:r>
          </a:p>
          <a:p>
            <a:r>
              <a:rPr lang="en-US" sz="2400" dirty="0"/>
              <a:t>US involvement increased greatly in early 1960s</a:t>
            </a:r>
          </a:p>
          <a:p>
            <a:r>
              <a:rPr lang="en-US" sz="2400" dirty="0"/>
              <a:t>August 1964: Gulf of Tonkin Incident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9830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Vietnam War, 1955-1975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006" y="2382591"/>
            <a:ext cx="10844011" cy="414699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President Lyndon Johnson given full powers to deploy “conventional” forces in southeast Asia.</a:t>
            </a:r>
          </a:p>
          <a:p>
            <a:r>
              <a:rPr lang="en-US" sz="2000" dirty="0" smtClean="0"/>
              <a:t>Containment of communism, but far away, and many youths not really willing to fight.</a:t>
            </a:r>
          </a:p>
          <a:p>
            <a:r>
              <a:rPr lang="en-US" sz="2000" dirty="0" smtClean="0"/>
              <a:t>Peace movement also played a role.</a:t>
            </a:r>
          </a:p>
          <a:p>
            <a:r>
              <a:rPr lang="en-US" sz="2000" dirty="0" smtClean="0"/>
              <a:t>Napalm bombing</a:t>
            </a:r>
          </a:p>
          <a:p>
            <a:r>
              <a:rPr lang="en-US" sz="2000" dirty="0" smtClean="0"/>
              <a:t>War crimes (both sides, but in west US war crimes got most press).</a:t>
            </a:r>
          </a:p>
          <a:p>
            <a:r>
              <a:rPr lang="en-US" sz="2000" dirty="0" smtClean="0"/>
              <a:t>Tet Offensive, February 1968</a:t>
            </a:r>
          </a:p>
          <a:p>
            <a:r>
              <a:rPr lang="en-US" sz="2000" dirty="0" smtClean="0"/>
              <a:t>Most famously: My Lai massacre, March 1968.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820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Anti-War Protests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75" y="2562897"/>
            <a:ext cx="10844011" cy="4005328"/>
          </a:xfrm>
        </p:spPr>
        <p:txBody>
          <a:bodyPr>
            <a:noAutofit/>
          </a:bodyPr>
          <a:lstStyle/>
          <a:p>
            <a:r>
              <a:rPr lang="en-US" b="1" dirty="0"/>
              <a:t>Alice </a:t>
            </a:r>
            <a:r>
              <a:rPr lang="en-US" b="1" dirty="0" err="1"/>
              <a:t>Herz</a:t>
            </a:r>
            <a:r>
              <a:rPr lang="en-US" b="1" dirty="0"/>
              <a:t> </a:t>
            </a:r>
            <a:r>
              <a:rPr lang="en-US" b="1" dirty="0" smtClean="0"/>
              <a:t>(1882 </a:t>
            </a:r>
            <a:r>
              <a:rPr lang="en-US" b="1" dirty="0"/>
              <a:t>– March 26, 1965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Norman Morrison (2 Nov 1965): Quaker, emulated himself in front of Robert McNamara’s office window, 2 November 1965.</a:t>
            </a:r>
          </a:p>
          <a:p>
            <a:r>
              <a:rPr lang="en-US" b="1" dirty="0" smtClean="0"/>
              <a:t>Students burned draft cards.</a:t>
            </a:r>
          </a:p>
          <a:p>
            <a:r>
              <a:rPr lang="en-US" b="1" dirty="0" smtClean="0"/>
              <a:t>Fled to Canada: “The</a:t>
            </a:r>
            <a:r>
              <a:rPr lang="en-US" b="1" dirty="0"/>
              <a:t> </a:t>
            </a:r>
            <a:r>
              <a:rPr lang="en-US" b="1" i="1" dirty="0"/>
              <a:t>Manual for Draft-Age Immigrants to Canada,</a:t>
            </a:r>
            <a:r>
              <a:rPr lang="en-US" b="1" dirty="0"/>
              <a:t> published jointly by the Toronto Anti-Draft </a:t>
            </a:r>
            <a:r>
              <a:rPr lang="en-US" b="1" dirty="0" err="1"/>
              <a:t>Programme</a:t>
            </a:r>
            <a:r>
              <a:rPr lang="en-US" b="1" dirty="0"/>
              <a:t> and the House of Anansi Press, sold nearly 100,000 </a:t>
            </a:r>
            <a:r>
              <a:rPr lang="en-US" b="1" dirty="0" smtClean="0"/>
              <a:t>copies.”</a:t>
            </a:r>
          </a:p>
          <a:p>
            <a:r>
              <a:rPr lang="en-US" b="1" dirty="0"/>
              <a:t>Street demonstrations: </a:t>
            </a:r>
            <a:endParaRPr lang="en-US" b="1" dirty="0" smtClean="0"/>
          </a:p>
          <a:p>
            <a:pPr lvl="1"/>
            <a:r>
              <a:rPr lang="en-US" sz="1800" b="1" dirty="0" smtClean="0">
                <a:hlinkClick r:id="rId2"/>
              </a:rPr>
              <a:t>https</a:t>
            </a:r>
            <a:r>
              <a:rPr lang="en-US" sz="1800" b="1" dirty="0">
                <a:hlinkClick r:id="rId2"/>
              </a:rPr>
              <a:t>://</a:t>
            </a:r>
            <a:r>
              <a:rPr lang="en-US" sz="1800" b="1" dirty="0" smtClean="0">
                <a:hlinkClick r:id="rId2"/>
              </a:rPr>
              <a:t>www.youtube.com/watch?v=yMNX6zyAmGs</a:t>
            </a:r>
            <a:endParaRPr lang="en-US" sz="1800" b="1" dirty="0" smtClean="0"/>
          </a:p>
          <a:p>
            <a:r>
              <a:rPr lang="en-US" b="1" dirty="0" smtClean="0"/>
              <a:t>Phil Ochs, “Draft Dodger Rag,” 1965:</a:t>
            </a:r>
          </a:p>
          <a:p>
            <a:pPr lvl="1"/>
            <a:r>
              <a:rPr lang="en-US" sz="1800" b="1" dirty="0">
                <a:hlinkClick r:id="rId3"/>
              </a:rPr>
              <a:t>https://</a:t>
            </a:r>
            <a:r>
              <a:rPr lang="en-US" sz="1800" b="1" dirty="0" smtClean="0">
                <a:hlinkClick r:id="rId3"/>
              </a:rPr>
              <a:t>www.youtube.com/watch?v=vlTf9fp07sw</a:t>
            </a: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99263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Protest Music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54" y="2279561"/>
            <a:ext cx="10496281" cy="4404574"/>
          </a:xfrm>
        </p:spPr>
        <p:txBody>
          <a:bodyPr>
            <a:noAutofit/>
          </a:bodyPr>
          <a:lstStyle/>
          <a:p>
            <a:r>
              <a:rPr lang="en-US" sz="2000" dirty="0" smtClean="0"/>
              <a:t>Arlo Guthrie, “Alice’s Restaurant,” 1967</a:t>
            </a:r>
          </a:p>
          <a:p>
            <a:pPr lvl="1"/>
            <a:r>
              <a:rPr lang="en-US" sz="2000" dirty="0"/>
              <a:t>https://www.youtube.com/watch?v=zPx2t7xoF1k</a:t>
            </a:r>
            <a:endParaRPr lang="en-US" sz="2000" dirty="0" smtClean="0"/>
          </a:p>
          <a:p>
            <a:r>
              <a:rPr lang="en-US" sz="2000" dirty="0" smtClean="0"/>
              <a:t>Buffalo Springfield, “For what it’s worth,” 1967</a:t>
            </a:r>
          </a:p>
          <a:p>
            <a:pPr lvl="1"/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www.youtube.com/watch?v=gp5JCrSXkJY&amp;index=8&amp;list=PL737EFE1E7CBF4B4E</a:t>
            </a:r>
            <a:endParaRPr lang="en-US" sz="2000" dirty="0" smtClean="0"/>
          </a:p>
          <a:p>
            <a:r>
              <a:rPr lang="en-US" sz="2000" dirty="0" err="1" smtClean="0"/>
              <a:t>Creedence</a:t>
            </a:r>
            <a:r>
              <a:rPr lang="en-US" sz="2000" dirty="0" smtClean="0"/>
              <a:t> Clearwater Revival, “Fortunate Son,” 1969</a:t>
            </a:r>
          </a:p>
          <a:p>
            <a:pPr lvl="1"/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www.youtube.com/watch?v=f33qUqdZapw</a:t>
            </a:r>
            <a:endParaRPr lang="en-US" sz="2000" dirty="0" smtClean="0"/>
          </a:p>
          <a:p>
            <a:r>
              <a:rPr lang="en-US" sz="2000" dirty="0" smtClean="0"/>
              <a:t>Jefferson Airplane, “Volunteers,” 1969</a:t>
            </a:r>
          </a:p>
          <a:p>
            <a:r>
              <a:rPr lang="en-US" sz="2000" dirty="0" smtClean="0"/>
              <a:t>Martha and the </a:t>
            </a:r>
            <a:r>
              <a:rPr lang="en-US" sz="2000" dirty="0" err="1" smtClean="0"/>
              <a:t>Vandelas</a:t>
            </a:r>
            <a:r>
              <a:rPr lang="en-US" sz="2000" dirty="0" smtClean="0"/>
              <a:t>, “I should be proud,” 1970</a:t>
            </a:r>
          </a:p>
          <a:p>
            <a:r>
              <a:rPr lang="en-US" sz="2000" dirty="0" smtClean="0"/>
              <a:t>Edwin Starr, “War,” 1970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248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Rock Concert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204212" cy="3823058"/>
          </a:xfrm>
        </p:spPr>
        <p:txBody>
          <a:bodyPr>
            <a:noAutofit/>
          </a:bodyPr>
          <a:lstStyle/>
          <a:p>
            <a:r>
              <a:rPr lang="en-US" sz="2000" dirty="0" smtClean="0"/>
              <a:t>Authorities did not like them from the start: Alan Freed, </a:t>
            </a:r>
            <a:r>
              <a:rPr lang="en-US" sz="2000" dirty="0"/>
              <a:t>21 March 1952: “</a:t>
            </a:r>
            <a:r>
              <a:rPr lang="en-US" sz="2000" dirty="0" err="1"/>
              <a:t>Moondog</a:t>
            </a:r>
            <a:r>
              <a:rPr lang="en-US" sz="2000" dirty="0"/>
              <a:t> Coronation Ball</a:t>
            </a:r>
            <a:r>
              <a:rPr lang="en-US" sz="2000" dirty="0" smtClean="0"/>
              <a:t>”: desegregated, but also 20,000 tickets sold.</a:t>
            </a:r>
          </a:p>
          <a:p>
            <a:r>
              <a:rPr lang="en-US" sz="2000" dirty="0" smtClean="0"/>
              <a:t>Rock Concert versus playing at a club: Keith Richards about Mick Jagger</a:t>
            </a:r>
          </a:p>
          <a:p>
            <a:r>
              <a:rPr lang="en-US" sz="2000" dirty="0" smtClean="0"/>
              <a:t>Rock Festival: in </a:t>
            </a:r>
            <a:r>
              <a:rPr lang="en-US" sz="2000" dirty="0" smtClean="0"/>
              <a:t>Europe, grew </a:t>
            </a:r>
            <a:r>
              <a:rPr lang="en-US" sz="2000" dirty="0" smtClean="0"/>
              <a:t>out of Jazz </a:t>
            </a:r>
            <a:r>
              <a:rPr lang="en-US" sz="2000" dirty="0" smtClean="0"/>
              <a:t>festivals.</a:t>
            </a:r>
            <a:endParaRPr lang="en-US" sz="2000" dirty="0" smtClean="0"/>
          </a:p>
          <a:p>
            <a:r>
              <a:rPr lang="en-US" sz="2000" b="1" dirty="0" smtClean="0"/>
              <a:t>USA, summer 1967: </a:t>
            </a:r>
            <a:r>
              <a:rPr lang="en-US" sz="2000" b="1" dirty="0"/>
              <a:t> </a:t>
            </a:r>
          </a:p>
          <a:p>
            <a:r>
              <a:rPr lang="en-US" sz="2000" dirty="0" smtClean="0"/>
              <a:t>KFRC</a:t>
            </a:r>
            <a:r>
              <a:rPr lang="en-US" sz="2000" dirty="0"/>
              <a:t> Fantasy Fair &amp; Magic Mountain Music Festival on Mount Tamalpais (June </a:t>
            </a:r>
            <a:r>
              <a:rPr lang="en-US" sz="2000" dirty="0" smtClean="0"/>
              <a:t>10–11)</a:t>
            </a:r>
          </a:p>
          <a:p>
            <a:r>
              <a:rPr lang="en-US" sz="2000" b="1" dirty="0" smtClean="0"/>
              <a:t>Monterey </a:t>
            </a:r>
            <a:r>
              <a:rPr lang="en-US" sz="2000" b="1" dirty="0"/>
              <a:t>International Pop Festival (June </a:t>
            </a:r>
            <a:r>
              <a:rPr lang="en-US" sz="2000" b="1" dirty="0" smtClean="0"/>
              <a:t>16–17): </a:t>
            </a:r>
            <a:r>
              <a:rPr lang="en-US" sz="2000" dirty="0" smtClean="0"/>
              <a:t>Jimi Hendrix, Janis Joplin, The Who, and Otis Redding; Jefferson Airplane, Mamas and the Papas.</a:t>
            </a:r>
          </a:p>
          <a:p>
            <a:r>
              <a:rPr lang="en-US" sz="2000" dirty="0" smtClean="0"/>
              <a:t>Sparked “Summer of Love”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182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Woodstock Music and Art Fair,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794" y="2343955"/>
            <a:ext cx="6748531" cy="4158057"/>
          </a:xfrm>
        </p:spPr>
        <p:txBody>
          <a:bodyPr/>
          <a:lstStyle/>
          <a:p>
            <a:r>
              <a:rPr lang="en-US" dirty="0" smtClean="0"/>
              <a:t>White Lake/Bethel, NY, 15-18 August 1969: Three Days of Peace and Music</a:t>
            </a:r>
          </a:p>
          <a:p>
            <a:r>
              <a:rPr lang="en-US" dirty="0" smtClean="0"/>
              <a:t>186,000 advance tickets sold ($18 each).</a:t>
            </a:r>
          </a:p>
          <a:p>
            <a:r>
              <a:rPr lang="en-US" dirty="0" smtClean="0"/>
              <a:t>Banned from initial site, which promoted festival.</a:t>
            </a:r>
          </a:p>
          <a:p>
            <a:r>
              <a:rPr lang="en-US" dirty="0" smtClean="0"/>
              <a:t>Max </a:t>
            </a:r>
            <a:r>
              <a:rPr lang="en-US" dirty="0" err="1" smtClean="0"/>
              <a:t>Yasgur’s</a:t>
            </a:r>
            <a:r>
              <a:rPr lang="en-US" dirty="0" smtClean="0"/>
              <a:t> milk farm formed the bowl.</a:t>
            </a:r>
          </a:p>
          <a:p>
            <a:r>
              <a:rPr lang="en-US" dirty="0" smtClean="0"/>
              <a:t>Late change of site left no time to prepare: stage or fence; chose stage.</a:t>
            </a:r>
          </a:p>
          <a:p>
            <a:r>
              <a:rPr lang="en-US" dirty="0" smtClean="0"/>
              <a:t>About 500,000 showed up.</a:t>
            </a:r>
          </a:p>
          <a:p>
            <a:r>
              <a:rPr lang="en-US" dirty="0" smtClean="0"/>
              <a:t>Two deaths, two births, lots of rain.</a:t>
            </a:r>
          </a:p>
          <a:p>
            <a:r>
              <a:rPr lang="en-US" dirty="0" smtClean="0"/>
              <a:t>Hendrix closed on Monday morning, as people straggled home.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179" y="1680632"/>
            <a:ext cx="3514867" cy="482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2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Performers’ paychecks!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6" y="2385392"/>
            <a:ext cx="5241701" cy="4157074"/>
          </a:xfrm>
        </p:spPr>
        <p:txBody>
          <a:bodyPr>
            <a:noAutofit/>
          </a:bodyPr>
          <a:lstStyle/>
          <a:p>
            <a:r>
              <a:rPr lang="en-US" sz="2000" dirty="0"/>
              <a:t>Jimi </a:t>
            </a:r>
            <a:r>
              <a:rPr lang="en-US" sz="2000" dirty="0" smtClean="0"/>
              <a:t>Hendrix: $30,000 </a:t>
            </a:r>
            <a:r>
              <a:rPr lang="en-US" sz="2000" dirty="0"/>
              <a:t>for two sets </a:t>
            </a:r>
            <a:r>
              <a:rPr lang="en-US" sz="2000" dirty="0" smtClean="0"/>
              <a:t>(plus </a:t>
            </a:r>
            <a:r>
              <a:rPr lang="en-US" sz="2000" dirty="0"/>
              <a:t>$2,000 for </a:t>
            </a:r>
            <a:r>
              <a:rPr lang="en-US" sz="2000" dirty="0" smtClean="0"/>
              <a:t>expenses)</a:t>
            </a:r>
          </a:p>
          <a:p>
            <a:r>
              <a:rPr lang="en-US" sz="2000" dirty="0" smtClean="0"/>
              <a:t>Blood</a:t>
            </a:r>
            <a:r>
              <a:rPr lang="en-US" sz="2000" dirty="0"/>
              <a:t>, Sweat &amp; </a:t>
            </a:r>
            <a:r>
              <a:rPr lang="en-US" sz="2000" dirty="0" smtClean="0"/>
              <a:t>Tears: $15,000</a:t>
            </a:r>
            <a:endParaRPr lang="en-US" sz="2000" dirty="0"/>
          </a:p>
          <a:p>
            <a:r>
              <a:rPr lang="en-US" sz="2000" dirty="0"/>
              <a:t>Joan </a:t>
            </a:r>
            <a:r>
              <a:rPr lang="en-US" sz="2000" dirty="0" smtClean="0"/>
              <a:t>Baez: $10,000</a:t>
            </a:r>
            <a:endParaRPr lang="en-US" sz="2000" dirty="0"/>
          </a:p>
          <a:p>
            <a:r>
              <a:rPr lang="en-US" sz="2000" dirty="0" err="1"/>
              <a:t>Creedence</a:t>
            </a:r>
            <a:r>
              <a:rPr lang="en-US" sz="2000" dirty="0"/>
              <a:t> Clearwater </a:t>
            </a:r>
            <a:r>
              <a:rPr lang="en-US" sz="2000" dirty="0" smtClean="0"/>
              <a:t>Revival: $10,000</a:t>
            </a:r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dirty="0" smtClean="0"/>
              <a:t>Band: $7,500</a:t>
            </a:r>
            <a:endParaRPr lang="en-US" sz="2000" dirty="0"/>
          </a:p>
          <a:p>
            <a:r>
              <a:rPr lang="en-US" sz="2000" dirty="0"/>
              <a:t>Janis </a:t>
            </a:r>
            <a:r>
              <a:rPr lang="en-US" sz="2000" dirty="0" smtClean="0"/>
              <a:t>Joplin: $7,500</a:t>
            </a:r>
            <a:endParaRPr lang="en-US" sz="2000" dirty="0"/>
          </a:p>
          <a:p>
            <a:r>
              <a:rPr lang="en-US" sz="2000" dirty="0"/>
              <a:t>Jefferson </a:t>
            </a:r>
            <a:r>
              <a:rPr lang="en-US" sz="2000" dirty="0" smtClean="0"/>
              <a:t>Airplane: $7,500</a:t>
            </a:r>
            <a:endParaRPr lang="en-US" sz="2000" dirty="0"/>
          </a:p>
          <a:p>
            <a:r>
              <a:rPr lang="en-US" sz="2000" dirty="0"/>
              <a:t>Sly and the Family </a:t>
            </a:r>
            <a:r>
              <a:rPr lang="en-US" sz="2000" dirty="0" smtClean="0"/>
              <a:t>Stone: $7,000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374297" y="2385392"/>
            <a:ext cx="55129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Canned </a:t>
            </a:r>
            <a:r>
              <a:rPr lang="en-US" sz="2000" dirty="0" smtClean="0"/>
              <a:t>Heat: $6,500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smtClean="0"/>
              <a:t>Who: $6,250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Richie </a:t>
            </a:r>
            <a:r>
              <a:rPr lang="en-US" sz="2000" dirty="0" smtClean="0"/>
              <a:t>Havens: $6,000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Arlo </a:t>
            </a:r>
            <a:r>
              <a:rPr lang="en-US" sz="2000" dirty="0" smtClean="0"/>
              <a:t>Guthrie: $5,000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Crosby, Stills, Nash &amp; </a:t>
            </a:r>
            <a:r>
              <a:rPr lang="en-US" sz="2000" dirty="0" smtClean="0"/>
              <a:t>Young: $5,000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Ravi </a:t>
            </a:r>
            <a:r>
              <a:rPr lang="en-US" sz="2000" dirty="0" smtClean="0"/>
              <a:t>Shankar: $4,500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Johnny </a:t>
            </a:r>
            <a:r>
              <a:rPr lang="en-US" sz="2000" dirty="0" smtClean="0"/>
              <a:t>Winter: $3,750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Ten Years </a:t>
            </a:r>
            <a:r>
              <a:rPr lang="en-US" sz="2000" dirty="0" smtClean="0"/>
              <a:t>After: $3,250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Country Joe and the </a:t>
            </a:r>
            <a:r>
              <a:rPr lang="en-US" sz="2000" dirty="0" smtClean="0"/>
              <a:t>Fish: $2,500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Grateful </a:t>
            </a:r>
            <a:r>
              <a:rPr lang="en-US" sz="2000" dirty="0" smtClean="0"/>
              <a:t>Dead: $2,500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Joe </a:t>
            </a:r>
            <a:r>
              <a:rPr lang="en-US" sz="2000" dirty="0" smtClean="0"/>
              <a:t>Cocker: $1,375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Santana: $750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Sha Na </a:t>
            </a:r>
            <a:r>
              <a:rPr lang="en-US" sz="2000" dirty="0" err="1" smtClean="0"/>
              <a:t>Na</a:t>
            </a:r>
            <a:r>
              <a:rPr lang="en-US" sz="2000" dirty="0" smtClean="0"/>
              <a:t>: $700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429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529</TotalTime>
  <Words>542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The late 1960s</vt:lpstr>
      <vt:lpstr>Causes of the youthful outburst </vt:lpstr>
      <vt:lpstr>Vietnam War, 1955-1975</vt:lpstr>
      <vt:lpstr>Vietnam War, 1955-1975</vt:lpstr>
      <vt:lpstr>Anti-War Protests</vt:lpstr>
      <vt:lpstr>Protest Music</vt:lpstr>
      <vt:lpstr>The Rock Concert</vt:lpstr>
      <vt:lpstr>Woodstock Music and Art Fair, </vt:lpstr>
      <vt:lpstr>Performers’ paychecks!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late 1960s</dc:title>
  <dc:creator>Mark Baker</dc:creator>
  <cp:lastModifiedBy>Mark Baker</cp:lastModifiedBy>
  <cp:revision>91</cp:revision>
  <dcterms:created xsi:type="dcterms:W3CDTF">2015-11-02T09:26:32Z</dcterms:created>
  <dcterms:modified xsi:type="dcterms:W3CDTF">2016-11-02T11:18:33Z</dcterms:modified>
</cp:coreProperties>
</file>