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68" r:id="rId6"/>
    <p:sldId id="269" r:id="rId7"/>
    <p:sldId id="280" r:id="rId8"/>
    <p:sldId id="281" r:id="rId9"/>
    <p:sldId id="264" r:id="rId10"/>
    <p:sldId id="265" r:id="rId11"/>
    <p:sldId id="270" r:id="rId12"/>
    <p:sldId id="271" r:id="rId13"/>
    <p:sldId id="275" r:id="rId14"/>
    <p:sldId id="279" r:id="rId15"/>
    <p:sldId id="261" r:id="rId16"/>
    <p:sldId id="263" r:id="rId17"/>
    <p:sldId id="262" r:id="rId18"/>
    <p:sldId id="273" r:id="rId19"/>
    <p:sldId id="282" r:id="rId20"/>
    <p:sldId id="274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77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997-D7C6-495A-ADFE-01BE34D636D4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D032-B2FA-4B67-8888-9E3607AE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by_boom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Orodeneker</a:t>
            </a:r>
            <a:r>
              <a:rPr lang="en-CA" dirty="0"/>
              <a:t> quote is from </a:t>
            </a:r>
            <a:r>
              <a:rPr lang="en-US" dirty="0"/>
              <a:t>Larry Birnbaum, </a:t>
            </a:r>
            <a:r>
              <a:rPr lang="en-US" i="1" dirty="0"/>
              <a:t>Before Elvis: The Prehistory of Rock 'n' Roll</a:t>
            </a:r>
            <a:r>
              <a:rPr lang="en-US" dirty="0"/>
              <a:t> (Rowman &amp; Littlefield, 2013).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Source: https://upload.wikimedia.org/wikipedia/commons/8/8b/Percentage_of_African_American_population_living_in_the_American_South.png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https://commons.wikimedia.org/wiki/File%3AEducational_separation_in_the_US_prior_to_Brown_Map.svg</a:t>
            </a:r>
          </a:p>
          <a:p>
            <a:r>
              <a:rPr lang="en-US" dirty="0"/>
              <a:t>By </a:t>
            </a:r>
            <a:r>
              <a:rPr lang="en-US" dirty="0" err="1"/>
              <a:t>User:King_of_Hearts</a:t>
            </a:r>
            <a:r>
              <a:rPr lang="en-US" dirty="0"/>
              <a:t> [GFDL (http://www.gnu.org/copyleft/fdl.html) or CC-BY-SA-3.0 (http://creativecommons.org/licenses/by-sa/3.0/)],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https://commons.wikimedia.org/wiki/File%3AUS_Birth_Rates.svg</a:t>
            </a:r>
          </a:p>
          <a:p>
            <a:r>
              <a:rPr lang="en-US" dirty="0"/>
              <a:t>By Saiarcot895 (Own work) [CC0], via Wikimedia Commons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 Birth Rates from 1909-2008. The number of births per thousand people in the United States. The red segment is known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n:Baby boomer"/>
              </a:rPr>
              <a:t>Baby Boomer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period. The drop in 1970 is due to excluding births to non-residents.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0C0-B0E4-4EC2-AB0C-BE44B3506280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youtube.com/watch?v=5QDXV_aatK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xrLOVwsEE" TargetMode="External"/><Relationship Id="rId2" Type="http://schemas.openxmlformats.org/officeDocument/2006/relationships/hyperlink" Target="https://www.youtube.com/watch?v=co52GGV1SY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rQWU2Ecs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xNSvFMkag" TargetMode="External"/><Relationship Id="rId2" Type="http://schemas.openxmlformats.org/officeDocument/2006/relationships/hyperlink" Target="https://www.youtube.com/watch?v=nNYbpv03E-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youtube.com/watch?v=GqKRYJS60R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b5oWwFUhN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VmEMv8rcCA" TargetMode="External"/><Relationship Id="rId5" Type="http://schemas.openxmlformats.org/officeDocument/2006/relationships/hyperlink" Target="https://www.youtube.com/watch?v=H3FNLnFg6Ck" TargetMode="External"/><Relationship Id="rId4" Type="http://schemas.openxmlformats.org/officeDocument/2006/relationships/hyperlink" Target="https://www.youtube.com/watch?v=25m8kcubLA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-Dv-tvcd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8hiqdTOIPn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1122363"/>
            <a:ext cx="10249469" cy="2387600"/>
          </a:xfrm>
        </p:spPr>
        <p:txBody>
          <a:bodyPr>
            <a:normAutofit/>
          </a:bodyPr>
          <a:lstStyle/>
          <a:p>
            <a:r>
              <a:rPr lang="en-US" sz="7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Rock’n’Roll</a:t>
            </a:r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 emerging</a:t>
            </a:r>
            <a:endParaRPr lang="en-US" sz="72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the 1950s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70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1"/>
            <a:ext cx="10515600" cy="928048"/>
          </a:xfrm>
        </p:spPr>
        <p:txBody>
          <a:bodyPr/>
          <a:lstStyle/>
          <a:p>
            <a:pPr algn="ctr"/>
            <a:r>
              <a:rPr lang="en-US" b="1" dirty="0"/>
              <a:t>Post World War II Baby Boom, the last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8" y="828811"/>
            <a:ext cx="10412104" cy="6029189"/>
          </a:xfrm>
        </p:spPr>
      </p:pic>
    </p:spTree>
    <p:extLst>
      <p:ext uri="{BB962C8B-B14F-4D97-AF65-F5344CB8AC3E}">
        <p14:creationId xmlns:p14="http://schemas.microsoft.com/office/powerpoint/2010/main" val="22281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83390"/>
            <a:ext cx="8305800" cy="4669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Growing and prospering middle class, especially after WWII (1939-1945)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More disposable income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Spread of leisure, the near necessity to </a:t>
            </a:r>
            <a:r>
              <a:rPr lang="en-US" sz="3200" b="1">
                <a:solidFill>
                  <a:srgbClr val="FF0000"/>
                </a:solidFill>
              </a:rPr>
              <a:t>enjoy life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Records became cheap and widely available.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The city: noisy, light, busy, young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02743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690688"/>
            <a:ext cx="8500281" cy="4862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Electricity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Artificial light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Television, the new medium, ate up radio demand, provided images of biggest stars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Generational: rock and roll as the primary mode of rebellion during the Cold War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35650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96034"/>
            <a:ext cx="8229600" cy="2151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Highly portable, small</a:t>
            </a:r>
          </a:p>
          <a:p>
            <a:r>
              <a:rPr lang="en-US" dirty="0"/>
              <a:t>more than car radios</a:t>
            </a:r>
          </a:p>
          <a:p>
            <a:r>
              <a:rPr lang="en-US" dirty="0"/>
              <a:t>First: Regency TR-1, October 1954</a:t>
            </a:r>
          </a:p>
          <a:p>
            <a:r>
              <a:rPr lang="en-US" dirty="0"/>
              <a:t>Sony then made them fast and cheaper.</a:t>
            </a:r>
          </a:p>
          <a:p>
            <a:r>
              <a:rPr lang="en-US" dirty="0"/>
              <a:t>Japanese low wages drove down cost to consumers (by 1962: $15)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Transistor Radios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6" y="3105834"/>
            <a:ext cx="1609725" cy="2809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486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306" y="5806628"/>
            <a:ext cx="204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1954: Regency TR-1</a:t>
            </a:r>
          </a:p>
          <a:p>
            <a:r>
              <a:rPr lang="en-US" dirty="0"/>
              <a:t>Price: $49.95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4489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1955: Sony TR-55</a:t>
            </a:r>
          </a:p>
          <a:p>
            <a:r>
              <a:rPr lang="en-US" dirty="0"/>
              <a:t>Price: $39.95</a:t>
            </a:r>
          </a:p>
        </p:txBody>
      </p:sp>
    </p:spTree>
    <p:extLst>
      <p:ext uri="{BB962C8B-B14F-4D97-AF65-F5344CB8AC3E}">
        <p14:creationId xmlns:p14="http://schemas.microsoft.com/office/powerpoint/2010/main" val="389094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Howlin</a:t>
            </a:r>
            <a:r>
              <a:rPr lang="en-US" sz="6000" b="1" dirty="0"/>
              <a:t>’ Wolf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66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Chester Arthur Burnett</a:t>
            </a:r>
            <a:r>
              <a:rPr lang="en-US" dirty="0"/>
              <a:t> (1910-1976)</a:t>
            </a:r>
          </a:p>
          <a:p>
            <a:r>
              <a:rPr lang="en-US" dirty="0"/>
              <a:t>Charlie Patton taught him guitar and the blues.</a:t>
            </a:r>
          </a:p>
          <a:p>
            <a:r>
              <a:rPr lang="en-US" dirty="0"/>
              <a:t>Already playing an electric guitar in 1941</a:t>
            </a:r>
          </a:p>
          <a:p>
            <a:r>
              <a:rPr lang="en-US" dirty="0"/>
              <a:t>1951: Sam Phillips recorded him at the Memphis Recording Service: “How many more years”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1952: moved to Chicago and signed contract with Chess Records.</a:t>
            </a:r>
          </a:p>
          <a:p>
            <a:r>
              <a:rPr lang="en-US" dirty="0"/>
              <a:t>Waters initially helped him out, but later they </a:t>
            </a:r>
            <a:r>
              <a:rPr lang="en-US"/>
              <a:t>became rivals.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26" y="1027906"/>
            <a:ext cx="3994213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Muddy Waters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78424"/>
            <a:ext cx="10657764" cy="4798539"/>
          </a:xfrm>
        </p:spPr>
        <p:txBody>
          <a:bodyPr/>
          <a:lstStyle/>
          <a:p>
            <a:r>
              <a:rPr lang="en-US" b="1" dirty="0"/>
              <a:t>McKinley Morganfield</a:t>
            </a:r>
            <a:r>
              <a:rPr lang="en-US" dirty="0"/>
              <a:t> (1913-1983)</a:t>
            </a:r>
          </a:p>
          <a:p>
            <a:r>
              <a:rPr lang="en-US" dirty="0"/>
              <a:t>Father of Chicago Electric Blues</a:t>
            </a:r>
          </a:p>
          <a:p>
            <a:r>
              <a:rPr lang="en-US" dirty="0"/>
              <a:t>1941: Alan Lomax recorded him for Library of Congress: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1943: moved to Chicago to become a professional musician.</a:t>
            </a:r>
          </a:p>
          <a:p>
            <a:r>
              <a:rPr lang="en-US" dirty="0"/>
              <a:t>1945: first electric guitar, to be heard over the city’s noise.</a:t>
            </a:r>
          </a:p>
          <a:p>
            <a:r>
              <a:rPr lang="en-US" dirty="0"/>
              <a:t>1946: started recording with Aristocrat Records (Chess brothers).</a:t>
            </a:r>
          </a:p>
          <a:p>
            <a:r>
              <a:rPr lang="en-US" dirty="0"/>
              <a:t>1954: </a:t>
            </a:r>
            <a:r>
              <a:rPr lang="en-US" dirty="0" err="1"/>
              <a:t>Hoochie</a:t>
            </a:r>
            <a:r>
              <a:rPr lang="en-US" dirty="0"/>
              <a:t> </a:t>
            </a:r>
            <a:r>
              <a:rPr lang="en-US" dirty="0" err="1"/>
              <a:t>Coochie</a:t>
            </a:r>
            <a:r>
              <a:rPr lang="en-US" dirty="0"/>
              <a:t> Man (written by Willie Dixon):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Waters essentially brought the Delta Blues to Chicago and electrified it.</a:t>
            </a:r>
          </a:p>
        </p:txBody>
      </p:sp>
    </p:spTree>
    <p:extLst>
      <p:ext uri="{BB962C8B-B14F-4D97-AF65-F5344CB8AC3E}">
        <p14:creationId xmlns:p14="http://schemas.microsoft.com/office/powerpoint/2010/main" val="299267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Chuck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Charles Edward Anderson</a:t>
            </a:r>
            <a:r>
              <a:rPr lang="en-US" dirty="0"/>
              <a:t> "</a:t>
            </a:r>
            <a:r>
              <a:rPr lang="en-US" b="1" dirty="0"/>
              <a:t>Chuck</a:t>
            </a:r>
            <a:r>
              <a:rPr lang="en-US" dirty="0"/>
              <a:t>" </a:t>
            </a:r>
            <a:r>
              <a:rPr lang="en-US" b="1" dirty="0"/>
              <a:t>Berry</a:t>
            </a:r>
            <a:r>
              <a:rPr lang="en-US" dirty="0"/>
              <a:t> (born 1926, St. Louis)</a:t>
            </a:r>
          </a:p>
          <a:p>
            <a:r>
              <a:rPr lang="en-US" dirty="0"/>
              <a:t>Wild kid, Armed robbery in high school, prison, 1944-1947</a:t>
            </a:r>
          </a:p>
          <a:p>
            <a:r>
              <a:rPr lang="en-US" dirty="0"/>
              <a:t>After, worked in an automobile plant, married.</a:t>
            </a:r>
          </a:p>
          <a:p>
            <a:r>
              <a:rPr lang="en-US" dirty="0"/>
              <a:t>Early 1953, influenced by T-Bone Walker’s guitar playing, joined the Johnnie Johnson Trio.</a:t>
            </a:r>
          </a:p>
          <a:p>
            <a:r>
              <a:rPr lang="en-US" dirty="0"/>
              <a:t>Moved to Chicago, May 1955</a:t>
            </a:r>
          </a:p>
          <a:p>
            <a:r>
              <a:rPr lang="en-US" dirty="0"/>
              <a:t>Muddy Waters introduced him to the Chess brothers.</a:t>
            </a:r>
          </a:p>
          <a:p>
            <a:r>
              <a:rPr lang="en-US" dirty="0"/>
              <a:t>1955: Bob </a:t>
            </a:r>
            <a:r>
              <a:rPr lang="en-US" dirty="0" err="1"/>
              <a:t>Wills’s</a:t>
            </a:r>
            <a:r>
              <a:rPr lang="en-US" dirty="0"/>
              <a:t> “Ida Red,” became “</a:t>
            </a:r>
            <a:r>
              <a:rPr lang="en-US" dirty="0" err="1"/>
              <a:t>Maybellene</a:t>
            </a:r>
            <a:r>
              <a:rPr lang="en-US" dirty="0"/>
              <a:t>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09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Little Richard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351128"/>
            <a:ext cx="6263185" cy="4825835"/>
          </a:xfrm>
        </p:spPr>
        <p:txBody>
          <a:bodyPr>
            <a:normAutofit/>
          </a:bodyPr>
          <a:lstStyle/>
          <a:p>
            <a:r>
              <a:rPr lang="en-US" b="1" dirty="0"/>
              <a:t>Richard Wayne Penniman</a:t>
            </a:r>
            <a:r>
              <a:rPr lang="en-US" dirty="0"/>
              <a:t> (born 1932, Macon, Georgia</a:t>
            </a:r>
            <a:r>
              <a:rPr lang="en-US"/>
              <a:t>), third </a:t>
            </a:r>
            <a:r>
              <a:rPr lang="en-US" dirty="0"/>
              <a:t>of 12 kids.</a:t>
            </a:r>
          </a:p>
          <a:p>
            <a:r>
              <a:rPr lang="en-US" dirty="0"/>
              <a:t>Began as a gospel singer, mother at New Hope Baptist Church</a:t>
            </a:r>
          </a:p>
          <a:p>
            <a:r>
              <a:rPr lang="en-US" dirty="0"/>
              <a:t>Father owned a nightclub: Tip In Inn</a:t>
            </a:r>
          </a:p>
          <a:p>
            <a:r>
              <a:rPr lang="en-US" dirty="0"/>
              <a:t>27 October 1947: Sister Rosetta </a:t>
            </a:r>
            <a:r>
              <a:rPr lang="en-US" dirty="0" err="1"/>
              <a:t>Tharpe</a:t>
            </a:r>
            <a:r>
              <a:rPr lang="en-US" dirty="0"/>
              <a:t> invited him on stage.</a:t>
            </a:r>
          </a:p>
          <a:p>
            <a:r>
              <a:rPr lang="en-US" dirty="0"/>
              <a:t>Played in various bands, often in drag.</a:t>
            </a:r>
          </a:p>
          <a:p>
            <a:r>
              <a:rPr lang="en-US" dirty="0"/>
              <a:t>1951: “Taxi Blues”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1956: “Long, Tall Sally”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7166"/>
          <a:stretch/>
        </p:blipFill>
        <p:spPr>
          <a:xfrm>
            <a:off x="504967" y="1690688"/>
            <a:ext cx="3998794" cy="4551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82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1" y="1600200"/>
            <a:ext cx="5948148" cy="478695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important Rock “Disc Jockey” (DJ)</a:t>
            </a:r>
          </a:p>
          <a:p>
            <a:r>
              <a:rPr lang="en-US" dirty="0"/>
              <a:t>High School band: Sultans of Swing</a:t>
            </a:r>
          </a:p>
          <a:p>
            <a:r>
              <a:rPr lang="en-US" dirty="0"/>
              <a:t>DJ on Armed Forces Radio (WWII)</a:t>
            </a:r>
          </a:p>
          <a:p>
            <a:r>
              <a:rPr lang="en-US" dirty="0"/>
              <a:t>“Old King of the </a:t>
            </a:r>
            <a:r>
              <a:rPr lang="en-US" dirty="0" err="1"/>
              <a:t>Moondoggers</a:t>
            </a:r>
            <a:r>
              <a:rPr lang="en-US" dirty="0"/>
              <a:t>”</a:t>
            </a:r>
          </a:p>
          <a:p>
            <a:r>
              <a:rPr lang="en-US" dirty="0"/>
              <a:t>Leo </a:t>
            </a:r>
            <a:r>
              <a:rPr lang="en-US" dirty="0" err="1"/>
              <a:t>Mintz</a:t>
            </a:r>
            <a:r>
              <a:rPr lang="en-US" dirty="0"/>
              <a:t>, Cleveland, Ohio record store owner</a:t>
            </a:r>
          </a:p>
          <a:p>
            <a:r>
              <a:rPr lang="en-US" dirty="0"/>
              <a:t>WJW (Cleveland): worked the night shift</a:t>
            </a:r>
          </a:p>
          <a:p>
            <a:r>
              <a:rPr lang="en-US" dirty="0"/>
              <a:t>Brought black hot jazz and rhythm and blues to white teenagers.</a:t>
            </a:r>
          </a:p>
          <a:p>
            <a:r>
              <a:rPr lang="en-US" dirty="0"/>
              <a:t>21 March 1952: “</a:t>
            </a:r>
            <a:r>
              <a:rPr lang="en-US" dirty="0" err="1"/>
              <a:t>Moondog</a:t>
            </a:r>
            <a:r>
              <a:rPr lang="en-US" dirty="0"/>
              <a:t> Coronation Ball”</a:t>
            </a:r>
          </a:p>
          <a:p>
            <a:r>
              <a:rPr lang="en-US" dirty="0"/>
              <a:t>Popularized “</a:t>
            </a:r>
            <a:r>
              <a:rPr lang="en-US" dirty="0" err="1"/>
              <a:t>Rock’n’Roll</a:t>
            </a:r>
            <a:r>
              <a:rPr lang="en-US" dirty="0"/>
              <a:t>”</a:t>
            </a:r>
          </a:p>
          <a:p>
            <a:r>
              <a:rPr lang="en-US" dirty="0"/>
              <a:t>6 April 1954 broadcast: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Freed (1921-1965), “Rock ‘</a:t>
            </a:r>
            <a:r>
              <a:rPr lang="en-US" dirty="0" err="1"/>
              <a:t>n’Roll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4" y="1638300"/>
            <a:ext cx="2955333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91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newspaper&#10;&#10;Description generated with very high confidence">
            <a:extLst>
              <a:ext uri="{FF2B5EF4-FFF2-40B4-BE49-F238E27FC236}">
                <a16:creationId xmlns:a16="http://schemas.microsoft.com/office/drawing/2014/main" id="{C6A3F1BF-66CC-4B9D-A4CD-2538CAF6F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76" y="0"/>
            <a:ext cx="5719574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56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864" y="1385740"/>
            <a:ext cx="10991654" cy="52612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1934: Boswell Sisters, “</a:t>
            </a:r>
            <a:r>
              <a:rPr lang="en-US" dirty="0">
                <a:hlinkClick r:id="rId3"/>
              </a:rPr>
              <a:t>Rock and Roll</a:t>
            </a:r>
            <a:r>
              <a:rPr lang="en-US" dirty="0"/>
              <a:t>” appeared in the film </a:t>
            </a:r>
            <a:r>
              <a:rPr lang="en-US" i="1" dirty="0"/>
              <a:t>Transatlantic Merry-Go-Round</a:t>
            </a:r>
            <a:r>
              <a:rPr lang="en-US" dirty="0"/>
              <a:t>.</a:t>
            </a:r>
          </a:p>
          <a:p>
            <a:r>
              <a:rPr lang="en-US" dirty="0"/>
              <a:t>1938: Sister Rosetta Tharpe recorded “Rock Me” for Decca Records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Her music tried to cross-over from gospel to rhythm and blues.</a:t>
            </a:r>
          </a:p>
          <a:p>
            <a:pPr lvl="1"/>
            <a:r>
              <a:rPr lang="en-US" dirty="0" err="1"/>
              <a:t>Tharpe</a:t>
            </a:r>
            <a:r>
              <a:rPr lang="en-US" dirty="0"/>
              <a:t> had a huge influence on Little Richard, Chuck Berry, Johnny Cash, and Elvis Presley.</a:t>
            </a:r>
          </a:p>
          <a:p>
            <a:r>
              <a:rPr lang="en-US" dirty="0"/>
              <a:t>1942: Maurie </a:t>
            </a:r>
            <a:r>
              <a:rPr lang="en-US" dirty="0" err="1"/>
              <a:t>Orodeneker</a:t>
            </a:r>
            <a:r>
              <a:rPr lang="en-US" dirty="0"/>
              <a:t> began to call more upbeat recordings such as Tharpe's "Rock Me“ as rock and roll: "It's Sister Rosetta Tharpe for the rock-and-roll spiritual singing.”</a:t>
            </a:r>
          </a:p>
          <a:p>
            <a:r>
              <a:rPr lang="en-US" dirty="0"/>
              <a:t>1949: </a:t>
            </a:r>
            <a:r>
              <a:rPr lang="en-US" dirty="0" err="1"/>
              <a:t>Goree</a:t>
            </a:r>
            <a:r>
              <a:rPr lang="en-US" dirty="0"/>
              <a:t> Carter, “Rock Awhile”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(Robert Palmer, the first Rock and Roll song).</a:t>
            </a:r>
          </a:p>
          <a:p>
            <a:r>
              <a:rPr lang="en-US" dirty="0"/>
              <a:t>1950: Muddy Waters, “Rollin’ Stone” [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] (first recorded by Chess Records).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1100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term “Rock and Roll,”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262643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1959: Freed began hosting “The Big Beat” on ABC; popular, but lasted only four episodes.</a:t>
            </a:r>
          </a:p>
          <a:p>
            <a:r>
              <a:rPr lang="en-US" dirty="0"/>
              <a:t>Here is </a:t>
            </a:r>
            <a:r>
              <a:rPr lang="en-US" dirty="0">
                <a:hlinkClick r:id="rId2"/>
              </a:rPr>
              <a:t>why</a:t>
            </a:r>
            <a:r>
              <a:rPr lang="en-US" dirty="0"/>
              <a:t>: fourth episode featured “Frankie Lyman and the Teenagers”</a:t>
            </a:r>
          </a:p>
          <a:p>
            <a:r>
              <a:rPr lang="en-US" dirty="0"/>
              <a:t>Freed then faced conflict of interest charges for promoting songs in which he  had a financial interest Chuck Berry’s “</a:t>
            </a:r>
            <a:r>
              <a:rPr lang="en-US" dirty="0" err="1"/>
              <a:t>Maybellene</a:t>
            </a:r>
            <a:r>
              <a:rPr lang="en-US" dirty="0"/>
              <a:t>”.</a:t>
            </a:r>
          </a:p>
          <a:p>
            <a:r>
              <a:rPr lang="en-US" dirty="0"/>
              <a:t>Common practice, unevenly enforced.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Race and Payola</a:t>
            </a:r>
          </a:p>
        </p:txBody>
      </p:sp>
    </p:spTree>
    <p:extLst>
      <p:ext uri="{BB962C8B-B14F-4D97-AF65-F5344CB8AC3E}">
        <p14:creationId xmlns:p14="http://schemas.microsoft.com/office/powerpoint/2010/main" val="173903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Chuck Berry shared the royalties: </a:t>
            </a:r>
            <a:r>
              <a:rPr lang="en-US" b="1" dirty="0" err="1"/>
              <a:t>Maybellene</a:t>
            </a:r>
            <a:r>
              <a:rPr lang="en-US" b="1" dirty="0"/>
              <a:t>, 1955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97" y="681057"/>
            <a:ext cx="6059606" cy="6083003"/>
          </a:xfrm>
        </p:spPr>
      </p:pic>
    </p:spTree>
    <p:extLst>
      <p:ext uri="{BB962C8B-B14F-4D97-AF65-F5344CB8AC3E}">
        <p14:creationId xmlns:p14="http://schemas.microsoft.com/office/powerpoint/2010/main" val="29136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118938"/>
            <a:ext cx="8077200" cy="45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1920s: Radio broadcasting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920500"/>
          </a:xfrm>
        </p:spPr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1820188"/>
            <a:ext cx="7257641" cy="480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86201" y="6000344"/>
            <a:ext cx="4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of the first portable radio receivers, 1923</a:t>
            </a:r>
          </a:p>
        </p:txBody>
      </p:sp>
    </p:spTree>
    <p:extLst>
      <p:ext uri="{BB962C8B-B14F-4D97-AF65-F5344CB8AC3E}">
        <p14:creationId xmlns:p14="http://schemas.microsoft.com/office/powerpoint/2010/main" val="2446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152" y="1690688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 history, began 1877, patented in 1930s</a:t>
            </a:r>
          </a:p>
          <a:p>
            <a:r>
              <a:rPr lang="en-US" dirty="0"/>
              <a:t>Bing Crosby, actor, singer</a:t>
            </a:r>
          </a:p>
          <a:p>
            <a:r>
              <a:rPr lang="en-US" dirty="0"/>
              <a:t>Used to broadcast live on NBC radio</a:t>
            </a:r>
          </a:p>
          <a:p>
            <a:r>
              <a:rPr lang="en-US" dirty="0"/>
              <a:t>Tired of live performances: 39 weeks per year</a:t>
            </a:r>
          </a:p>
          <a:p>
            <a:r>
              <a:rPr lang="en-US" dirty="0"/>
              <a:t>Discs poor quality sound</a:t>
            </a:r>
          </a:p>
          <a:p>
            <a:r>
              <a:rPr lang="en-US" dirty="0"/>
              <a:t>October 1947: first taped broadcast</a:t>
            </a:r>
          </a:p>
          <a:p>
            <a:r>
              <a:rPr lang="en-US" dirty="0"/>
              <a:t>Thanksgiving 1947 </a:t>
            </a:r>
            <a:r>
              <a:rPr lang="en-US" dirty="0">
                <a:hlinkClick r:id="rId2"/>
              </a:rPr>
              <a:t>recording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5" t="5455" r="22821" b="20000"/>
          <a:stretch/>
        </p:blipFill>
        <p:spPr>
          <a:xfrm>
            <a:off x="7315201" y="1524001"/>
            <a:ext cx="3144644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77077" y="5181600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Crosby, 1903-1977</a:t>
            </a:r>
          </a:p>
        </p:txBody>
      </p:sp>
    </p:spTree>
    <p:extLst>
      <p:ext uri="{BB962C8B-B14F-4D97-AF65-F5344CB8AC3E}">
        <p14:creationId xmlns:p14="http://schemas.microsoft.com/office/powerpoint/2010/main" val="27856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en-US" dirty="0"/>
              <a:t>1930s: vinyl begins to be used for recording music.</a:t>
            </a:r>
          </a:p>
          <a:p>
            <a:r>
              <a:rPr lang="en-US" dirty="0"/>
              <a:t>1948: Columbia Records introduced the long-playing 33</a:t>
            </a:r>
            <a:r>
              <a:rPr lang="en-US" baseline="30000" dirty="0"/>
              <a:t>1</a:t>
            </a:r>
            <a:r>
              <a:rPr lang="en-US" dirty="0"/>
              <a:t>⁄</a:t>
            </a:r>
            <a:r>
              <a:rPr lang="en-US" baseline="-25000" dirty="0"/>
              <a:t>3</a:t>
            </a:r>
            <a:r>
              <a:rPr lang="en-US" dirty="0"/>
              <a:t> rpm microgroove vinyl record, or "LP“.</a:t>
            </a:r>
          </a:p>
          <a:p>
            <a:r>
              <a:rPr lang="en-US" dirty="0"/>
              <a:t>1949: RCA Victor countered with the short-playing but convenient 7-inch 45 rpm microgroove vinyl single.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8" y="428824"/>
            <a:ext cx="2667000" cy="26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19" y="3422183"/>
            <a:ext cx="2628423" cy="249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1"/>
            <a:ext cx="2805622" cy="5253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09209" y="5919117"/>
            <a:ext cx="446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1946: Wurlitzer 1015, a selection of 24 (45 rpm) records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051808" cy="303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57401" y="455435"/>
            <a:ext cx="469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Jukebox, arose in 1950s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352" y="47850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1952: </a:t>
            </a:r>
            <a:r>
              <a:rPr lang="en-US" dirty="0" err="1"/>
              <a:t>Seeburg</a:t>
            </a:r>
            <a:r>
              <a:rPr lang="en-US" dirty="0"/>
              <a:t> M100c: could play 50 different records, 100 choices</a:t>
            </a:r>
          </a:p>
        </p:txBody>
      </p:sp>
    </p:spTree>
    <p:extLst>
      <p:ext uri="{BB962C8B-B14F-4D97-AF65-F5344CB8AC3E}">
        <p14:creationId xmlns:p14="http://schemas.microsoft.com/office/powerpoint/2010/main" val="37045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C187-9475-4D2B-8706-2E816A48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223723"/>
            <a:ext cx="11547835" cy="129399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Great Migration, African-Americans migrate to the north, 1916-1970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381C-FEBA-48FE-B2E4-DBDF1ED7FC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Six million migrated to northeast, Midwest, and California</a:t>
            </a:r>
          </a:p>
          <a:p>
            <a:r>
              <a:rPr lang="en-CA" dirty="0"/>
              <a:t>Started during WWI, but accelerated after the Great Mississippi Flood of 1927</a:t>
            </a:r>
          </a:p>
          <a:p>
            <a:r>
              <a:rPr lang="en-CA" dirty="0"/>
              <a:t>Memphis Minnie (and Kansas Joe), “When the Levee Breaks,” 1929 [link]</a:t>
            </a:r>
          </a:p>
          <a:p>
            <a:r>
              <a:rPr lang="en-CA" dirty="0"/>
              <a:t>630,000 people affected by the flood in Mississippi, Louisiana, and Arkansas.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7644-D499-422A-A0DC-1AF557CCC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200,000 African-Americans lost their homes, lived in relief camps.</a:t>
            </a:r>
          </a:p>
          <a:p>
            <a:r>
              <a:rPr lang="en-CA" dirty="0"/>
              <a:t>Nothing to go home to, so…</a:t>
            </a:r>
          </a:p>
          <a:p>
            <a:r>
              <a:rPr lang="en-CA" dirty="0"/>
              <a:t>Chicago, New York, Boston</a:t>
            </a:r>
          </a:p>
          <a:p>
            <a:r>
              <a:rPr lang="en-CA" dirty="0"/>
              <a:t>Accelerated again after WWII</a:t>
            </a:r>
          </a:p>
          <a:p>
            <a:r>
              <a:rPr lang="en-CA" dirty="0"/>
              <a:t>By 1970, 47% of AA lived in north, whereas only 10% in 1910.</a:t>
            </a:r>
          </a:p>
        </p:txBody>
      </p:sp>
    </p:spTree>
    <p:extLst>
      <p:ext uri="{BB962C8B-B14F-4D97-AF65-F5344CB8AC3E}">
        <p14:creationId xmlns:p14="http://schemas.microsoft.com/office/powerpoint/2010/main" val="3738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4DA7B12-10B2-4209-BD93-9965D5BB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13" y="643467"/>
            <a:ext cx="71195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b="1" dirty="0"/>
              <a:t>Brown versus Board of Education, 1954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4666958" cy="5281683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but equal did not work (Plessy vs Ferguson, 1896).</a:t>
            </a:r>
          </a:p>
          <a:p>
            <a:r>
              <a:rPr lang="en-US" dirty="0"/>
              <a:t>17 May 17 1954, Chief Justice Earl Warren Court unanimously (9–0) decided that “separate educational facilities are inherently unequal.”</a:t>
            </a:r>
          </a:p>
          <a:p>
            <a:r>
              <a:rPr lang="en-US" dirty="0"/>
              <a:t>Victory for Civil Rights Movement</a:t>
            </a:r>
          </a:p>
          <a:p>
            <a:r>
              <a:rPr lang="en-US" dirty="0"/>
              <a:t>Fight was just beginning.</a:t>
            </a:r>
          </a:p>
          <a:p>
            <a:r>
              <a:rPr lang="en-US" dirty="0"/>
              <a:t>Led gradually to greater acceptance of A-A culture.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9" y="1561921"/>
            <a:ext cx="6799380" cy="4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952</Words>
  <Application>Microsoft Office PowerPoint</Application>
  <PresentationFormat>Widescreen</PresentationFormat>
  <Paragraphs>127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Aharoni</vt:lpstr>
      <vt:lpstr>Andalus</vt:lpstr>
      <vt:lpstr>Arial</vt:lpstr>
      <vt:lpstr>Calibri</vt:lpstr>
      <vt:lpstr>Calibri Light</vt:lpstr>
      <vt:lpstr>Office Theme</vt:lpstr>
      <vt:lpstr>Rock’n’Roll emerging</vt:lpstr>
      <vt:lpstr>The term “Rock and Roll,” earlier versions</vt:lpstr>
      <vt:lpstr>Rise of popular music </vt:lpstr>
      <vt:lpstr>Magnetic Tape</vt:lpstr>
      <vt:lpstr>Rise of popular music </vt:lpstr>
      <vt:lpstr>PowerPoint Presentation</vt:lpstr>
      <vt:lpstr>Great Migration, African-Americans migrate to the north, 1916-1970</vt:lpstr>
      <vt:lpstr>PowerPoint Presentation</vt:lpstr>
      <vt:lpstr>Brown versus Board of Education, 1954</vt:lpstr>
      <vt:lpstr>Post World War II Baby Boom, the last</vt:lpstr>
      <vt:lpstr>The audience</vt:lpstr>
      <vt:lpstr>The audience</vt:lpstr>
      <vt:lpstr>Transistor Radios</vt:lpstr>
      <vt:lpstr>Howlin’ Wolf</vt:lpstr>
      <vt:lpstr>Muddy Waters</vt:lpstr>
      <vt:lpstr>Chuck Berry</vt:lpstr>
      <vt:lpstr>Little Richard</vt:lpstr>
      <vt:lpstr>Alan Freed (1921-1965), “Rock ‘n’Roll”</vt:lpstr>
      <vt:lpstr>PowerPoint Presentation</vt:lpstr>
      <vt:lpstr>Race and Payola</vt:lpstr>
      <vt:lpstr>Chuck Berry shared the royalties: Maybellene, 1955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121</cp:revision>
  <dcterms:created xsi:type="dcterms:W3CDTF">2015-09-16T04:49:07Z</dcterms:created>
  <dcterms:modified xsi:type="dcterms:W3CDTF">2018-10-02T00:40:35Z</dcterms:modified>
</cp:coreProperties>
</file>