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5"/>
  </p:notesMasterIdLst>
  <p:sldIdLst>
    <p:sldId id="256" r:id="rId3"/>
    <p:sldId id="257" r:id="rId4"/>
    <p:sldId id="258" r:id="rId5"/>
    <p:sldId id="271" r:id="rId6"/>
    <p:sldId id="265" r:id="rId7"/>
    <p:sldId id="259" r:id="rId8"/>
    <p:sldId id="272" r:id="rId9"/>
    <p:sldId id="260" r:id="rId10"/>
    <p:sldId id="275" r:id="rId11"/>
    <p:sldId id="273" r:id="rId12"/>
    <p:sldId id="276" r:id="rId13"/>
    <p:sldId id="261" r:id="rId14"/>
    <p:sldId id="262" r:id="rId15"/>
    <p:sldId id="277" r:id="rId16"/>
    <p:sldId id="263" r:id="rId17"/>
    <p:sldId id="264" r:id="rId18"/>
    <p:sldId id="266" r:id="rId19"/>
    <p:sldId id="267" r:id="rId20"/>
    <p:sldId id="274" r:id="rId21"/>
    <p:sldId id="279" r:id="rId22"/>
    <p:sldId id="268" r:id="rId23"/>
    <p:sldId id="28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81" d="100"/>
          <a:sy n="81" d="100"/>
        </p:scale>
        <p:origin x="1526"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8287AA-0D99-42CE-A71B-10FA9908BBF8}" type="datetimeFigureOut">
              <a:rPr lang="en-US" smtClean="0"/>
              <a:pPr/>
              <a:t>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C167DB-EFF0-400D-96A1-6799F871DE5B}" type="slidenum">
              <a:rPr lang="en-US" smtClean="0"/>
              <a:pPr/>
              <a:t>‹#›</a:t>
            </a:fld>
            <a:endParaRPr lang="en-US"/>
          </a:p>
        </p:txBody>
      </p:sp>
    </p:spTree>
    <p:extLst>
      <p:ext uri="{BB962C8B-B14F-4D97-AF65-F5344CB8AC3E}">
        <p14:creationId xmlns:p14="http://schemas.microsoft.com/office/powerpoint/2010/main" val="122126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a:t>
            </a:fld>
            <a:endParaRPr lang="en-US"/>
          </a:p>
        </p:txBody>
      </p:sp>
    </p:spTree>
    <p:extLst>
      <p:ext uri="{BB962C8B-B14F-4D97-AF65-F5344CB8AC3E}">
        <p14:creationId xmlns:p14="http://schemas.microsoft.com/office/powerpoint/2010/main" val="1518461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source: </a:t>
            </a:r>
            <a:r>
              <a:rPr lang="en-US" dirty="0"/>
              <a:t>By </a:t>
            </a:r>
            <a:r>
              <a:rPr lang="en-US" dirty="0" err="1"/>
              <a:t>Beraldoleal</a:t>
            </a:r>
            <a:r>
              <a:rPr lang="en-US" dirty="0"/>
              <a:t> - Own work, CC BY 3.0, https://commons.wikimedia.org/w/index.php?curid=11836468</a:t>
            </a:r>
            <a:endParaRPr lang="en-CA" dirty="0"/>
          </a:p>
        </p:txBody>
      </p:sp>
      <p:sp>
        <p:nvSpPr>
          <p:cNvPr id="4" name="Slide Number Placeholder 3"/>
          <p:cNvSpPr>
            <a:spLocks noGrp="1"/>
          </p:cNvSpPr>
          <p:nvPr>
            <p:ph type="sldNum" sz="quarter" idx="10"/>
          </p:nvPr>
        </p:nvSpPr>
        <p:spPr/>
        <p:txBody>
          <a:bodyPr/>
          <a:lstStyle/>
          <a:p>
            <a:fld id="{D7C167DB-EFF0-400D-96A1-6799F871DE5B}" type="slidenum">
              <a:rPr lang="en-US" smtClean="0"/>
              <a:pPr/>
              <a:t>22</a:t>
            </a:fld>
            <a:endParaRPr lang="en-US"/>
          </a:p>
        </p:txBody>
      </p:sp>
    </p:spTree>
    <p:extLst>
      <p:ext uri="{BB962C8B-B14F-4D97-AF65-F5344CB8AC3E}">
        <p14:creationId xmlns:p14="http://schemas.microsoft.com/office/powerpoint/2010/main" val="2558533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2</a:t>
            </a:fld>
            <a:endParaRPr lang="en-US"/>
          </a:p>
        </p:txBody>
      </p:sp>
    </p:spTree>
    <p:extLst>
      <p:ext uri="{BB962C8B-B14F-4D97-AF65-F5344CB8AC3E}">
        <p14:creationId xmlns:p14="http://schemas.microsoft.com/office/powerpoint/2010/main" val="676846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3</a:t>
            </a:fld>
            <a:endParaRPr lang="en-US"/>
          </a:p>
        </p:txBody>
      </p:sp>
    </p:spTree>
    <p:extLst>
      <p:ext uri="{BB962C8B-B14F-4D97-AF65-F5344CB8AC3E}">
        <p14:creationId xmlns:p14="http://schemas.microsoft.com/office/powerpoint/2010/main" val="856414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6</a:t>
            </a:fld>
            <a:endParaRPr lang="en-US"/>
          </a:p>
        </p:txBody>
      </p:sp>
    </p:spTree>
    <p:extLst>
      <p:ext uri="{BB962C8B-B14F-4D97-AF65-F5344CB8AC3E}">
        <p14:creationId xmlns:p14="http://schemas.microsoft.com/office/powerpoint/2010/main" val="361938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8</a:t>
            </a:fld>
            <a:endParaRPr lang="en-US"/>
          </a:p>
        </p:txBody>
      </p:sp>
    </p:spTree>
    <p:extLst>
      <p:ext uri="{BB962C8B-B14F-4D97-AF65-F5344CB8AC3E}">
        <p14:creationId xmlns:p14="http://schemas.microsoft.com/office/powerpoint/2010/main" val="2669186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12</a:t>
            </a:fld>
            <a:endParaRPr lang="en-US"/>
          </a:p>
        </p:txBody>
      </p:sp>
    </p:spTree>
    <p:extLst>
      <p:ext uri="{BB962C8B-B14F-4D97-AF65-F5344CB8AC3E}">
        <p14:creationId xmlns:p14="http://schemas.microsoft.com/office/powerpoint/2010/main" val="2485362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13</a:t>
            </a:fld>
            <a:endParaRPr lang="en-US"/>
          </a:p>
        </p:txBody>
      </p:sp>
    </p:spTree>
    <p:extLst>
      <p:ext uri="{BB962C8B-B14F-4D97-AF65-F5344CB8AC3E}">
        <p14:creationId xmlns:p14="http://schemas.microsoft.com/office/powerpoint/2010/main" val="2080984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15</a:t>
            </a:fld>
            <a:endParaRPr lang="en-US"/>
          </a:p>
        </p:txBody>
      </p:sp>
    </p:spTree>
    <p:extLst>
      <p:ext uri="{BB962C8B-B14F-4D97-AF65-F5344CB8AC3E}">
        <p14:creationId xmlns:p14="http://schemas.microsoft.com/office/powerpoint/2010/main" val="2024316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16</a:t>
            </a:fld>
            <a:endParaRPr lang="en-US"/>
          </a:p>
        </p:txBody>
      </p:sp>
    </p:spTree>
    <p:extLst>
      <p:ext uri="{BB962C8B-B14F-4D97-AF65-F5344CB8AC3E}">
        <p14:creationId xmlns:p14="http://schemas.microsoft.com/office/powerpoint/2010/main" val="1760016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lang="en-US"/>
              <a:t>Click to edit Master title style</a:t>
            </a:r>
            <a:endParaRPr lang="en-US" dirty="0"/>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a:endParaRPr lang="en-US"/>
          </a:p>
        </p:txBody>
      </p:sp>
      <p:sp>
        <p:nvSpPr>
          <p:cNvPr id="15" name="Date Placeholder 14"/>
          <p:cNvSpPr>
            <a:spLocks noGrp="1"/>
          </p:cNvSpPr>
          <p:nvPr>
            <p:ph type="dt" sz="half" idx="10"/>
          </p:nvPr>
        </p:nvSpPr>
        <p:spPr/>
        <p:txBody>
          <a:bodyPr/>
          <a:lstStyle/>
          <a:p>
            <a:fld id="{DCFA480D-CB17-4C49-BB2A-C7514E1C7CEA}" type="datetimeFigureOut">
              <a:rPr lang="en-US" smtClean="0"/>
              <a:pPr/>
              <a:t>1/2/2018</a:t>
            </a:fld>
            <a:endParaRPr lang="en-US"/>
          </a:p>
        </p:txBody>
      </p:sp>
      <p:sp>
        <p:nvSpPr>
          <p:cNvPr id="16" name="Slide Number Placeholder 15"/>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A480D-CB17-4C49-BB2A-C7514E1C7CEA}" type="datetimeFigureOut">
              <a:rPr lang="en-US" smtClean="0"/>
              <a:pPr/>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A480D-CB17-4C49-BB2A-C7514E1C7CEA}" type="datetimeFigureOut">
              <a:rPr lang="en-US" smtClean="0"/>
              <a:pPr/>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14"/>
          </p:nvPr>
        </p:nvSpPr>
        <p:spPr/>
        <p:txBody>
          <a:bodyPr/>
          <a:lstStyle/>
          <a:p>
            <a:fld id="{DCFA480D-CB17-4C49-BB2A-C7514E1C7CEA}" type="datetimeFigureOut">
              <a:rPr lang="en-US" smtClean="0"/>
              <a:pPr/>
              <a:t>1/2/2018</a:t>
            </a:fld>
            <a:endParaRPr lang="en-US"/>
          </a:p>
        </p:txBody>
      </p:sp>
      <p:sp>
        <p:nvSpPr>
          <p:cNvPr id="15" name="Slide Number Placeholder 14"/>
          <p:cNvSpPr>
            <a:spLocks noGrp="1"/>
          </p:cNvSpPr>
          <p:nvPr>
            <p:ph type="sldNum" sz="quarter" idx="15"/>
          </p:nvPr>
        </p:nvSpPr>
        <p:spPr/>
        <p:txBody>
          <a:bodyPr/>
          <a:lstStyle>
            <a:lvl1pPr algn="ctr">
              <a:defRPr/>
            </a:lvl1pPr>
          </a:lstStyle>
          <a:p>
            <a:pPr algn="ctr"/>
            <a:fld id="{CEAB1635-7AB6-4A02-8F63-2344453D2D84}" type="slidenum">
              <a:rPr lang="en-US" smtClean="0"/>
              <a:pPr algn="ctr"/>
              <a:t>‹#›</a:t>
            </a:fld>
            <a:endParaRPr lang="en-US" dirty="0"/>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FA480D-CB17-4C49-BB2A-C7514E1C7CEA}" type="datetimeFigureOut">
              <a:rPr lang="en-US" smtClean="0"/>
              <a:pPr/>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latinLnBrk="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685800" y="4958864"/>
            <a:ext cx="7924800" cy="984736"/>
          </a:xfrm>
        </p:spPr>
        <p:txBody>
          <a:bodyPr anchor="t"/>
          <a:lstStyle>
            <a:lvl1pPr>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CFA480D-CB17-4C49-BB2A-C7514E1C7CEA}" type="datetimeFigureOut">
              <a:rPr lang="en-US" smtClean="0"/>
              <a:pPr/>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Content Placeholder 10"/>
          <p:cNvSpPr>
            <a:spLocks noGrp="1"/>
          </p:cNvSpPr>
          <p:nvPr>
            <p:ph sz="half" idx="1"/>
          </p:nvPr>
        </p:nvSpPr>
        <p:spPr>
          <a:xfrm>
            <a:off x="457200" y="1524000"/>
            <a:ext cx="405993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half" idx="2"/>
          </p:nvPr>
        </p:nvSpPr>
        <p:spPr>
          <a:xfrm>
            <a:off x="4648200" y="1524000"/>
            <a:ext cx="405993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EAB1635-7AB6-4A02-8F63-2344453D2D84}"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DCFA480D-CB17-4C49-BB2A-C7514E1C7CEA}" type="datetimeFigureOut">
              <a:rPr lang="en-US" smtClean="0"/>
              <a:pPr/>
              <a:t>1/2/2018</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Content Placeholder 33"/>
          <p:cNvSpPr>
            <a:spLocks noGrp="1"/>
          </p:cNvSpPr>
          <p:nvPr>
            <p:ph sz="quarter" idx="4"/>
          </p:nvPr>
        </p:nvSpPr>
        <p:spPr>
          <a:xfrm>
            <a:off x="4649788" y="2201896"/>
            <a:ext cx="4038600"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lang="en-US"/>
              <a:t>Click to edit Master title style</a:t>
            </a:r>
            <a:endParaRPr lang="en-US" dirty="0"/>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CFA480D-CB17-4C49-BB2A-C7514E1C7CEA}" type="datetimeFigureOut">
              <a:rPr lang="en-US" smtClean="0"/>
              <a:pPr/>
              <a:t>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A480D-CB17-4C49-BB2A-C7514E1C7CEA}" type="datetimeFigureOut">
              <a:rPr lang="en-US" smtClean="0"/>
              <a:pPr/>
              <a:t>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EAB1635-7AB6-4A02-8F63-2344453D2D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ts val="24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en-US"/>
              <a:t>Click to edit Master title style</a:t>
            </a:r>
            <a:endParaRPr lang="en-US" dirty="0"/>
          </a:p>
        </p:txBody>
      </p:sp>
      <p:sp>
        <p:nvSpPr>
          <p:cNvPr id="8" name="Date Placeholder 7"/>
          <p:cNvSpPr>
            <a:spLocks noGrp="1"/>
          </p:cNvSpPr>
          <p:nvPr>
            <p:ph type="dt" sz="half" idx="14"/>
          </p:nvPr>
        </p:nvSpPr>
        <p:spPr/>
        <p:txBody>
          <a:bodyPr/>
          <a:lstStyle/>
          <a:p>
            <a:fld id="{DCFA480D-CB17-4C49-BB2A-C7514E1C7CEA}" type="datetimeFigureOut">
              <a:rPr lang="en-US" smtClean="0"/>
              <a:pPr/>
              <a:t>1/2/2018</a:t>
            </a:fld>
            <a:endParaRPr lang="en-US"/>
          </a:p>
        </p:txBody>
      </p:sp>
      <p:sp>
        <p:nvSpPr>
          <p:cNvPr id="9" name="Slide Number Placeholder 8"/>
          <p:cNvSpPr>
            <a:spLocks noGrp="1"/>
          </p:cNvSpPr>
          <p:nvPr>
            <p:ph type="sldNum" sz="quarter" idx="15"/>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en-US"/>
              <a:t>Click to edit Master title style</a:t>
            </a:r>
            <a:endParaRPr lang="en-US" dirty="0"/>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lang="en-US"/>
              <a:t>Click icon to add picture</a:t>
            </a:r>
            <a:endParaRPr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ts val="24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a:r>
              <a:rPr lang="en-US"/>
              <a:t>Click to edit Master text styles</a:t>
            </a:r>
          </a:p>
        </p:txBody>
      </p:sp>
      <p:sp>
        <p:nvSpPr>
          <p:cNvPr id="8" name="Date Placeholder 7"/>
          <p:cNvSpPr>
            <a:spLocks noGrp="1"/>
          </p:cNvSpPr>
          <p:nvPr>
            <p:ph type="dt" sz="half" idx="10"/>
          </p:nvPr>
        </p:nvSpPr>
        <p:spPr/>
        <p:txBody>
          <a:bodyPr/>
          <a:lstStyle/>
          <a:p>
            <a:fld id="{DCFA480D-CB17-4C49-BB2A-C7514E1C7CEA}" type="datetimeFigureOut">
              <a:rPr lang="en-US" smtClean="0"/>
              <a:pPr/>
              <a:t>1/2/2018</a:t>
            </a:fld>
            <a:endParaRPr lang="en-US"/>
          </a:p>
        </p:txBody>
      </p:sp>
      <p:sp>
        <p:nvSpPr>
          <p:cNvPr id="9" name="Slide Number Placeholder 8"/>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a:defRPr sz="1200">
                <a:solidFill>
                  <a:schemeClr val="tx2"/>
                </a:solidFill>
              </a:defRPr>
            </a:lvl1pPr>
          </a:lstStyle>
          <a:p>
            <a:fld id="{DCFA480D-CB17-4C49-BB2A-C7514E1C7CEA}" type="datetimeFigureOut">
              <a:rPr lang="en-US" smtClean="0"/>
              <a:pPr/>
              <a:t>1/2/2018</a:t>
            </a:fld>
            <a:endParaRPr lang="en-US" sz="1200" dirty="0">
              <a:solidFill>
                <a:schemeClr val="tx2"/>
              </a:solidFill>
            </a:endParaRPr>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a:defRPr sz="1200">
                <a:solidFill>
                  <a:schemeClr val="tx2"/>
                </a:solidFill>
              </a:defRPr>
            </a:lvl1pPr>
          </a:lstStyle>
          <a:p>
            <a:pPr algn="r"/>
            <a:endParaRPr lang="en-US" sz="1200" dirty="0">
              <a:solidFill>
                <a:schemeClr val="tx2"/>
              </a:solidFill>
            </a:endParaRPr>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a:defRPr sz="1600" baseline="0">
                <a:solidFill>
                  <a:schemeClr val="tx2"/>
                </a:solidFill>
              </a:defRPr>
            </a:lvl1pPr>
          </a:lstStyle>
          <a:p>
            <a:pPr algn="ctr"/>
            <a:fld id="{CEAB1635-7AB6-4A02-8F63-2344453D2D84}" type="slidenum">
              <a:rPr lang="en-US" smtClean="0"/>
              <a:pPr algn="ctr"/>
              <a:t>‹#›</a:t>
            </a:fld>
            <a:endParaRPr lang="en-US" sz="1600" baseline="0" dirty="0">
              <a:solidFill>
                <a:schemeClr val="tx2"/>
              </a:solidFill>
            </a:endParaRPr>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lang="en-US"/>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lang="en-US" sz="4200" b="0" kern="1200" spc="-100" baseline="0" dirty="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ideo" Target="https://www.youtube.com/embed/7oFcFzJT7Tw"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3TdJmkv9lyI&amp;feature=iv&amp;src_vid=Ar6zF3mQ2mg&amp;annotation_id=annotation_558970125"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3TdJmkv9lyI&amp;feature=iv&amp;src_vid=Ar6zF3mQ2mg&amp;annotation_id=annotation_558970125" TargetMode="External"/><Relationship Id="rId2" Type="http://schemas.openxmlformats.org/officeDocument/2006/relationships/slideLayout" Target="../slideLayouts/slideLayout2.xml"/><Relationship Id="rId1" Type="http://schemas.openxmlformats.org/officeDocument/2006/relationships/video" Target="https://www.youtube.com/embed/3TdJmkv9lyI" TargetMode="Externa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video" Target="https://www.youtube.com/embed/N-pShRISHnQ" TargetMode="External"/><Relationship Id="rId4" Type="http://schemas.openxmlformats.org/officeDocument/2006/relationships/hyperlink" Target="https://youtu.be/N-pShRISHnQ"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sSrIZevf44Q"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RfXnuG6X7c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7b_ODz_jgT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hyperlink" Target="https://www.youtube.com/watch?v=7oFcFzJT7T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1000"/>
            <a:lum/>
          </a:blip>
          <a:srcRect/>
          <a:stretch>
            <a:fillRect t="-17000" b="-17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solidFill>
                  <a:schemeClr val="tx2">
                    <a:lumMod val="25000"/>
                  </a:schemeClr>
                </a:solidFill>
              </a:rPr>
              <a:t>Mark R. Baker</a:t>
            </a:r>
          </a:p>
        </p:txBody>
      </p:sp>
      <p:sp>
        <p:nvSpPr>
          <p:cNvPr id="2" name="Title 1"/>
          <p:cNvSpPr>
            <a:spLocks noGrp="1"/>
          </p:cNvSpPr>
          <p:nvPr>
            <p:ph type="ctrTitle"/>
          </p:nvPr>
        </p:nvSpPr>
        <p:spPr>
          <a:xfrm>
            <a:off x="457200" y="304800"/>
            <a:ext cx="8305800" cy="3110132"/>
          </a:xfrm>
        </p:spPr>
        <p:txBody>
          <a:bodyPr/>
          <a:lstStyle/>
          <a:p>
            <a:r>
              <a:rPr lang="en-US" sz="6600" b="1" dirty="0">
                <a:solidFill>
                  <a:schemeClr val="bg1"/>
                </a:solidFill>
              </a:rPr>
              <a:t>HSTR 121: </a:t>
            </a:r>
            <a:r>
              <a:rPr lang="en-US" b="1" dirty="0">
                <a:solidFill>
                  <a:schemeClr val="bg1"/>
                </a:solidFill>
                <a:effectLst/>
              </a:rPr>
              <a:t>History, Music and the American Century </a:t>
            </a:r>
            <a:br>
              <a:rPr lang="en-US" b="1" dirty="0">
                <a:solidFill>
                  <a:schemeClr val="bg1"/>
                </a:solidFill>
                <a:effectLst/>
              </a:rPr>
            </a:br>
            <a:r>
              <a:rPr lang="en-US" b="1" dirty="0">
                <a:solidFill>
                  <a:schemeClr val="bg1"/>
                </a:solidFill>
                <a:effectLst/>
              </a:rPr>
              <a:t>(counter-culture and capitalism)</a:t>
            </a:r>
            <a:endParaRPr lang="en-US" sz="66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7oFcFzJT7Tw"/>
          <p:cNvPicPr>
            <a:picLocks noGrp="1" noRot="1" noChangeAspect="1"/>
          </p:cNvPicPr>
          <p:nvPr>
            <p:ph idx="1"/>
            <a:videoFile r:link="rId1"/>
          </p:nvPr>
        </p:nvPicPr>
        <p:blipFill>
          <a:blip r:embed="rId3"/>
          <a:stretch>
            <a:fillRect/>
          </a:stretch>
        </p:blipFill>
        <p:spPr>
          <a:xfrm>
            <a:off x="372533" y="1495425"/>
            <a:ext cx="8449734" cy="4752975"/>
          </a:xfrm>
          <a:prstGeom prst="rect">
            <a:avLst/>
          </a:prstGeom>
        </p:spPr>
      </p:pic>
      <p:sp>
        <p:nvSpPr>
          <p:cNvPr id="3" name="Title 2"/>
          <p:cNvSpPr>
            <a:spLocks noGrp="1"/>
          </p:cNvSpPr>
          <p:nvPr>
            <p:ph type="title"/>
          </p:nvPr>
        </p:nvSpPr>
        <p:spPr/>
        <p:txBody>
          <a:bodyPr>
            <a:normAutofit/>
          </a:bodyPr>
          <a:lstStyle/>
          <a:p>
            <a:r>
              <a:rPr lang="en-US" sz="3200" dirty="0"/>
              <a:t>‘Roll, Jordan, Roll!” as performed in </a:t>
            </a:r>
            <a:r>
              <a:rPr lang="en-US" sz="3200" i="1" dirty="0"/>
              <a:t>Twelve Years a Slave </a:t>
            </a:r>
            <a:r>
              <a:rPr lang="en-US" sz="3200" dirty="0"/>
              <a:t>(written by C. Wesley, mid-1700s)</a:t>
            </a:r>
          </a:p>
        </p:txBody>
      </p:sp>
    </p:spTree>
    <p:extLst>
      <p:ext uri="{BB962C8B-B14F-4D97-AF65-F5344CB8AC3E}">
        <p14:creationId xmlns:p14="http://schemas.microsoft.com/office/powerpoint/2010/main" val="3738340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1905000"/>
            <a:ext cx="8229600" cy="1975294"/>
          </a:xfrm>
          <a:prstGeom prst="rect">
            <a:avLst/>
          </a:prstGeom>
        </p:spPr>
      </p:pic>
      <p:sp>
        <p:nvSpPr>
          <p:cNvPr id="3" name="Title 2"/>
          <p:cNvSpPr>
            <a:spLocks noGrp="1"/>
          </p:cNvSpPr>
          <p:nvPr>
            <p:ph type="title"/>
          </p:nvPr>
        </p:nvSpPr>
        <p:spPr/>
        <p:txBody>
          <a:bodyPr>
            <a:normAutofit/>
          </a:bodyPr>
          <a:lstStyle/>
          <a:p>
            <a:r>
              <a:rPr lang="en-US" sz="2400" b="1" dirty="0">
                <a:effectLst/>
                <a:latin typeface="+mn-lt"/>
              </a:rPr>
              <a:t>Fanny Kemble, </a:t>
            </a:r>
            <a:r>
              <a:rPr lang="en-US" sz="2400" b="1" i="1" dirty="0">
                <a:effectLst/>
                <a:latin typeface="+mn-lt"/>
              </a:rPr>
              <a:t>Journal of a residence on a Georgian plantation in 1838-1839 </a:t>
            </a:r>
            <a:r>
              <a:rPr lang="en-US" sz="2400" b="1" dirty="0">
                <a:effectLst/>
                <a:latin typeface="+mn-lt"/>
              </a:rPr>
              <a:t>(New York : Harper &amp; Bros., 1863), p. 218.</a:t>
            </a:r>
            <a:endParaRPr lang="en-US" sz="2400" dirty="0">
              <a:latin typeface="+mn-lt"/>
            </a:endParaRPr>
          </a:p>
        </p:txBody>
      </p:sp>
      <p:sp>
        <p:nvSpPr>
          <p:cNvPr id="5" name="TextBox 4"/>
          <p:cNvSpPr txBox="1"/>
          <p:nvPr/>
        </p:nvSpPr>
        <p:spPr>
          <a:xfrm>
            <a:off x="553974" y="4419600"/>
            <a:ext cx="7904226" cy="954107"/>
          </a:xfrm>
          <a:prstGeom prst="rect">
            <a:avLst/>
          </a:prstGeom>
          <a:noFill/>
        </p:spPr>
        <p:txBody>
          <a:bodyPr wrap="square" rtlCol="0">
            <a:spAutoFit/>
          </a:bodyPr>
          <a:lstStyle/>
          <a:p>
            <a:r>
              <a:rPr lang="en-US" sz="2800" dirty="0"/>
              <a:t>Is this the origin of the commercialization of African-American Music?</a:t>
            </a:r>
          </a:p>
        </p:txBody>
      </p:sp>
    </p:spTree>
    <p:extLst>
      <p:ext uri="{BB962C8B-B14F-4D97-AF65-F5344CB8AC3E}">
        <p14:creationId xmlns:p14="http://schemas.microsoft.com/office/powerpoint/2010/main" val="1836577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fontScale="90000"/>
          </a:bodyPr>
          <a:lstStyle/>
          <a:p>
            <a:r>
              <a:rPr lang="en-US" dirty="0"/>
              <a:t>Where did Rock and Roll come from?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380186"/>
            <a:ext cx="5029200" cy="507887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Fought mainly over slavery</a:t>
            </a:r>
          </a:p>
          <a:p>
            <a:r>
              <a:rPr lang="en-US" dirty="0"/>
              <a:t>Southern states saw as a states’ rights issue versus federal government.</a:t>
            </a:r>
          </a:p>
          <a:p>
            <a:r>
              <a:rPr lang="en-US" dirty="0"/>
              <a:t>Confederate States of America left the union, following Abraham Lincoln’s November 1860 election as US President.</a:t>
            </a:r>
          </a:p>
          <a:p>
            <a:r>
              <a:rPr lang="en-US" dirty="0"/>
              <a:t>625,000-850,000 died in the war.</a:t>
            </a:r>
          </a:p>
          <a:p>
            <a:r>
              <a:rPr lang="en-US" dirty="0"/>
              <a:t>Despite efforts during reconstruction, African-Americans remained second-class citizens.</a:t>
            </a:r>
          </a:p>
          <a:p>
            <a:endParaRPr lang="en-US" dirty="0"/>
          </a:p>
        </p:txBody>
      </p:sp>
      <p:sp>
        <p:nvSpPr>
          <p:cNvPr id="2" name="Title 1"/>
          <p:cNvSpPr>
            <a:spLocks noGrp="1"/>
          </p:cNvSpPr>
          <p:nvPr>
            <p:ph type="title"/>
          </p:nvPr>
        </p:nvSpPr>
        <p:spPr/>
        <p:txBody>
          <a:bodyPr/>
          <a:lstStyle/>
          <a:p>
            <a:r>
              <a:rPr lang="en-US" dirty="0"/>
              <a:t>US Civil War, 1861-1865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i="1" dirty="0"/>
              <a:t>Slave Songs of the United States </a:t>
            </a:r>
            <a:r>
              <a:rPr lang="en-US" dirty="0"/>
              <a:t>(1867)</a:t>
            </a:r>
          </a:p>
        </p:txBody>
      </p:sp>
      <p:sp>
        <p:nvSpPr>
          <p:cNvPr id="5" name="TextBox 4"/>
          <p:cNvSpPr txBox="1"/>
          <p:nvPr/>
        </p:nvSpPr>
        <p:spPr>
          <a:xfrm>
            <a:off x="457200" y="5181600"/>
            <a:ext cx="8229600" cy="646331"/>
          </a:xfrm>
          <a:prstGeom prst="rect">
            <a:avLst/>
          </a:prstGeom>
          <a:noFill/>
        </p:spPr>
        <p:txBody>
          <a:bodyPr wrap="square" rtlCol="0">
            <a:spAutoFit/>
          </a:bodyPr>
          <a:lstStyle/>
          <a:p>
            <a:r>
              <a:rPr lang="en-US" dirty="0"/>
              <a:t>W. F. Allen, C. P. Ware, and L. M. Garrison, </a:t>
            </a:r>
            <a:r>
              <a:rPr lang="en-US" i="1" dirty="0"/>
              <a:t>Slave Songs of the United States</a:t>
            </a:r>
            <a:r>
              <a:rPr lang="en-US" dirty="0"/>
              <a:t> (New York: Peter Smith, 1867), p. VI.</a:t>
            </a:r>
          </a:p>
        </p:txBody>
      </p:sp>
      <p:pic>
        <p:nvPicPr>
          <p:cNvPr id="8" name="Content Placeholder 7"/>
          <p:cNvPicPr>
            <a:picLocks noGrp="1" noChangeAspect="1"/>
          </p:cNvPicPr>
          <p:nvPr>
            <p:ph idx="1"/>
          </p:nvPr>
        </p:nvPicPr>
        <p:blipFill>
          <a:blip r:embed="rId2"/>
          <a:stretch>
            <a:fillRect/>
          </a:stretch>
        </p:blipFill>
        <p:spPr>
          <a:xfrm>
            <a:off x="453788" y="1920000"/>
            <a:ext cx="8229600" cy="2647236"/>
          </a:xfrm>
          <a:prstGeom prst="rect">
            <a:avLst/>
          </a:prstGeom>
        </p:spPr>
      </p:pic>
    </p:spTree>
    <p:extLst>
      <p:ext uri="{BB962C8B-B14F-4D97-AF65-F5344CB8AC3E}">
        <p14:creationId xmlns:p14="http://schemas.microsoft.com/office/powerpoint/2010/main" val="2008749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2286000"/>
          </a:xfrm>
        </p:spPr>
        <p:txBody>
          <a:bodyPr/>
          <a:lstStyle/>
          <a:p>
            <a:r>
              <a:rPr lang="en-US" dirty="0"/>
              <a:t>State and local laws focused on segregation</a:t>
            </a:r>
          </a:p>
          <a:p>
            <a:r>
              <a:rPr lang="en-US" dirty="0"/>
              <a:t>De jure racial segregation in southern states: “separate but equal”</a:t>
            </a:r>
          </a:p>
          <a:p>
            <a:r>
              <a:rPr lang="en-US" dirty="0"/>
              <a:t>Public schools, public spaces, transportation, restaurants, restrooms, drinking fountains, etc.</a:t>
            </a:r>
          </a:p>
          <a:p>
            <a:endParaRPr lang="en-US" dirty="0"/>
          </a:p>
          <a:p>
            <a:endParaRPr lang="en-US" dirty="0"/>
          </a:p>
        </p:txBody>
      </p:sp>
      <p:sp>
        <p:nvSpPr>
          <p:cNvPr id="2" name="Title 1"/>
          <p:cNvSpPr>
            <a:spLocks noGrp="1"/>
          </p:cNvSpPr>
          <p:nvPr>
            <p:ph type="title"/>
          </p:nvPr>
        </p:nvSpPr>
        <p:spPr/>
        <p:txBody>
          <a:bodyPr>
            <a:normAutofit/>
          </a:bodyPr>
          <a:lstStyle/>
          <a:p>
            <a:r>
              <a:rPr lang="en-US" dirty="0"/>
              <a:t>Jim Crow Laws, 1870s-1960s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6300" y="3899794"/>
            <a:ext cx="4851400" cy="2489200"/>
          </a:xfrm>
          <a:prstGeom prst="rect">
            <a:avLst/>
          </a:prstGeom>
          <a:ln>
            <a:noFill/>
          </a:ln>
          <a:effectLst>
            <a:softEdge rad="11250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Jim Crow Laws, 1870s-1960s</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41130" y="1524000"/>
            <a:ext cx="7661739" cy="4850374"/>
          </a:xfrm>
          <a:prstGeom prst="rect">
            <a:avLst/>
          </a:prstGeom>
          <a:ln>
            <a:noFill/>
          </a:ln>
          <a:effectLst>
            <a:softEdge rad="11250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4738" y="1524000"/>
            <a:ext cx="2762794" cy="4572000"/>
          </a:xfrm>
          <a:prstGeom prst="rect">
            <a:avLst/>
          </a:prstGeom>
          <a:ln>
            <a:noFill/>
          </a:ln>
          <a:effectLst>
            <a:softEdge rad="112500"/>
          </a:effectLst>
        </p:spPr>
      </p:pic>
      <p:sp>
        <p:nvSpPr>
          <p:cNvPr id="3" name="Title 2"/>
          <p:cNvSpPr>
            <a:spLocks noGrp="1"/>
          </p:cNvSpPr>
          <p:nvPr>
            <p:ph type="title"/>
          </p:nvPr>
        </p:nvSpPr>
        <p:spPr/>
        <p:txBody>
          <a:bodyPr/>
          <a:lstStyle/>
          <a:p>
            <a:r>
              <a:rPr lang="en-US" dirty="0"/>
              <a:t>Jim Crow Laws, 1870s-1960s</a:t>
            </a:r>
          </a:p>
        </p:txBody>
      </p:sp>
      <p:sp>
        <p:nvSpPr>
          <p:cNvPr id="5" name="TextBox 4"/>
          <p:cNvSpPr txBox="1"/>
          <p:nvPr/>
        </p:nvSpPr>
        <p:spPr>
          <a:xfrm>
            <a:off x="465787" y="1828800"/>
            <a:ext cx="5249213"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t>Ku Klux Klan</a:t>
            </a:r>
          </a:p>
          <a:p>
            <a:pPr marL="285750" indent="-285750">
              <a:buFont typeface="Arial" panose="020B0604020202020204" pitchFamily="34" charset="0"/>
              <a:buChar char="•"/>
            </a:pPr>
            <a:r>
              <a:rPr lang="en-US" sz="3200" dirty="0" err="1"/>
              <a:t>Lynchings</a:t>
            </a:r>
            <a:endParaRPr lang="en-US" sz="3200" dirty="0"/>
          </a:p>
          <a:p>
            <a:pPr marL="285750" indent="-285750">
              <a:buFont typeface="Arial" panose="020B0604020202020204" pitchFamily="34" charset="0"/>
              <a:buChar char="•"/>
            </a:pPr>
            <a:r>
              <a:rPr lang="en-US" sz="3200" dirty="0"/>
              <a:t>Began before civil war</a:t>
            </a:r>
          </a:p>
          <a:p>
            <a:pPr marL="285750" indent="-285750">
              <a:buFont typeface="Arial" panose="020B0604020202020204" pitchFamily="34" charset="0"/>
              <a:buChar char="•"/>
            </a:pPr>
            <a:r>
              <a:rPr lang="en-US" sz="3200" dirty="0" err="1"/>
              <a:t>Tuskugee</a:t>
            </a:r>
            <a:r>
              <a:rPr lang="en-US" sz="3200" dirty="0"/>
              <a:t> Institute survey, 1882-1968:</a:t>
            </a:r>
          </a:p>
          <a:p>
            <a:pPr marL="742950" lvl="1" indent="-285750">
              <a:buFont typeface="Arial" panose="020B0604020202020204" pitchFamily="34" charset="0"/>
              <a:buChar char="•"/>
            </a:pPr>
            <a:r>
              <a:rPr lang="en-US" sz="3200" dirty="0"/>
              <a:t>1297 whites lynched</a:t>
            </a:r>
          </a:p>
          <a:p>
            <a:pPr marL="742950" lvl="1" indent="-285750">
              <a:buFont typeface="Arial" panose="020B0604020202020204" pitchFamily="34" charset="0"/>
              <a:buChar char="•"/>
            </a:pPr>
            <a:r>
              <a:rPr lang="en-US" sz="3200" dirty="0"/>
              <a:t>3446 blacks lynched</a:t>
            </a:r>
          </a:p>
        </p:txBody>
      </p:sp>
    </p:spTree>
    <p:extLst>
      <p:ext uri="{BB962C8B-B14F-4D97-AF65-F5344CB8AC3E}">
        <p14:creationId xmlns:p14="http://schemas.microsoft.com/office/powerpoint/2010/main" val="1485677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5943600" cy="4572000"/>
          </a:xfrm>
        </p:spPr>
        <p:txBody>
          <a:bodyPr>
            <a:normAutofit fontScale="92500" lnSpcReduction="10000"/>
          </a:bodyPr>
          <a:lstStyle/>
          <a:p>
            <a:r>
              <a:rPr lang="en-US" dirty="0"/>
              <a:t>Out of these great difficulties emerged the blues:</a:t>
            </a:r>
          </a:p>
          <a:p>
            <a:r>
              <a:rPr lang="en-US" dirty="0"/>
              <a:t>Charley Patton</a:t>
            </a:r>
          </a:p>
          <a:p>
            <a:r>
              <a:rPr lang="en-US" dirty="0"/>
              <a:t>Eddie “Sun” House</a:t>
            </a:r>
          </a:p>
          <a:p>
            <a:r>
              <a:rPr lang="en-US" dirty="0"/>
              <a:t>Robert Johnson (1911-1938) :</a:t>
            </a:r>
          </a:p>
          <a:p>
            <a:pPr lvl="1"/>
            <a:r>
              <a:rPr lang="en-US" dirty="0"/>
              <a:t>Itinerant, tragic personal life</a:t>
            </a:r>
          </a:p>
          <a:p>
            <a:pPr lvl="1"/>
            <a:r>
              <a:rPr lang="en-US" dirty="0"/>
              <a:t>Lots of legends</a:t>
            </a:r>
          </a:p>
          <a:p>
            <a:pPr lvl="1"/>
            <a:r>
              <a:rPr lang="en-US" dirty="0"/>
              <a:t>Juke joints performer</a:t>
            </a:r>
          </a:p>
          <a:p>
            <a:pPr lvl="1"/>
            <a:r>
              <a:rPr lang="en-US" dirty="0"/>
              <a:t>“Crossroads”, “Sweet Home Chicago”</a:t>
            </a:r>
          </a:p>
          <a:p>
            <a:pPr lvl="1"/>
            <a:r>
              <a:rPr lang="en-US" i="1" dirty="0"/>
              <a:t>King of the Delta Blues Singers </a:t>
            </a:r>
            <a:r>
              <a:rPr lang="en-US" dirty="0"/>
              <a:t>(compiled and released in 1961) [</a:t>
            </a:r>
            <a:r>
              <a:rPr lang="en-US" dirty="0">
                <a:hlinkClick r:id="rId2"/>
              </a:rPr>
              <a:t>link</a:t>
            </a:r>
            <a:r>
              <a:rPr lang="en-US" dirty="0"/>
              <a:t>]</a:t>
            </a:r>
          </a:p>
          <a:p>
            <a:pPr lvl="1"/>
            <a:r>
              <a:rPr lang="en-US" dirty="0"/>
              <a:t>Died young, poisoned at a Juke Joint.</a:t>
            </a:r>
          </a:p>
          <a:p>
            <a:endParaRPr lang="en-US" dirty="0"/>
          </a:p>
        </p:txBody>
      </p:sp>
      <p:sp>
        <p:nvSpPr>
          <p:cNvPr id="3" name="Title 2"/>
          <p:cNvSpPr>
            <a:spLocks noGrp="1"/>
          </p:cNvSpPr>
          <p:nvPr>
            <p:ph type="title"/>
          </p:nvPr>
        </p:nvSpPr>
        <p:spPr/>
        <p:txBody>
          <a:bodyPr>
            <a:noAutofit/>
          </a:bodyPr>
          <a:lstStyle/>
          <a:p>
            <a:pPr algn="ctr"/>
            <a:r>
              <a:rPr lang="en-US" sz="8000" dirty="0">
                <a:solidFill>
                  <a:schemeClr val="accent6">
                    <a:lumMod val="75000"/>
                  </a:schemeClr>
                </a:solidFill>
              </a:rPr>
              <a:t>The Blues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1812" y="1981200"/>
            <a:ext cx="2248524" cy="3200400"/>
          </a:xfrm>
          <a:prstGeom prst="rect">
            <a:avLst/>
          </a:prstGeom>
          <a:ln>
            <a:noFill/>
          </a:ln>
          <a:effectLst>
            <a:softEdge rad="112500"/>
          </a:effectLst>
        </p:spPr>
      </p:pic>
    </p:spTree>
    <p:extLst>
      <p:ext uri="{BB962C8B-B14F-4D97-AF65-F5344CB8AC3E}">
        <p14:creationId xmlns:p14="http://schemas.microsoft.com/office/powerpoint/2010/main" val="2487924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a:solidFill>
                  <a:schemeClr val="accent6">
                    <a:lumMod val="75000"/>
                  </a:schemeClr>
                </a:solidFill>
              </a:rPr>
              <a:t>The Blues: </a:t>
            </a:r>
            <a:r>
              <a:rPr lang="en-US" dirty="0"/>
              <a:t>Robert Johnson, </a:t>
            </a:r>
            <a:r>
              <a:rPr lang="en-US" i="1" dirty="0">
                <a:hlinkClick r:id="rId3"/>
              </a:rPr>
              <a:t>King of the Delta Blues Singers</a:t>
            </a:r>
            <a:r>
              <a:rPr lang="en-US" dirty="0"/>
              <a:t>, 1961</a:t>
            </a:r>
          </a:p>
        </p:txBody>
      </p:sp>
      <p:pic>
        <p:nvPicPr>
          <p:cNvPr id="6" name="3TdJmkv9lyI"/>
          <p:cNvPicPr>
            <a:picLocks noGrp="1" noRot="1" noChangeAspect="1"/>
          </p:cNvPicPr>
          <p:nvPr>
            <p:ph idx="1"/>
            <a:videoFile r:link="rId1"/>
          </p:nvPr>
        </p:nvPicPr>
        <p:blipFill>
          <a:blip r:embed="rId4"/>
          <a:stretch>
            <a:fillRect/>
          </a:stretch>
        </p:blipFill>
        <p:spPr>
          <a:xfrm>
            <a:off x="457200" y="1495425"/>
            <a:ext cx="8314267" cy="4676775"/>
          </a:xfrm>
          <a:prstGeom prst="rect">
            <a:avLst/>
          </a:prstGeom>
        </p:spPr>
      </p:pic>
    </p:spTree>
    <p:extLst>
      <p:ext uri="{BB962C8B-B14F-4D97-AF65-F5344CB8AC3E}">
        <p14:creationId xmlns:p14="http://schemas.microsoft.com/office/powerpoint/2010/main" val="3085764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95211"/>
            <a:ext cx="8229600" cy="4572000"/>
          </a:xfrm>
        </p:spPr>
        <p:txBody>
          <a:bodyPr>
            <a:normAutofit lnSpcReduction="10000"/>
          </a:bodyPr>
          <a:lstStyle/>
          <a:p>
            <a:r>
              <a:rPr lang="en-US" dirty="0"/>
              <a:t>What is history?</a:t>
            </a:r>
          </a:p>
          <a:p>
            <a:pPr lvl="1"/>
            <a:r>
              <a:rPr lang="en-US" dirty="0"/>
              <a:t>The past</a:t>
            </a:r>
          </a:p>
          <a:p>
            <a:pPr lvl="1"/>
            <a:r>
              <a:rPr lang="en-US" dirty="0"/>
              <a:t>history</a:t>
            </a:r>
          </a:p>
          <a:p>
            <a:r>
              <a:rPr lang="en-US" dirty="0"/>
              <a:t>What is music?</a:t>
            </a:r>
          </a:p>
          <a:p>
            <a:endParaRPr lang="en-US" dirty="0"/>
          </a:p>
          <a:p>
            <a:endParaRPr lang="en-US" dirty="0"/>
          </a:p>
          <a:p>
            <a:r>
              <a:rPr lang="en-US" dirty="0"/>
              <a:t>What is Rock and Roll music?</a:t>
            </a:r>
          </a:p>
          <a:p>
            <a:endParaRPr lang="en-US" dirty="0"/>
          </a:p>
          <a:p>
            <a:endParaRPr lang="en-US" dirty="0"/>
          </a:p>
          <a:p>
            <a:r>
              <a:rPr lang="en-US" dirty="0"/>
              <a:t>Why do we like it?</a:t>
            </a:r>
          </a:p>
        </p:txBody>
      </p:sp>
      <p:sp>
        <p:nvSpPr>
          <p:cNvPr id="2" name="Title 1"/>
          <p:cNvSpPr>
            <a:spLocks noGrp="1"/>
          </p:cNvSpPr>
          <p:nvPr>
            <p:ph type="title"/>
          </p:nvPr>
        </p:nvSpPr>
        <p:spPr/>
        <p:txBody>
          <a:bodyPr/>
          <a:lstStyle/>
          <a:p>
            <a:r>
              <a:rPr lang="en-US" dirty="0"/>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4800600" cy="2590800"/>
          </a:xfrm>
        </p:spPr>
        <p:txBody>
          <a:bodyPr/>
          <a:lstStyle/>
          <a:p>
            <a:r>
              <a:rPr lang="en-US" dirty="0"/>
              <a:t>Came from Negro Spirituals</a:t>
            </a:r>
          </a:p>
          <a:p>
            <a:r>
              <a:rPr lang="en-US" dirty="0"/>
              <a:t>Crucial to the emergence of:</a:t>
            </a:r>
          </a:p>
          <a:p>
            <a:pPr lvl="1"/>
            <a:r>
              <a:rPr lang="en-US" dirty="0"/>
              <a:t>Jazz</a:t>
            </a:r>
          </a:p>
          <a:p>
            <a:pPr lvl="1"/>
            <a:r>
              <a:rPr lang="en-US" dirty="0"/>
              <a:t>Electric Blues</a:t>
            </a:r>
          </a:p>
          <a:p>
            <a:pPr lvl="1"/>
            <a:r>
              <a:rPr lang="en-US" dirty="0"/>
              <a:t>Rhythm and Blues</a:t>
            </a:r>
          </a:p>
          <a:p>
            <a:pPr lvl="1"/>
            <a:r>
              <a:rPr lang="en-US" dirty="0"/>
              <a:t>Rock and Roll</a:t>
            </a:r>
          </a:p>
          <a:p>
            <a:endParaRPr lang="en-US" dirty="0"/>
          </a:p>
        </p:txBody>
      </p:sp>
      <p:sp>
        <p:nvSpPr>
          <p:cNvPr id="3" name="Title 2"/>
          <p:cNvSpPr>
            <a:spLocks noGrp="1"/>
          </p:cNvSpPr>
          <p:nvPr>
            <p:ph type="title"/>
          </p:nvPr>
        </p:nvSpPr>
        <p:spPr/>
        <p:txBody>
          <a:bodyPr/>
          <a:lstStyle/>
          <a:p>
            <a:r>
              <a:rPr lang="en-US" sz="4400" dirty="0">
                <a:solidFill>
                  <a:schemeClr val="accent6">
                    <a:lumMod val="75000"/>
                  </a:schemeClr>
                </a:solidFill>
              </a:rPr>
              <a:t>The Blues: </a:t>
            </a:r>
            <a:r>
              <a:rPr lang="en-US" dirty="0"/>
              <a:t>The legacies of the Blues</a:t>
            </a:r>
          </a:p>
        </p:txBody>
      </p:sp>
      <p:pic>
        <p:nvPicPr>
          <p:cNvPr id="4" name="N-pShRISHnQ"/>
          <p:cNvPicPr>
            <a:picLocks noRot="1" noChangeAspect="1"/>
          </p:cNvPicPr>
          <p:nvPr>
            <a:videoFile r:link="rId1"/>
          </p:nvPr>
        </p:nvPicPr>
        <p:blipFill>
          <a:blip r:embed="rId3"/>
          <a:stretch>
            <a:fillRect/>
          </a:stretch>
        </p:blipFill>
        <p:spPr>
          <a:xfrm>
            <a:off x="3886200" y="3565033"/>
            <a:ext cx="4572000" cy="2571750"/>
          </a:xfrm>
          <a:prstGeom prst="rect">
            <a:avLst/>
          </a:prstGeom>
          <a:ln w="63500" cap="sq">
            <a:solidFill>
              <a:srgbClr val="FFFFFF"/>
            </a:solidFill>
            <a:prstDash val="solid"/>
            <a:miter lim="800000"/>
          </a:ln>
          <a:effectLst/>
          <a:scene3d>
            <a:camera prst="orthographicFront"/>
            <a:lightRig rig="soft" dir="t"/>
          </a:scene3d>
          <a:sp3d contourW="6350">
            <a:contourClr>
              <a:srgbClr val="000000"/>
            </a:contourClr>
          </a:sp3d>
        </p:spPr>
      </p:pic>
      <p:sp>
        <p:nvSpPr>
          <p:cNvPr id="5" name="TextBox 4"/>
          <p:cNvSpPr txBox="1"/>
          <p:nvPr/>
        </p:nvSpPr>
        <p:spPr>
          <a:xfrm>
            <a:off x="5024450" y="6136783"/>
            <a:ext cx="2800447" cy="369332"/>
          </a:xfrm>
          <a:prstGeom prst="rect">
            <a:avLst/>
          </a:prstGeom>
          <a:noFill/>
        </p:spPr>
        <p:txBody>
          <a:bodyPr wrap="none" rtlCol="0">
            <a:spAutoFit/>
          </a:bodyPr>
          <a:lstStyle/>
          <a:p>
            <a:r>
              <a:rPr lang="en-US" dirty="0"/>
              <a:t>Big Bill </a:t>
            </a:r>
            <a:r>
              <a:rPr lang="en-US" dirty="0" err="1"/>
              <a:t>Broonzy</a:t>
            </a:r>
            <a:r>
              <a:rPr lang="en-US" dirty="0"/>
              <a:t>, 1957, </a:t>
            </a:r>
            <a:r>
              <a:rPr lang="en-US" dirty="0">
                <a:hlinkClick r:id="rId4"/>
              </a:rPr>
              <a:t>link</a:t>
            </a:r>
            <a:endParaRPr lang="en-US" dirty="0"/>
          </a:p>
        </p:txBody>
      </p:sp>
    </p:spTree>
    <p:extLst>
      <p:ext uri="{BB962C8B-B14F-4D97-AF65-F5344CB8AC3E}">
        <p14:creationId xmlns:p14="http://schemas.microsoft.com/office/powerpoint/2010/main" val="281703137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cTn>
                <p:tgtEl>
                  <p:spTgt spid="4"/>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00600" y="1371600"/>
            <a:ext cx="4171950" cy="4800600"/>
          </a:xfrm>
        </p:spPr>
        <p:txBody>
          <a:bodyPr>
            <a:normAutofit lnSpcReduction="10000"/>
          </a:bodyPr>
          <a:lstStyle/>
          <a:p>
            <a:r>
              <a:rPr lang="en-US" dirty="0"/>
              <a:t>Capitalism!</a:t>
            </a:r>
          </a:p>
          <a:p>
            <a:r>
              <a:rPr lang="en-US" dirty="0"/>
              <a:t>Increased travel and migration, especially southern blacks to northern cities (Chicago).</a:t>
            </a:r>
          </a:p>
          <a:p>
            <a:r>
              <a:rPr lang="en-US" dirty="0"/>
              <a:t>1877: Phonograph first invented</a:t>
            </a:r>
          </a:p>
          <a:p>
            <a:r>
              <a:rPr lang="en-US" dirty="0"/>
              <a:t>1894: Sears, Roebuck &amp; Co. catalogue begins selling guitars: price $4.50 to $26.00</a:t>
            </a:r>
          </a:p>
          <a:p>
            <a:r>
              <a:rPr lang="en-US" dirty="0"/>
              <a:t>African Kora - banjo</a:t>
            </a:r>
          </a:p>
          <a:p>
            <a:pPr marL="0" indent="0">
              <a:buNone/>
            </a:pPr>
            <a:endParaRPr lang="en-US" dirty="0"/>
          </a:p>
        </p:txBody>
      </p:sp>
      <p:sp>
        <p:nvSpPr>
          <p:cNvPr id="3" name="Title 2"/>
          <p:cNvSpPr>
            <a:spLocks noGrp="1"/>
          </p:cNvSpPr>
          <p:nvPr>
            <p:ph type="title"/>
          </p:nvPr>
        </p:nvSpPr>
        <p:spPr>
          <a:xfrm>
            <a:off x="457200" y="152400"/>
            <a:ext cx="8229600" cy="914400"/>
          </a:xfrm>
        </p:spPr>
        <p:txBody>
          <a:bodyPr/>
          <a:lstStyle/>
          <a:p>
            <a:r>
              <a:rPr lang="en-US" dirty="0"/>
              <a:t>Rise of Popular Music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09800"/>
            <a:ext cx="4191000" cy="3687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1933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2AE014-E7F9-47F0-BADD-C0D3CABB65DE}"/>
              </a:ext>
            </a:extLst>
          </p:cNvPr>
          <p:cNvSpPr>
            <a:spLocks noGrp="1"/>
          </p:cNvSpPr>
          <p:nvPr>
            <p:ph idx="1"/>
          </p:nvPr>
        </p:nvSpPr>
        <p:spPr>
          <a:xfrm>
            <a:off x="457200" y="1524000"/>
            <a:ext cx="8229600" cy="1752600"/>
          </a:xfrm>
        </p:spPr>
        <p:txBody>
          <a:bodyPr/>
          <a:lstStyle/>
          <a:p>
            <a:r>
              <a:rPr lang="en-CA" dirty="0"/>
              <a:t>Lonnie Pitchford</a:t>
            </a:r>
          </a:p>
          <a:p>
            <a:r>
              <a:rPr lang="en-CA" dirty="0"/>
              <a:t>Diddley bow</a:t>
            </a:r>
          </a:p>
          <a:p>
            <a:r>
              <a:rPr lang="en-CA" dirty="0">
                <a:hlinkClick r:id="rId3"/>
              </a:rPr>
              <a:t>https://www.youtube.com/watch?v=sSrIZevf44Q</a:t>
            </a:r>
            <a:endParaRPr lang="en-CA" dirty="0"/>
          </a:p>
          <a:p>
            <a:endParaRPr lang="en-CA" dirty="0"/>
          </a:p>
        </p:txBody>
      </p:sp>
      <p:sp>
        <p:nvSpPr>
          <p:cNvPr id="3" name="Title 2">
            <a:extLst>
              <a:ext uri="{FF2B5EF4-FFF2-40B4-BE49-F238E27FC236}">
                <a16:creationId xmlns:a16="http://schemas.microsoft.com/office/drawing/2014/main" id="{C30AAC4A-A9B1-4F02-8101-65AE2BF26043}"/>
              </a:ext>
            </a:extLst>
          </p:cNvPr>
          <p:cNvSpPr>
            <a:spLocks noGrp="1"/>
          </p:cNvSpPr>
          <p:nvPr>
            <p:ph type="title"/>
          </p:nvPr>
        </p:nvSpPr>
        <p:spPr/>
        <p:txBody>
          <a:bodyPr/>
          <a:lstStyle/>
          <a:p>
            <a:r>
              <a:rPr lang="en-CA" dirty="0"/>
              <a:t>Some made their own guitars</a:t>
            </a:r>
          </a:p>
        </p:txBody>
      </p:sp>
      <p:pic>
        <p:nvPicPr>
          <p:cNvPr id="5" name="Picture 4">
            <a:extLst>
              <a:ext uri="{FF2B5EF4-FFF2-40B4-BE49-F238E27FC236}">
                <a16:creationId xmlns:a16="http://schemas.microsoft.com/office/drawing/2014/main" id="{49F4C550-1B70-4FCC-8884-07729B9EA0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2971800"/>
            <a:ext cx="5181600" cy="34662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42565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4953000" cy="2362200"/>
          </a:xfrm>
          <a:effectLst>
            <a:glow rad="139700">
              <a:srgbClr val="FFFF00">
                <a:alpha val="40000"/>
              </a:srgbClr>
            </a:glow>
          </a:effectLst>
        </p:spPr>
        <p:txBody>
          <a:bodyPr/>
          <a:lstStyle/>
          <a:p>
            <a:r>
              <a:rPr lang="en-US" dirty="0"/>
              <a:t>West African Culture, mostly from Senegal and Gambia</a:t>
            </a:r>
          </a:p>
          <a:p>
            <a:r>
              <a:rPr lang="en-US" dirty="0"/>
              <a:t>African drums, repeated rhythms, and dancing.</a:t>
            </a:r>
          </a:p>
          <a:p>
            <a:endParaRPr lang="en-US" dirty="0"/>
          </a:p>
          <a:p>
            <a:endParaRPr lang="en-US" dirty="0"/>
          </a:p>
        </p:txBody>
      </p:sp>
      <p:sp>
        <p:nvSpPr>
          <p:cNvPr id="2" name="Title 1"/>
          <p:cNvSpPr>
            <a:spLocks noGrp="1"/>
          </p:cNvSpPr>
          <p:nvPr>
            <p:ph type="title"/>
          </p:nvPr>
        </p:nvSpPr>
        <p:spPr/>
        <p:txBody>
          <a:bodyPr>
            <a:normAutofit fontScale="90000"/>
          </a:bodyPr>
          <a:lstStyle/>
          <a:p>
            <a:r>
              <a:rPr lang="en-US" dirty="0"/>
              <a:t>Where did Rock and Roll come from?</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3600" y="2438400"/>
            <a:ext cx="2438400" cy="2997015"/>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fXnuG6X7cw"/>
          <p:cNvPicPr>
            <a:picLocks noGrp="1" noRot="1" noChangeAspect="1"/>
          </p:cNvPicPr>
          <p:nvPr>
            <p:ph idx="1"/>
            <a:videoFile r:link="rId1"/>
          </p:nvPr>
        </p:nvPicPr>
        <p:blipFill>
          <a:blip r:embed="rId3">
            <a:duotone>
              <a:prstClr val="black"/>
              <a:srgbClr val="D9C3A5">
                <a:tint val="50000"/>
                <a:satMod val="180000"/>
              </a:srgbClr>
            </a:duotone>
          </a:blip>
          <a:stretch>
            <a:fillRect/>
          </a:stretch>
        </p:blipFill>
        <p:spPr>
          <a:xfrm>
            <a:off x="381000" y="1371600"/>
            <a:ext cx="8398933" cy="4724400"/>
          </a:xfrm>
          <a:prstGeom prst="rect">
            <a:avLst/>
          </a:prstGeom>
        </p:spPr>
      </p:pic>
      <p:sp>
        <p:nvSpPr>
          <p:cNvPr id="5" name="TextBox 4"/>
          <p:cNvSpPr txBox="1"/>
          <p:nvPr/>
        </p:nvSpPr>
        <p:spPr>
          <a:xfrm>
            <a:off x="762000" y="533400"/>
            <a:ext cx="7620000" cy="523220"/>
          </a:xfrm>
          <a:prstGeom prst="rect">
            <a:avLst/>
          </a:prstGeom>
          <a:noFill/>
        </p:spPr>
        <p:txBody>
          <a:bodyPr wrap="square" rtlCol="0">
            <a:spAutoFit/>
          </a:bodyPr>
          <a:lstStyle/>
          <a:p>
            <a:pPr algn="ctr"/>
            <a:r>
              <a:rPr lang="en-US" sz="2800" dirty="0"/>
              <a:t>Traditional </a:t>
            </a:r>
            <a:r>
              <a:rPr lang="en-US" sz="2800" dirty="0" err="1"/>
              <a:t>Senagalese</a:t>
            </a:r>
            <a:r>
              <a:rPr lang="en-US" sz="2800" dirty="0"/>
              <a:t> Djembe Drummers</a:t>
            </a:r>
          </a:p>
        </p:txBody>
      </p:sp>
    </p:spTree>
    <p:extLst>
      <p:ext uri="{BB962C8B-B14F-4D97-AF65-F5344CB8AC3E}">
        <p14:creationId xmlns:p14="http://schemas.microsoft.com/office/powerpoint/2010/main" val="377254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Trans-Atlantic Slave Trade:</a:t>
            </a:r>
          </a:p>
          <a:p>
            <a:pPr lvl="1"/>
            <a:r>
              <a:rPr lang="en-US" dirty="0"/>
              <a:t>1525-1866: 12.5 million slaves shipped to the “New World”.</a:t>
            </a:r>
          </a:p>
          <a:p>
            <a:pPr lvl="1"/>
            <a:r>
              <a:rPr lang="en-US" dirty="0"/>
              <a:t>10.7 million survived the voyage: “Middle Passage”</a:t>
            </a:r>
          </a:p>
          <a:p>
            <a:pPr lvl="1"/>
            <a:r>
              <a:rPr lang="en-US" dirty="0"/>
              <a:t>Only 388,000 shipped to North America (3,63%).</a:t>
            </a:r>
          </a:p>
          <a:p>
            <a:pPr lvl="1"/>
            <a:r>
              <a:rPr lang="en-US" dirty="0"/>
              <a:t>Another 60-70,000 migrated from central America.</a:t>
            </a:r>
          </a:p>
          <a:p>
            <a:r>
              <a:rPr lang="en-US" dirty="0"/>
              <a:t>Slavery: </a:t>
            </a:r>
          </a:p>
          <a:p>
            <a:pPr lvl="1"/>
            <a:r>
              <a:rPr lang="en-US" dirty="0"/>
              <a:t>ancient institution</a:t>
            </a:r>
          </a:p>
          <a:p>
            <a:pPr lvl="1"/>
            <a:r>
              <a:rPr lang="en-US" dirty="0"/>
              <a:t>American slavery particularly oppressive, brutal, and crucial to the cash crop economy of new world.</a:t>
            </a:r>
          </a:p>
          <a:p>
            <a:pPr lvl="1"/>
            <a:r>
              <a:rPr lang="en-US" dirty="0"/>
              <a:t>Embedded racism in the minds of European settlers and offspring.</a:t>
            </a:r>
          </a:p>
          <a:p>
            <a:endParaRPr lang="en-US" dirty="0"/>
          </a:p>
        </p:txBody>
      </p:sp>
      <p:sp>
        <p:nvSpPr>
          <p:cNvPr id="3" name="Title 2"/>
          <p:cNvSpPr>
            <a:spLocks noGrp="1"/>
          </p:cNvSpPr>
          <p:nvPr>
            <p:ph type="title"/>
          </p:nvPr>
        </p:nvSpPr>
        <p:spPr/>
        <p:txBody>
          <a:bodyPr>
            <a:normAutofit fontScale="90000"/>
          </a:bodyPr>
          <a:lstStyle/>
          <a:p>
            <a:r>
              <a:rPr lang="en-US" dirty="0"/>
              <a:t>Where did Rock and Roll come from?</a:t>
            </a:r>
          </a:p>
        </p:txBody>
      </p:sp>
    </p:spTree>
    <p:extLst>
      <p:ext uri="{BB962C8B-B14F-4D97-AF65-F5344CB8AC3E}">
        <p14:creationId xmlns:p14="http://schemas.microsoft.com/office/powerpoint/2010/main" val="2627324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5200" y="2057400"/>
            <a:ext cx="5181600" cy="4038600"/>
          </a:xfrm>
        </p:spPr>
        <p:txBody>
          <a:bodyPr/>
          <a:lstStyle/>
          <a:p>
            <a:r>
              <a:rPr lang="en-US" dirty="0"/>
              <a:t>Slaves were converted to Christianity.</a:t>
            </a:r>
          </a:p>
          <a:p>
            <a:r>
              <a:rPr lang="en-US" dirty="0"/>
              <a:t>Adopted Christian hymns.</a:t>
            </a:r>
          </a:p>
          <a:p>
            <a:r>
              <a:rPr lang="en-US" dirty="0"/>
              <a:t>Written by Charles Wesley (1707–1788), one of 5000 songs he wrote.</a:t>
            </a:r>
          </a:p>
          <a:p>
            <a:r>
              <a:rPr lang="en-US" dirty="0"/>
              <a:t>“Bard of Methodism”</a:t>
            </a:r>
          </a:p>
          <a:p>
            <a:endParaRPr lang="en-US" dirty="0"/>
          </a:p>
        </p:txBody>
      </p:sp>
      <p:sp>
        <p:nvSpPr>
          <p:cNvPr id="2" name="Title 1"/>
          <p:cNvSpPr>
            <a:spLocks noGrp="1"/>
          </p:cNvSpPr>
          <p:nvPr>
            <p:ph type="title"/>
          </p:nvPr>
        </p:nvSpPr>
        <p:spPr/>
        <p:txBody>
          <a:bodyPr>
            <a:normAutofit fontScale="90000"/>
          </a:bodyPr>
          <a:lstStyle/>
          <a:p>
            <a:r>
              <a:rPr lang="en-US" dirty="0"/>
              <a:t>Where did Rock and Roll come from?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057400"/>
            <a:ext cx="2134405" cy="2819400"/>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7b_ODz_jgTs"/>
          <p:cNvPicPr>
            <a:picLocks noGrp="1" noRot="1" noChangeAspect="1"/>
          </p:cNvPicPr>
          <p:nvPr>
            <p:ph idx="1"/>
            <a:videoFile r:link="rId1"/>
          </p:nvPr>
        </p:nvPicPr>
        <p:blipFill>
          <a:blip r:embed="rId3"/>
          <a:stretch>
            <a:fillRect/>
          </a:stretch>
        </p:blipFill>
        <p:spPr>
          <a:xfrm>
            <a:off x="482600" y="1495425"/>
            <a:ext cx="8178800" cy="4600575"/>
          </a:xfrm>
          <a:prstGeom prst="rect">
            <a:avLst/>
          </a:prstGeom>
        </p:spPr>
      </p:pic>
      <p:sp>
        <p:nvSpPr>
          <p:cNvPr id="3" name="Title 2"/>
          <p:cNvSpPr>
            <a:spLocks noGrp="1"/>
          </p:cNvSpPr>
          <p:nvPr>
            <p:ph type="title"/>
          </p:nvPr>
        </p:nvSpPr>
        <p:spPr/>
        <p:txBody>
          <a:bodyPr>
            <a:normAutofit fontScale="90000"/>
          </a:bodyPr>
          <a:lstStyle/>
          <a:p>
            <a:r>
              <a:rPr lang="en-US" dirty="0"/>
              <a:t>Charles Wesley, “</a:t>
            </a:r>
            <a:r>
              <a:rPr lang="en-US" dirty="0">
                <a:effectLst/>
              </a:rPr>
              <a:t>Hail The Day That Sees Him Rise,” 1739</a:t>
            </a:r>
            <a:endParaRPr lang="en-US" dirty="0"/>
          </a:p>
        </p:txBody>
      </p:sp>
    </p:spTree>
    <p:extLst>
      <p:ext uri="{BB962C8B-B14F-4D97-AF65-F5344CB8AC3E}">
        <p14:creationId xmlns:p14="http://schemas.microsoft.com/office/powerpoint/2010/main" val="14615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000"/>
            <a:lum/>
          </a:blip>
          <a:srcRect/>
          <a:stretch>
            <a:fillRect t="-11000" b="-1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8077200" cy="2362200"/>
          </a:xfrm>
        </p:spPr>
        <p:txBody>
          <a:bodyPr/>
          <a:lstStyle/>
          <a:p>
            <a:r>
              <a:rPr lang="en-US" dirty="0">
                <a:solidFill>
                  <a:schemeClr val="tx2">
                    <a:lumMod val="25000"/>
                  </a:schemeClr>
                </a:solidFill>
              </a:rPr>
              <a:t>Slavery changed African slaves’ music: no drums allowed, so slapping, clapping, and singing.</a:t>
            </a:r>
          </a:p>
          <a:p>
            <a:r>
              <a:rPr lang="en-US" dirty="0">
                <a:solidFill>
                  <a:schemeClr val="tx2">
                    <a:lumMod val="25000"/>
                  </a:schemeClr>
                </a:solidFill>
              </a:rPr>
              <a:t>Christian music dramatically changed by African American singers.</a:t>
            </a:r>
          </a:p>
          <a:p>
            <a:r>
              <a:rPr lang="en-US" dirty="0">
                <a:solidFill>
                  <a:schemeClr val="tx2">
                    <a:lumMod val="25000"/>
                  </a:schemeClr>
                </a:solidFill>
              </a:rPr>
              <a:t>Led to Negro spiritual: ‘Roll, Jordan, Roll’ [</a:t>
            </a:r>
            <a:r>
              <a:rPr lang="en-US" dirty="0">
                <a:solidFill>
                  <a:schemeClr val="tx2">
                    <a:lumMod val="25000"/>
                  </a:schemeClr>
                </a:solidFill>
                <a:effectLst>
                  <a:glow rad="127000">
                    <a:schemeClr val="accent3"/>
                  </a:glow>
                </a:effectLst>
                <a:hlinkClick r:id="rId4"/>
              </a:rPr>
              <a:t>link</a:t>
            </a:r>
            <a:r>
              <a:rPr lang="en-US" dirty="0">
                <a:solidFill>
                  <a:schemeClr val="tx2">
                    <a:lumMod val="25000"/>
                  </a:schemeClr>
                </a:solidFill>
              </a:rPr>
              <a:t>].</a:t>
            </a:r>
          </a:p>
          <a:p>
            <a:pPr marL="0" indent="0">
              <a:buNone/>
            </a:pPr>
            <a:endParaRPr lang="en-US" dirty="0">
              <a:solidFill>
                <a:schemeClr val="tx2">
                  <a:lumMod val="25000"/>
                </a:schemeClr>
              </a:solidFill>
            </a:endParaRPr>
          </a:p>
        </p:txBody>
      </p:sp>
      <p:sp>
        <p:nvSpPr>
          <p:cNvPr id="2" name="Title 1"/>
          <p:cNvSpPr>
            <a:spLocks noGrp="1"/>
          </p:cNvSpPr>
          <p:nvPr>
            <p:ph type="title"/>
          </p:nvPr>
        </p:nvSpPr>
        <p:spPr>
          <a:xfrm>
            <a:off x="457200" y="152400"/>
            <a:ext cx="8229600" cy="838200"/>
          </a:xfrm>
        </p:spPr>
        <p:txBody>
          <a:bodyPr>
            <a:normAutofit fontScale="90000"/>
          </a:bodyPr>
          <a:lstStyle/>
          <a:p>
            <a:r>
              <a:rPr lang="en-US" dirty="0">
                <a:solidFill>
                  <a:schemeClr val="tx2">
                    <a:lumMod val="25000"/>
                  </a:schemeClr>
                </a:solidFill>
              </a:rPr>
              <a:t>Where did Rock and Roll come from?</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2200" y="3429000"/>
            <a:ext cx="4572000" cy="3429000"/>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457200"/>
            <a:ext cx="8382000" cy="4572000"/>
          </a:xfrm>
        </p:spPr>
        <p:txBody>
          <a:bodyPr>
            <a:normAutofit fontScale="92500"/>
          </a:bodyPr>
          <a:lstStyle/>
          <a:p>
            <a:pPr marL="0" indent="0">
              <a:buNone/>
            </a:pPr>
            <a:r>
              <a:rPr lang="en-US" dirty="0"/>
              <a:t>“These were sung in the white congregations of the South, and were found in old religious song-books, which, though published by individual enterprise rather than upon denominational authority, had considerable circulation. These stirring devotional hymns, with their well adapted tunes, the colored people attendant upon the white congregations memorized, loved, and adopted. Not being able to read, and, therefore, unable to correct their recollections by reference to the printed page, they often confused both the sense and the verses — thus bringing these "revival songs" of their adoption to partake more or less of the character of those which were entirely of their own invention.”</a:t>
            </a:r>
          </a:p>
        </p:txBody>
      </p:sp>
      <p:sp>
        <p:nvSpPr>
          <p:cNvPr id="3" name="Title 2"/>
          <p:cNvSpPr>
            <a:spLocks noGrp="1"/>
          </p:cNvSpPr>
          <p:nvPr>
            <p:ph type="title"/>
          </p:nvPr>
        </p:nvSpPr>
        <p:spPr>
          <a:xfrm>
            <a:off x="457200" y="5105400"/>
            <a:ext cx="8229600" cy="914400"/>
          </a:xfrm>
        </p:spPr>
        <p:txBody>
          <a:bodyPr>
            <a:noAutofit/>
          </a:bodyPr>
          <a:lstStyle/>
          <a:p>
            <a:r>
              <a:rPr lang="en-US" sz="2000" dirty="0"/>
              <a:t>F. S. Hoyt, “Introduction,” in Marshall w. Taylor, </a:t>
            </a:r>
            <a:r>
              <a:rPr lang="en-US" sz="2000" i="1" dirty="0"/>
              <a:t>A Collection of Revival hymns  and Plantation Melodies </a:t>
            </a:r>
            <a:r>
              <a:rPr lang="en-US" sz="2000" dirty="0"/>
              <a:t>(Cincinnati: Marshall W. Taylor and W. C. Echols Publishers, 1882), p. 11.</a:t>
            </a:r>
          </a:p>
        </p:txBody>
      </p:sp>
    </p:spTree>
    <p:extLst>
      <p:ext uri="{BB962C8B-B14F-4D97-AF65-F5344CB8AC3E}">
        <p14:creationId xmlns:p14="http://schemas.microsoft.com/office/powerpoint/2010/main" val="28300434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Custom 1">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FFFFFF"/>
      </a:hlink>
      <a:folHlink>
        <a:srgbClr val="EDF0E9"/>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tint val="100000"/>
                <a:shade val="42000"/>
                <a:hueMod val="100000"/>
                <a:satMod val="100000"/>
              </a:schemeClr>
              <a:schemeClr val="phClr">
                <a:tint val="4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12A3A41-1071-4D7E-ADFD-E0A4316129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890</Words>
  <Application>Microsoft Office PowerPoint</Application>
  <PresentationFormat>On-screen Show (4:3)</PresentationFormat>
  <Paragraphs>104</Paragraphs>
  <Slides>22</Slides>
  <Notes>10</Notes>
  <HiddenSlides>0</HiddenSlides>
  <MMClips>5</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Constantia</vt:lpstr>
      <vt:lpstr>Wingdings 2</vt:lpstr>
      <vt:lpstr>Paper</vt:lpstr>
      <vt:lpstr>HSTR 121: History, Music and the American Century  (counter-culture and capitalism)</vt:lpstr>
      <vt:lpstr>Introduction</vt:lpstr>
      <vt:lpstr>Where did Rock and Roll come from?</vt:lpstr>
      <vt:lpstr>PowerPoint Presentation</vt:lpstr>
      <vt:lpstr>Where did Rock and Roll come from?</vt:lpstr>
      <vt:lpstr>Where did Rock and Roll come from?</vt:lpstr>
      <vt:lpstr>Charles Wesley, “Hail The Day That Sees Him Rise,” 1739</vt:lpstr>
      <vt:lpstr>Where did Rock and Roll come from?</vt:lpstr>
      <vt:lpstr>F. S. Hoyt, “Introduction,” in Marshall w. Taylor, A Collection of Revival hymns  and Plantation Melodies (Cincinnati: Marshall W. Taylor and W. C. Echols Publishers, 1882), p. 11.</vt:lpstr>
      <vt:lpstr>‘Roll, Jordan, Roll!” as performed in Twelve Years a Slave (written by C. Wesley, mid-1700s)</vt:lpstr>
      <vt:lpstr>Fanny Kemble, Journal of a residence on a Georgian plantation in 1838-1839 (New York : Harper &amp; Bros., 1863), p. 218.</vt:lpstr>
      <vt:lpstr>Where did Rock and Roll come from?</vt:lpstr>
      <vt:lpstr>US Civil War, 1861-1865</vt:lpstr>
      <vt:lpstr>Slave Songs of the United States (1867)</vt:lpstr>
      <vt:lpstr>Jim Crow Laws, 1870s-1960s </vt:lpstr>
      <vt:lpstr>Jim Crow Laws, 1870s-1960s</vt:lpstr>
      <vt:lpstr>Jim Crow Laws, 1870s-1960s</vt:lpstr>
      <vt:lpstr>The Blues</vt:lpstr>
      <vt:lpstr>The Blues: Robert Johnson, King of the Delta Blues Singers, 1961</vt:lpstr>
      <vt:lpstr>The Blues: The legacies of the Blues</vt:lpstr>
      <vt:lpstr>Rise of Popular Music </vt:lpstr>
      <vt:lpstr>Some made their own guitars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2015-09-12T08:42:56Z</dcterms:created>
  <dcterms:modified xsi:type="dcterms:W3CDTF">2018-01-03T04:22:37Z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TC101079719990</vt:lpwstr>
  </property>
</Properties>
</file>