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NX6zyAmGs" TargetMode="External"/><Relationship Id="rId2" Type="http://schemas.openxmlformats.org/officeDocument/2006/relationships/hyperlink" Target="https://en.wikipedia.org/wiki/List_of_political_self-immolations#19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lTf9fp07s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JCrSXkJY&amp;index=8&amp;list=PL737EFE1E7CBF4B4E" TargetMode="External"/><Relationship Id="rId2" Type="http://schemas.openxmlformats.org/officeDocument/2006/relationships/hyperlink" Target="https://www.youtube.com/watch?v=zPx2t7xoF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33qUqdZa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late 1960s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Hope, Violence, Woodstock</a:t>
            </a:r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youthful outburst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Baby boomers come of age</a:t>
            </a:r>
          </a:p>
          <a:p>
            <a:r>
              <a:rPr lang="en-US" sz="3200" dirty="0"/>
              <a:t>Rejection of post-WWII consumerism</a:t>
            </a:r>
          </a:p>
          <a:p>
            <a:r>
              <a:rPr lang="en-US" sz="3200" dirty="0"/>
              <a:t>Cold War, 1945-1991</a:t>
            </a:r>
          </a:p>
          <a:p>
            <a:r>
              <a:rPr lang="en-US" sz="3200" dirty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 dirty="0"/>
              <a:t>In north Vietnam: Resistance War Against America</a:t>
            </a:r>
          </a:p>
          <a:p>
            <a:r>
              <a:rPr lang="en-US" sz="2400" dirty="0"/>
              <a:t>Communist forces: North Vietnam, China, Viet Cong, Khmer Rouge, Soviet Union, North Korea, Cuba</a:t>
            </a:r>
          </a:p>
          <a:p>
            <a:r>
              <a:rPr lang="en-US" sz="2400" dirty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000" dirty="0"/>
              <a:t>President Lyndon Johnson given full powers to deploy “conventional” forces in southeast Asia.</a:t>
            </a:r>
          </a:p>
          <a:p>
            <a:r>
              <a:rPr lang="en-US" sz="2000" dirty="0"/>
              <a:t>Containment of communism, but far away, and many youths not really willing to fight.</a:t>
            </a:r>
          </a:p>
          <a:p>
            <a:r>
              <a:rPr lang="en-US" sz="2000" dirty="0"/>
              <a:t>Peace movement also played a role.</a:t>
            </a:r>
          </a:p>
          <a:p>
            <a:r>
              <a:rPr lang="en-US" sz="2000" dirty="0"/>
              <a:t>Napalm bombing</a:t>
            </a:r>
          </a:p>
          <a:p>
            <a:r>
              <a:rPr lang="en-US" sz="2000" dirty="0"/>
              <a:t>War crimes (both sides, but in west US war crimes got most press).</a:t>
            </a:r>
          </a:p>
          <a:p>
            <a:r>
              <a:rPr lang="en-US" sz="2000" dirty="0"/>
              <a:t>Tet Offensive, February 1968</a:t>
            </a:r>
          </a:p>
          <a:p>
            <a:r>
              <a:rPr lang="en-US" sz="2000" dirty="0"/>
              <a:t>Most famously: My Lai massacre, March 1968.</a:t>
            </a:r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2351314"/>
            <a:ext cx="10881859" cy="4216911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(1882 – March 26, 1965), inspired by Buddhist nuns and monks’ self-</a:t>
            </a:r>
            <a:r>
              <a:rPr lang="en-US" b="1" dirty="0" err="1"/>
              <a:t>emolations</a:t>
            </a:r>
            <a:r>
              <a:rPr lang="en-US" b="1" dirty="0"/>
              <a:t>.</a:t>
            </a:r>
          </a:p>
          <a:p>
            <a:r>
              <a:rPr lang="en-US" b="1" dirty="0"/>
              <a:t>Norman Morrison (2 Nov 1965): Quaker, emulated himself in front of Robert McNamara’s office window, 2 November 1965.</a:t>
            </a:r>
          </a:p>
          <a:p>
            <a:r>
              <a:rPr lang="en-US" b="1" dirty="0"/>
              <a:t>There were numerous others: </a:t>
            </a:r>
            <a:r>
              <a:rPr lang="en-US" b="1" dirty="0">
                <a:hlinkClick r:id="rId2"/>
              </a:rPr>
              <a:t>link</a:t>
            </a:r>
            <a:endParaRPr lang="en-US" b="1" dirty="0"/>
          </a:p>
          <a:p>
            <a:r>
              <a:rPr lang="en-US" b="1" dirty="0"/>
              <a:t>Students burned draft cards.</a:t>
            </a:r>
          </a:p>
          <a:p>
            <a:r>
              <a:rPr lang="en-US" b="1" dirty="0"/>
              <a:t>Fled to Canada: “The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copies.”</a:t>
            </a:r>
          </a:p>
          <a:p>
            <a:r>
              <a:rPr lang="en-US" b="1" dirty="0"/>
              <a:t>Street demonstrations: </a:t>
            </a:r>
          </a:p>
          <a:p>
            <a:pPr lvl="1"/>
            <a:r>
              <a:rPr lang="en-US" sz="1800" b="1" dirty="0">
                <a:hlinkClick r:id="rId3"/>
              </a:rPr>
              <a:t>https://www.youtube.com/watch?v=yMNX6zyAmGs</a:t>
            </a:r>
            <a:endParaRPr lang="en-US" sz="1800" b="1" dirty="0"/>
          </a:p>
          <a:p>
            <a:r>
              <a:rPr lang="en-US" b="1" dirty="0"/>
              <a:t>Phil Ochs, “Draft Dodger Rag,” 1965:</a:t>
            </a:r>
          </a:p>
          <a:p>
            <a:pPr lvl="1"/>
            <a:r>
              <a:rPr lang="en-US" sz="1800" b="1" dirty="0">
                <a:hlinkClick r:id="rId4"/>
              </a:rPr>
              <a:t>https://www.youtube.com/watch?v=vlTf9fp07sw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Protest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279561"/>
            <a:ext cx="10496281" cy="4404574"/>
          </a:xfrm>
        </p:spPr>
        <p:txBody>
          <a:bodyPr>
            <a:noAutofit/>
          </a:bodyPr>
          <a:lstStyle/>
          <a:p>
            <a:r>
              <a:rPr lang="en-US" sz="2000" dirty="0"/>
              <a:t>Arlo Guthrie, “Alice’s Restaurant,” 1967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https://www.youtube.com/watch?v=zPx2t7xoF1k</a:t>
            </a:r>
          </a:p>
          <a:p>
            <a:r>
              <a:rPr lang="en-US" sz="2000" dirty="0"/>
              <a:t>Buffalo Springfield, “For what it’s worth,” 1967</a:t>
            </a:r>
          </a:p>
          <a:p>
            <a:pPr lvl="1"/>
            <a:r>
              <a:rPr lang="en-US" sz="2000" dirty="0">
                <a:hlinkClick r:id="rId3"/>
              </a:rPr>
              <a:t>https://www.youtube.com/watch?v=gp5JCrSXkJY&amp;index=8&amp;list=PL737EFE1E7CBF4B4E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Revival, “Fortunate Son,” 1969</a:t>
            </a:r>
          </a:p>
          <a:p>
            <a:pPr lvl="1"/>
            <a:r>
              <a:rPr lang="en-US" sz="2000" dirty="0">
                <a:hlinkClick r:id="rId4"/>
              </a:rPr>
              <a:t>https://www.youtube.com/watch?v=f33qUqdZapw</a:t>
            </a:r>
            <a:endParaRPr lang="en-US" sz="2000" dirty="0"/>
          </a:p>
          <a:p>
            <a:r>
              <a:rPr lang="en-US" sz="2000" dirty="0"/>
              <a:t>Jefferson Airplane, “Volunteers,” 1969</a:t>
            </a:r>
          </a:p>
          <a:p>
            <a:r>
              <a:rPr lang="en-US" sz="2000" dirty="0"/>
              <a:t>Martha and the </a:t>
            </a:r>
            <a:r>
              <a:rPr lang="en-US" sz="2000" dirty="0" err="1"/>
              <a:t>Vandelas</a:t>
            </a:r>
            <a:r>
              <a:rPr lang="en-US" sz="2000" dirty="0"/>
              <a:t>, “I should be proud,” 1970</a:t>
            </a:r>
          </a:p>
          <a:p>
            <a:r>
              <a:rPr lang="en-US" sz="2000" dirty="0"/>
              <a:t>Edwin Starr, “War,” 1970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Rock Concert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/>
              <a:t>Authorities did not like them from the start: Alan Freed, 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Ball”: desegregated, but also 20,000 tickets sold.</a:t>
            </a:r>
          </a:p>
          <a:p>
            <a:r>
              <a:rPr lang="en-US" sz="2000" dirty="0"/>
              <a:t>Rock Concert versus playing at a club: Keith Richards about Mick Jagger</a:t>
            </a:r>
          </a:p>
          <a:p>
            <a:r>
              <a:rPr lang="en-US" sz="2000" dirty="0"/>
              <a:t>Rock Festival: in Europe, grew out of Jazz festivals.</a:t>
            </a:r>
          </a:p>
          <a:p>
            <a:r>
              <a:rPr lang="en-US" sz="2000" b="1" dirty="0"/>
              <a:t>USA, summer 1967:  </a:t>
            </a:r>
          </a:p>
          <a:p>
            <a:r>
              <a:rPr lang="en-US" sz="2000" dirty="0"/>
              <a:t>KFRC Fantasy Fair &amp; Magic Mountain Music Festival on Mount Tamalpais (June 10–11)</a:t>
            </a:r>
          </a:p>
          <a:p>
            <a:r>
              <a:rPr lang="en-US" sz="2000" b="1" dirty="0"/>
              <a:t>Monterey International Pop Festival (June 16–17): </a:t>
            </a:r>
            <a:r>
              <a:rPr lang="en-US" sz="2000" dirty="0"/>
              <a:t>Jimi Hendrix, Janis Joplin, The Who, and Otis Redding; Jefferson Airplane, Mamas and the Papas.</a:t>
            </a:r>
          </a:p>
          <a:p>
            <a:r>
              <a:rPr lang="en-US" sz="2000" dirty="0"/>
              <a:t>Sparked “Summer of Love”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Woodstock Music and Art Fair,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43955"/>
            <a:ext cx="6748531" cy="4158057"/>
          </a:xfrm>
        </p:spPr>
        <p:txBody>
          <a:bodyPr/>
          <a:lstStyle/>
          <a:p>
            <a:r>
              <a:rPr lang="en-US" dirty="0"/>
              <a:t>White Lake/Bethel, NY, 15-18 August 1969: Three Days of Peace and Music</a:t>
            </a:r>
          </a:p>
          <a:p>
            <a:r>
              <a:rPr lang="en-US" dirty="0"/>
              <a:t>186,000 advance tickets sold ($18 each).</a:t>
            </a:r>
          </a:p>
          <a:p>
            <a:r>
              <a:rPr lang="en-US" dirty="0"/>
              <a:t>Banned from initial site (toilets), which promoted festival.</a:t>
            </a:r>
          </a:p>
          <a:p>
            <a:r>
              <a:rPr lang="en-US" dirty="0"/>
              <a:t>Max </a:t>
            </a:r>
            <a:r>
              <a:rPr lang="en-US" dirty="0" err="1"/>
              <a:t>Yasgur’s</a:t>
            </a:r>
            <a:r>
              <a:rPr lang="en-US" dirty="0"/>
              <a:t> milk farm formed the bowl.</a:t>
            </a:r>
          </a:p>
          <a:p>
            <a:r>
              <a:rPr lang="en-US" dirty="0"/>
              <a:t>Late change of site left no time to prepare: stage or fence; chose stage.</a:t>
            </a:r>
          </a:p>
          <a:p>
            <a:r>
              <a:rPr lang="en-US" dirty="0"/>
              <a:t>About 500,000 showed up.</a:t>
            </a:r>
          </a:p>
          <a:p>
            <a:r>
              <a:rPr lang="en-US" dirty="0"/>
              <a:t>Two deaths, two births, lots of rain.</a:t>
            </a:r>
          </a:p>
          <a:p>
            <a:r>
              <a:rPr lang="en-US" dirty="0"/>
              <a:t>Hendrix closed on Monday morning, as people straggled home.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Performers’ paychecks!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385392"/>
            <a:ext cx="6009638" cy="4404514"/>
          </a:xfrm>
        </p:spPr>
        <p:txBody>
          <a:bodyPr>
            <a:noAutofit/>
          </a:bodyPr>
          <a:lstStyle/>
          <a:p>
            <a:r>
              <a:rPr lang="en-US" sz="2000" dirty="0"/>
              <a:t>Jimi Hendrix: $30,000 for two sets (plus $2,000 for expenses) (today: </a:t>
            </a:r>
            <a:r>
              <a:rPr lang="en-CA" dirty="0"/>
              <a:t>$208,330)</a:t>
            </a:r>
            <a:endParaRPr lang="en-US" sz="2000" dirty="0"/>
          </a:p>
          <a:p>
            <a:r>
              <a:rPr lang="en-US" sz="2000" dirty="0"/>
              <a:t>Blood, Sweat &amp; Tears: $15,000 (today: </a:t>
            </a:r>
            <a:r>
              <a:rPr lang="en-CA" dirty="0"/>
              <a:t> $104,165)</a:t>
            </a:r>
            <a:endParaRPr lang="en-US" sz="2000" dirty="0"/>
          </a:p>
          <a:p>
            <a:r>
              <a:rPr lang="en-US" sz="2000" dirty="0"/>
              <a:t>Joan Baez: $10,000 (today: $</a:t>
            </a:r>
            <a:r>
              <a:rPr lang="en-CA" sz="2000" dirty="0"/>
              <a:t>69,443)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Revival: $10,000 (today: $</a:t>
            </a:r>
            <a:r>
              <a:rPr lang="en-CA" dirty="0"/>
              <a:t>69,443)</a:t>
            </a:r>
            <a:endParaRPr lang="en-US" sz="2000" dirty="0"/>
          </a:p>
          <a:p>
            <a:r>
              <a:rPr lang="en-US" sz="2000" dirty="0"/>
              <a:t>The Band: $7,500</a:t>
            </a:r>
          </a:p>
          <a:p>
            <a:r>
              <a:rPr lang="en-US" sz="2000" dirty="0"/>
              <a:t>Janis Joplin: $7,500</a:t>
            </a:r>
          </a:p>
          <a:p>
            <a:r>
              <a:rPr lang="en-US" sz="2000" dirty="0"/>
              <a:t>Jefferson Airplane: $7,500</a:t>
            </a:r>
          </a:p>
          <a:p>
            <a:r>
              <a:rPr lang="en-US" sz="2000" dirty="0"/>
              <a:t>Sly and the Family Stone: $7,000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Heat: $6,500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Who: $6,250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Havens: $6,000 (today: $41,666)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Guthrie: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Young: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Shankar: $4,500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Winter: $3,750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After: $3,250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Fish: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Dead: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Cocker: $1,375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Santana: $750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/>
              <a:t>Na</a:t>
            </a:r>
            <a:r>
              <a:rPr lang="en-US" sz="2000" dirty="0"/>
              <a:t>: $700</a:t>
            </a:r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2703</TotalTime>
  <Words>568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Woodstock Music and Art Fair, </vt:lpstr>
      <vt:lpstr>Performers’ paychecks!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105</cp:revision>
  <dcterms:created xsi:type="dcterms:W3CDTF">2015-11-02T09:26:32Z</dcterms:created>
  <dcterms:modified xsi:type="dcterms:W3CDTF">2018-02-27T19:17:32Z</dcterms:modified>
</cp:coreProperties>
</file>