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4"/>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74" r:id="rId21"/>
    <p:sldId id="279" r:id="rId22"/>
    <p:sldId id="26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varScale="1">
        <p:scale>
          <a:sx n="86" d="100"/>
          <a:sy n="86" d="100"/>
        </p:scale>
        <p:origin x="1382"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12/20/2017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12/20/2017</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12/20/2017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12/20/2017</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12/20/2017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12/20/2017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12/20/2017</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12/20/2017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12/20/2017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12/20/2017</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12/20/2017</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12/20/2017</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3TdJmkv9lyI&amp;feature=iv&amp;src_vid=Ar6zF3mQ2mg&amp;annotation_id=annotation_5589701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3TdJmkv9lyI&amp;feature=iv&amp;src_vid=Ar6zF3mQ2mg&amp;annotation_id=annotation_558970125"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essence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380186"/>
            <a:ext cx="5029200" cy="507887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remained second-class citizens.</a:t>
            </a:r>
          </a:p>
          <a:p>
            <a:endParaRPr lang="en-US" dirty="0"/>
          </a:p>
        </p:txBody>
      </p:sp>
      <p:sp>
        <p:nvSpPr>
          <p:cNvPr id="2" name="Title 1"/>
          <p:cNvSpPr>
            <a:spLocks noGrp="1"/>
          </p:cNvSpPr>
          <p:nvPr>
            <p:ph type="title"/>
          </p:nvPr>
        </p:nvSpPr>
        <p:spPr/>
        <p:txBody>
          <a:bodyPr/>
          <a:lstStyle/>
          <a:p>
            <a:r>
              <a:rPr lang="en-US" dirty="0"/>
              <a:t>US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dirty="0"/>
              <a:t>Charley Patton</a:t>
            </a:r>
          </a:p>
          <a:p>
            <a:r>
              <a:rPr lang="en-US" dirty="0"/>
              <a:t>Eddie “Sun” House</a:t>
            </a:r>
          </a:p>
          <a:p>
            <a:r>
              <a:rPr lang="en-US" dirty="0"/>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 [</a:t>
            </a:r>
            <a:r>
              <a:rPr lang="en-US" dirty="0">
                <a:hlinkClick r:id="rId2"/>
              </a:rPr>
              <a:t>link</a:t>
            </a:r>
            <a:r>
              <a:rPr lang="en-US" dirty="0"/>
              <a:t>]</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lstStyle/>
          <a:p>
            <a:r>
              <a:rPr lang="en-US" dirty="0"/>
              <a:t>What is history?</a:t>
            </a:r>
          </a:p>
          <a:p>
            <a:pPr lvl="1"/>
            <a:r>
              <a:rPr lang="en-US" dirty="0"/>
              <a:t>The past</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371600"/>
            <a:ext cx="4171950" cy="4800600"/>
          </a:xfrm>
        </p:spPr>
        <p:txBody>
          <a:bodyPr>
            <a:normAutofit lnSpcReduction="10000"/>
          </a:bodyPr>
          <a:lstStyle/>
          <a:p>
            <a:r>
              <a:rPr lang="en-US" dirty="0"/>
              <a:t>Capitalism!</a:t>
            </a:r>
          </a:p>
          <a:p>
            <a:r>
              <a:rPr lang="en-US" dirty="0"/>
              <a:t>Increased travel and migration, especially southern blacks to northern cities (Chicago).</a:t>
            </a:r>
          </a:p>
          <a:p>
            <a:r>
              <a:rPr lang="en-US" dirty="0"/>
              <a:t>1877: Phonograph first invented</a:t>
            </a:r>
          </a:p>
          <a:p>
            <a:r>
              <a:rPr lang="en-US" dirty="0"/>
              <a:t>1894: Sears, Roebuck &amp; Co. catalogue begins selling guitars: price $4.50 to $26.00</a:t>
            </a:r>
          </a:p>
          <a:p>
            <a:r>
              <a:rPr lang="en-US" dirty="0"/>
              <a:t>African Kora - banjo</a:t>
            </a:r>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4953000" cy="2362200"/>
          </a:xfrm>
          <a:effectLst>
            <a:glow rad="139700">
              <a:srgbClr val="FFFF00">
                <a:alpha val="40000"/>
              </a:srgbClr>
            </a:glow>
          </a:effectLst>
        </p:spPr>
        <p:txBody>
          <a:bodyPr/>
          <a:lstStyle/>
          <a:p>
            <a:r>
              <a:rPr lang="en-US" dirty="0"/>
              <a:t>West African Culture, mostly from Senegal and Gambia</a:t>
            </a:r>
          </a:p>
          <a:p>
            <a:r>
              <a:rPr lang="en-US" dirty="0"/>
              <a:t>African drums, repeated rhythms, and dancing.</a:t>
            </a:r>
          </a:p>
          <a:p>
            <a:endParaRPr lang="en-US" dirty="0"/>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Senagalaise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r>
              <a:rPr lang="en-US" dirty="0"/>
              <a:t>Slavery: </a:t>
            </a:r>
          </a:p>
          <a:p>
            <a:pPr lvl="1"/>
            <a:r>
              <a:rPr lang="en-US" dirty="0"/>
              <a:t>ancient institution</a:t>
            </a:r>
          </a:p>
          <a:p>
            <a:pPr lvl="1"/>
            <a:r>
              <a:rPr lang="en-US" dirty="0"/>
              <a:t>American slavery particularly oppressive, brutal, and crucial to the cash crop economy of new world.</a:t>
            </a:r>
          </a:p>
          <a:p>
            <a:pPr lvl="1"/>
            <a:r>
              <a:rPr lang="en-US" dirty="0"/>
              <a:t>Embedded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one of 5000 songs he wrote.</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835</Words>
  <Application>Microsoft Office PowerPoint</Application>
  <PresentationFormat>On-screen Show (4:3)</PresentationFormat>
  <Paragraphs>97</Paragraphs>
  <Slides>21</Slides>
  <Notes>9</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Journal of a residence on a Georgian plantation in 1838-1839 (New York : Harper &amp; Bros., 1863), p. 218.</vt:lpstr>
      <vt:lpstr>Where did Rock and Roll come from?</vt:lpstr>
      <vt:lpstr>US Civil War, 1861-1865</vt:lpstr>
      <vt:lpstr>Slave Songs of the United States (1867)</vt:lpstr>
      <vt:lpstr>Jim Crow Laws, 1870s-1960s </vt:lpstr>
      <vt:lpstr>Jim Crow Laws, 1870s-1960s</vt:lpstr>
      <vt:lpstr>Jim Crow Laws, 1870s-1960s</vt:lpstr>
      <vt:lpstr>The Blues</vt:lpstr>
      <vt:lpstr>The Blues: Robert Johnson, King of the Delta Blues Singers, 1961</vt:lpstr>
      <vt:lpstr>The Blues: The legacies of the Blues</vt:lpstr>
      <vt:lpstr>Rise of Popular Music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2017-12-20T22:38:11Z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