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4" r:id="rId10"/>
    <p:sldId id="262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40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outlineViewPr>
    <p:cViewPr>
      <p:scale>
        <a:sx n="33" d="100"/>
        <a:sy n="33" d="100"/>
      </p:scale>
      <p:origin x="0" y="-208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33B79-64F9-47CC-89AE-1B28531A2900}" type="datetimeFigureOut">
              <a:rPr lang="en-CA" smtClean="0"/>
              <a:t>24/09/2019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2929-972B-4E48-BBBC-55849B7C6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3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source: https://commons.wikimedia.org/wiki/File:Beach_Boys_1963.jpg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2929-972B-4E48-BBBC-55849B7C640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99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8ECE-E1C6-4D1A-8C94-F06283DD169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CnUsInBQw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rVbawRPO7I" TargetMode="External"/><Relationship Id="rId4" Type="http://schemas.openxmlformats.org/officeDocument/2006/relationships/hyperlink" Target="https://www.youtube.com/watch?v=L0dikX80Ed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0spkrwl9Qk&amp;list=PLj5TmO4kroQH4XM8P3JavV0p7Gtnno1E2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IYJtdtr678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KpsuGMeqHI" TargetMode="External"/><Relationship Id="rId2" Type="http://schemas.openxmlformats.org/officeDocument/2006/relationships/hyperlink" Target="https://www.youtube.com/watch?v=1Qd2Nb-oh4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tm_G_DCJMm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rwjR4Zlf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LV4NGpoy_E" TargetMode="External"/><Relationship Id="rId2" Type="http://schemas.openxmlformats.org/officeDocument/2006/relationships/hyperlink" Target="https://www.youtube.com/watch?v=dbs1luUIx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Beach Boys, Surf Music, and Hot Rods</a:t>
            </a:r>
            <a:br>
              <a:rPr lang="en-US" sz="5400" dirty="0">
                <a:latin typeface="Arial Black" panose="020B0A04020102020204" pitchFamily="34" charset="0"/>
              </a:rPr>
            </a:b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6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265"/>
            <a:ext cx="10515600" cy="119431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Beach Boys, 1965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82" y="1503653"/>
            <a:ext cx="6439436" cy="503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C7234-E1BB-4E88-BADC-6F85BEC2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CA" dirty="0"/>
              <a:t>Phil Spector, 1939 to present</a:t>
            </a: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C769E1C-AC5C-498D-9519-CCF88ACB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793408"/>
            <a:ext cx="3425957" cy="527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067C-D1D3-4600-B0E1-E34F699D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517515"/>
            <a:ext cx="7451047" cy="4659447"/>
          </a:xfrm>
        </p:spPr>
        <p:txBody>
          <a:bodyPr>
            <a:noAutofit/>
          </a:bodyPr>
          <a:lstStyle/>
          <a:p>
            <a:r>
              <a:rPr lang="en-CA" sz="2400" dirty="0"/>
              <a:t>Born in the Bronx in 1939.</a:t>
            </a:r>
          </a:p>
          <a:p>
            <a:r>
              <a:rPr lang="en-CA" sz="2400" dirty="0"/>
              <a:t>1958: co-founded The Teddy Bears, lead guitarist.</a:t>
            </a:r>
          </a:p>
          <a:p>
            <a:r>
              <a:rPr lang="en-CA" sz="2400" dirty="0"/>
              <a:t>Wrote and performed “To know him is to love him.” [</a:t>
            </a:r>
            <a:r>
              <a:rPr lang="en-CA" sz="2400" dirty="0">
                <a:hlinkClick r:id="rId3"/>
              </a:rPr>
              <a:t>link</a:t>
            </a:r>
            <a:r>
              <a:rPr lang="en-CA" sz="2400" dirty="0"/>
              <a:t>]</a:t>
            </a:r>
          </a:p>
          <a:p>
            <a:r>
              <a:rPr lang="en-CA" sz="2400" dirty="0"/>
              <a:t>1960 co-founded </a:t>
            </a:r>
            <a:r>
              <a:rPr lang="en-CA" sz="2400" dirty="0" err="1"/>
              <a:t>Philles</a:t>
            </a:r>
            <a:r>
              <a:rPr lang="en-CA" sz="2400" dirty="0"/>
              <a:t> Records with Lester Sill, youngest US label owner at the time.</a:t>
            </a:r>
          </a:p>
          <a:p>
            <a:r>
              <a:rPr lang="en-CA" sz="2400" dirty="0"/>
              <a:t>Gifted at finding talent and producing it: “Wall of Sound”</a:t>
            </a:r>
          </a:p>
          <a:p>
            <a:r>
              <a:rPr lang="en-CA" sz="2400" dirty="0"/>
              <a:t>The Crystals, “Da Doo Ron </a:t>
            </a:r>
            <a:r>
              <a:rPr lang="en-CA" sz="2400" dirty="0" err="1"/>
              <a:t>Ron</a:t>
            </a:r>
            <a:r>
              <a:rPr lang="en-CA" sz="2400" dirty="0"/>
              <a:t>,” [</a:t>
            </a:r>
            <a:r>
              <a:rPr lang="en-CA" sz="2400" dirty="0">
                <a:hlinkClick r:id="rId4"/>
              </a:rPr>
              <a:t>link</a:t>
            </a:r>
            <a:r>
              <a:rPr lang="en-CA" sz="2400" dirty="0"/>
              <a:t>]</a:t>
            </a:r>
          </a:p>
          <a:p>
            <a:r>
              <a:rPr lang="en-CA" sz="2400" dirty="0"/>
              <a:t>The </a:t>
            </a:r>
            <a:r>
              <a:rPr lang="en-CA" sz="2400" dirty="0" err="1"/>
              <a:t>Ronettes</a:t>
            </a:r>
            <a:r>
              <a:rPr lang="en-CA" sz="2400" dirty="0"/>
              <a:t>, “Be My Baby,” [</a:t>
            </a:r>
            <a:r>
              <a:rPr lang="en-CA" sz="2400" dirty="0">
                <a:hlinkClick r:id="rId5"/>
              </a:rPr>
              <a:t>link</a:t>
            </a:r>
            <a:r>
              <a:rPr lang="en-CA" sz="2400" dirty="0"/>
              <a:t>]</a:t>
            </a:r>
          </a:p>
          <a:p>
            <a:r>
              <a:rPr lang="en-CA" sz="2400" dirty="0"/>
              <a:t>Control freak, see Ronnie Spector’s autobiography.</a:t>
            </a:r>
          </a:p>
        </p:txBody>
      </p:sp>
    </p:spTree>
    <p:extLst>
      <p:ext uri="{BB962C8B-B14F-4D97-AF65-F5344CB8AC3E}">
        <p14:creationId xmlns:p14="http://schemas.microsoft.com/office/powerpoint/2010/main" val="1060176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913169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“Pet Sounds”, 1966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16" y="1690688"/>
            <a:ext cx="4017334" cy="4017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36163" y="1156996"/>
            <a:ext cx="7076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Brian Wilson’s project [</a:t>
            </a:r>
            <a:r>
              <a:rPr lang="en-US" sz="2800" dirty="0">
                <a:hlinkClick r:id="rId3"/>
              </a:rPr>
              <a:t>link</a:t>
            </a:r>
            <a:r>
              <a:rPr lang="en-US" sz="28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Beatles’ “Rubber Soul” (Dec 1965)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Worked with lyricist Tony Asher.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Stopped touring.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Focused on recording (marijuana).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rock concept album, rock was not only for dancing (earphones in the dark).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Initially, not well received in USA (peaked at no. 10), though embraced in the UK (no.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Single: “Wouldn’t it be nice”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very popular then, but very influential.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2000, sold over two million copies.</a:t>
            </a:r>
          </a:p>
        </p:txBody>
      </p:sp>
    </p:spTree>
    <p:extLst>
      <p:ext uri="{BB962C8B-B14F-4D97-AF65-F5344CB8AC3E}">
        <p14:creationId xmlns:p14="http://schemas.microsoft.com/office/powerpoint/2010/main" val="42614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2DC5B-37DB-4111-AAEB-05ED815C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CA"/>
              <a:t>Good Vibrations, October 1966	</a:t>
            </a:r>
            <a:endParaRPr lang="en-CA" dirty="0"/>
          </a:p>
        </p:txBody>
      </p:sp>
      <p:pic>
        <p:nvPicPr>
          <p:cNvPr id="5" name="Picture 4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5A2A3A75-2192-488B-97E1-863085CF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1CD6-5DB8-4B53-8142-DA686F8C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899" y="1254869"/>
            <a:ext cx="7258634" cy="4922094"/>
          </a:xfrm>
        </p:spPr>
        <p:txBody>
          <a:bodyPr>
            <a:normAutofit/>
          </a:bodyPr>
          <a:lstStyle/>
          <a:p>
            <a:r>
              <a:rPr lang="en-CA" sz="2400" dirty="0"/>
              <a:t>Wilson wrote music to sound like cosmic vibrations.</a:t>
            </a:r>
          </a:p>
          <a:p>
            <a:r>
              <a:rPr lang="en-CA" sz="2400" dirty="0"/>
              <a:t>90 hours of tape used in recording (perfectionist)</a:t>
            </a:r>
          </a:p>
          <a:p>
            <a:r>
              <a:rPr lang="en-CA" sz="2400" dirty="0"/>
              <a:t>Mike Love wrote words to go with emerging Flower Power / Hippie Movement.</a:t>
            </a:r>
          </a:p>
          <a:p>
            <a:r>
              <a:rPr lang="en-CA" sz="2400" dirty="0"/>
              <a:t>Released as a single, no album.</a:t>
            </a:r>
          </a:p>
          <a:p>
            <a:r>
              <a:rPr lang="en-CA" sz="2400" dirty="0"/>
              <a:t>Soon dubbed a “pocket symphony.”</a:t>
            </a:r>
          </a:p>
          <a:p>
            <a:r>
              <a:rPr lang="en-CA" sz="2400" dirty="0"/>
              <a:t>Helped spawn greater pop experimentation, psychedelic rock, and progressive rock.</a:t>
            </a:r>
          </a:p>
          <a:p>
            <a:r>
              <a:rPr lang="en-CA" sz="2400" dirty="0"/>
              <a:t>Influenced such songs as </a:t>
            </a:r>
            <a:r>
              <a:rPr lang="en-CA" sz="2400"/>
              <a:t>“A Day </a:t>
            </a:r>
            <a:r>
              <a:rPr lang="en-CA" sz="2400" dirty="0"/>
              <a:t>in the life” and “Bohemian Rhapsody.”</a:t>
            </a:r>
          </a:p>
          <a:p>
            <a:r>
              <a:rPr lang="en-CA" sz="2400" dirty="0"/>
              <a:t>Link: </a:t>
            </a:r>
            <a:r>
              <a:rPr lang="en-CA" sz="2400" dirty="0">
                <a:hlinkClick r:id="rId3"/>
              </a:rPr>
              <a:t>https://www.youtube.com/watch?v=5IYJtdtr678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1910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" y="200464"/>
            <a:ext cx="6457071" cy="645707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1E059-86AF-42E0-A952-729F4219E748}"/>
              </a:ext>
            </a:extLst>
          </p:cNvPr>
          <p:cNvSpPr txBox="1"/>
          <p:nvPr/>
        </p:nvSpPr>
        <p:spPr>
          <a:xfrm>
            <a:off x="7422204" y="963038"/>
            <a:ext cx="4474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1940 pop.: 7 million</a:t>
            </a:r>
          </a:p>
          <a:p>
            <a:r>
              <a:rPr lang="en-CA" sz="2800" b="1" dirty="0"/>
              <a:t>1950 pop.: 10.6 million</a:t>
            </a:r>
          </a:p>
          <a:p>
            <a:r>
              <a:rPr lang="en-CA" sz="2800" b="1" dirty="0"/>
              <a:t>1962 pop. 17 million, pop. (expanding 1700 per day)</a:t>
            </a:r>
          </a:p>
        </p:txBody>
      </p:sp>
    </p:spTree>
    <p:extLst>
      <p:ext uri="{BB962C8B-B14F-4D97-AF65-F5344CB8AC3E}">
        <p14:creationId xmlns:p14="http://schemas.microsoft.com/office/powerpoint/2010/main" val="9293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California, another nation?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Massive, sprawling, wealthy</a:t>
            </a:r>
          </a:p>
          <a:p>
            <a:r>
              <a:rPr lang="en-US" dirty="0"/>
              <a:t>Resource rich: gold, oil, minerals, agriculture, tourism</a:t>
            </a:r>
          </a:p>
          <a:p>
            <a:r>
              <a:rPr lang="en-US" dirty="0"/>
              <a:t>Distant from the eastern seaboard</a:t>
            </a:r>
          </a:p>
          <a:p>
            <a:r>
              <a:rPr lang="en-US" dirty="0"/>
              <a:t>Beaches</a:t>
            </a:r>
          </a:p>
          <a:p>
            <a:r>
              <a:rPr lang="en-US" dirty="0"/>
              <a:t>Disneyland, opened July 1955</a:t>
            </a:r>
          </a:p>
          <a:p>
            <a:r>
              <a:rPr lang="en-US" dirty="0"/>
              <a:t>Hollywood, center of movie-making.</a:t>
            </a:r>
          </a:p>
          <a:p>
            <a:r>
              <a:rPr lang="en-US" dirty="0"/>
              <a:t>Silicon Valley: Western Electric, Raytheon, Remington Rand, Zenith, and Motorola</a:t>
            </a:r>
          </a:p>
          <a:p>
            <a:r>
              <a:rPr lang="en-US" dirty="0"/>
              <a:t>Toy maker Mattel (Hawthorne, CA): Barbie, Disney toys,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Surf culture, 1950s-1960s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64" y="2236763"/>
            <a:ext cx="5862536" cy="3940200"/>
          </a:xfrm>
        </p:spPr>
        <p:txBody>
          <a:bodyPr/>
          <a:lstStyle/>
          <a:p>
            <a:r>
              <a:rPr lang="en-US" sz="3600" dirty="0"/>
              <a:t>Boards, sticks, woodies, polys</a:t>
            </a:r>
          </a:p>
          <a:p>
            <a:r>
              <a:rPr lang="en-US" sz="3600" dirty="0"/>
              <a:t>Soup, big guns, hairy</a:t>
            </a:r>
          </a:p>
          <a:p>
            <a:r>
              <a:rPr lang="en-US" sz="3600" dirty="0"/>
              <a:t>Hot dogging, </a:t>
            </a:r>
          </a:p>
          <a:p>
            <a:r>
              <a:rPr lang="en-US" sz="3600" dirty="0"/>
              <a:t>Bunnies, </a:t>
            </a:r>
            <a:r>
              <a:rPr lang="en-US" sz="3600" dirty="0" err="1"/>
              <a:t>Barbies</a:t>
            </a:r>
            <a:endParaRPr lang="en-US" sz="3600" dirty="0"/>
          </a:p>
          <a:p>
            <a:r>
              <a:rPr lang="en-US" sz="3600" dirty="0"/>
              <a:t>Gremlins, kooks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376488"/>
            <a:ext cx="4762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23"/>
            <a:ext cx="10515600" cy="1004581"/>
          </a:xfrm>
        </p:spPr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Surf music: </a:t>
            </a:r>
            <a:r>
              <a:rPr lang="en-US" b="1" dirty="0" err="1">
                <a:latin typeface="Copperplate Gothic Bold" panose="020E0705020206020404" pitchFamily="34" charset="0"/>
              </a:rPr>
              <a:t>Miserlou</a:t>
            </a:r>
            <a:r>
              <a:rPr lang="en-US" b="1" dirty="0">
                <a:latin typeface="Copperplate Gothic Bold" panose="020E07050202060204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464905"/>
            <a:ext cx="8707016" cy="48391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Richard Anthony </a:t>
            </a:r>
            <a:r>
              <a:rPr lang="en-US" dirty="0" err="1"/>
              <a:t>Monsour</a:t>
            </a:r>
            <a:r>
              <a:rPr lang="en-US" dirty="0"/>
              <a:t> (b. 1937) from Boston and Quincy, Mass.</a:t>
            </a:r>
          </a:p>
          <a:p>
            <a:r>
              <a:rPr lang="en-US" dirty="0"/>
              <a:t> After grade 11, moved to El Segundo, learned to play piano, ukulele, guitar, trumpet, </a:t>
            </a:r>
            <a:r>
              <a:rPr lang="en-US" dirty="0" err="1"/>
              <a:t>tarabaki</a:t>
            </a:r>
            <a:r>
              <a:rPr lang="en-US" dirty="0"/>
              <a:t>, and drums.</a:t>
            </a:r>
          </a:p>
          <a:p>
            <a:r>
              <a:rPr lang="en-US" dirty="0"/>
              <a:t>Learned to surf, and then made music to match.</a:t>
            </a:r>
          </a:p>
          <a:p>
            <a:r>
              <a:rPr lang="en-US" dirty="0"/>
              <a:t>Leo Fender: guitars and amps (first 100-watt amp)</a:t>
            </a:r>
          </a:p>
          <a:p>
            <a:r>
              <a:rPr lang="en-US" dirty="0"/>
              <a:t>Michalis </a:t>
            </a:r>
            <a:r>
              <a:rPr lang="en-US" dirty="0" err="1"/>
              <a:t>Patrinos</a:t>
            </a:r>
            <a:r>
              <a:rPr lang="en-US" dirty="0"/>
              <a:t> (from Izmir), “</a:t>
            </a:r>
            <a:r>
              <a:rPr lang="en-US" dirty="0" err="1"/>
              <a:t>Miserlou</a:t>
            </a:r>
            <a:r>
              <a:rPr lang="en-US" dirty="0"/>
              <a:t>,” 1930: </a:t>
            </a:r>
          </a:p>
          <a:p>
            <a:pPr lvl="1"/>
            <a:r>
              <a:rPr lang="en-US" dirty="0">
                <a:hlinkClick r:id="rId2"/>
              </a:rPr>
              <a:t>https://www.youtube.com/watch?v=1Qd2Nb-oh4I</a:t>
            </a:r>
            <a:endParaRPr lang="en-US" dirty="0"/>
          </a:p>
          <a:p>
            <a:r>
              <a:rPr lang="en-US" dirty="0"/>
              <a:t>Dick Dale and the Del-Tones, “</a:t>
            </a:r>
            <a:r>
              <a:rPr lang="en-US" dirty="0" err="1"/>
              <a:t>Miserlou</a:t>
            </a:r>
            <a:r>
              <a:rPr lang="en-US" dirty="0"/>
              <a:t>,” 1962: </a:t>
            </a:r>
          </a:p>
          <a:p>
            <a:pPr lvl="1"/>
            <a:r>
              <a:rPr lang="en-CA" dirty="0">
                <a:hlinkClick r:id="rId3"/>
              </a:rPr>
              <a:t>https://www.youtube.com/watch?v=mKpsuGMeqHI</a:t>
            </a:r>
            <a:endParaRPr lang="en-CA" dirty="0"/>
          </a:p>
          <a:p>
            <a:pPr lvl="1"/>
            <a:r>
              <a:rPr lang="en-US" i="1" dirty="0"/>
              <a:t>Beach Party</a:t>
            </a:r>
            <a:r>
              <a:rPr lang="en-US" dirty="0"/>
              <a:t> (1963 film):</a:t>
            </a:r>
          </a:p>
          <a:p>
            <a:pPr lvl="1"/>
            <a:r>
              <a:rPr lang="en-US" dirty="0">
                <a:hlinkClick r:id="rId4"/>
              </a:rPr>
              <a:t>https://www.youtube.com/watch?v=tm_G_DCJMmY</a:t>
            </a:r>
            <a:endParaRPr lang="en-US" dirty="0"/>
          </a:p>
          <a:p>
            <a:r>
              <a:rPr lang="en-US" dirty="0"/>
              <a:t>Single-note staccato playing influenced, Hendrix, emergence of Heavy Metal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45" y="2620022"/>
            <a:ext cx="2733869" cy="27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BEFC-100C-4BE2-8727-3ECDEB87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en-CA" b="1" dirty="0"/>
              <a:t>Jan and Dean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7832-28BD-4B21-A1D3-7AE06009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47" y="1533795"/>
            <a:ext cx="11118715" cy="4779456"/>
          </a:xfrm>
        </p:spPr>
        <p:txBody>
          <a:bodyPr>
            <a:normAutofit fontScale="92500"/>
          </a:bodyPr>
          <a:lstStyle/>
          <a:p>
            <a:r>
              <a:rPr lang="en-CA" dirty="0"/>
              <a:t>William Jan Berry (1941-2004): father was Howard Hughes’ project manager for the “Spruce Goose”. Grew up in Bel Air.</a:t>
            </a:r>
          </a:p>
          <a:p>
            <a:r>
              <a:rPr lang="en-CA" dirty="0"/>
              <a:t>Dean </a:t>
            </a:r>
            <a:r>
              <a:rPr lang="en-CA" dirty="0" err="1"/>
              <a:t>Ormsby</a:t>
            </a:r>
            <a:r>
              <a:rPr lang="en-CA" dirty="0"/>
              <a:t> </a:t>
            </a:r>
            <a:r>
              <a:rPr lang="en-CA" dirty="0" err="1"/>
              <a:t>Torrence</a:t>
            </a:r>
            <a:r>
              <a:rPr lang="en-CA" dirty="0"/>
              <a:t> (b. 1940): father sales manager for Wilshire Oil.</a:t>
            </a:r>
          </a:p>
          <a:p>
            <a:r>
              <a:rPr lang="en-CA" dirty="0"/>
              <a:t>Went to the same Junior and High School, played football and sang in the locker room.</a:t>
            </a:r>
          </a:p>
          <a:p>
            <a:r>
              <a:rPr lang="en-CA" dirty="0"/>
              <a:t>Had a hit in 1959 with “Baby Talk”, got to number 10.</a:t>
            </a:r>
          </a:p>
          <a:p>
            <a:r>
              <a:rPr lang="en-CA" dirty="0"/>
              <a:t>Brian Wilson gave them a hit in 1963 with “Surf City,” first surf song to top the Hot 100: </a:t>
            </a:r>
            <a:r>
              <a:rPr lang="en-CA" dirty="0">
                <a:hlinkClick r:id="rId2"/>
              </a:rPr>
              <a:t>https://www.youtube.com/watch?v=ERrwjR4ZlfI</a:t>
            </a:r>
            <a:endParaRPr lang="en-CA" dirty="0"/>
          </a:p>
          <a:p>
            <a:r>
              <a:rPr lang="en-CA" dirty="0"/>
              <a:t>They had 16 top 40 hits, and 26 songs making the top 100 from 1958-1966.</a:t>
            </a:r>
          </a:p>
          <a:p>
            <a:r>
              <a:rPr lang="en-CA" dirty="0"/>
              <a:t>12 April 1966: Jan crashed his Corvette into a parked truck (brain damage, partially paralyzed).</a:t>
            </a:r>
          </a:p>
        </p:txBody>
      </p:sp>
    </p:spTree>
    <p:extLst>
      <p:ext uri="{BB962C8B-B14F-4D97-AF65-F5344CB8AC3E}">
        <p14:creationId xmlns:p14="http://schemas.microsoft.com/office/powerpoint/2010/main" val="17750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5F1DE13C-5E33-47BB-BFC6-F34D96C34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1D1FF1-AEF2-4E91-8609-291AAA48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Jan and Dean, 1964</a:t>
            </a:r>
          </a:p>
        </p:txBody>
      </p:sp>
    </p:spTree>
    <p:extLst>
      <p:ext uri="{BB962C8B-B14F-4D97-AF65-F5344CB8AC3E}">
        <p14:creationId xmlns:p14="http://schemas.microsoft.com/office/powerpoint/2010/main" val="12545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9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The Beach Boys, 1961-present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84"/>
            <a:ext cx="10791548" cy="49182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Hawthorne, CA</a:t>
            </a:r>
          </a:p>
          <a:p>
            <a:r>
              <a:rPr lang="en-US" dirty="0"/>
              <a:t>Brothers Brian, Dennis (the only surfer), and Carl Wilson, their cousin Mike Love, and their friend Al Jardine started a garage band, managed by father Murry Wilson.</a:t>
            </a:r>
          </a:p>
          <a:p>
            <a:r>
              <a:rPr lang="en-US" dirty="0"/>
              <a:t>Brian got a reel-to-reel tape recorder for his 16</a:t>
            </a:r>
            <a:r>
              <a:rPr lang="en-US" baseline="30000" dirty="0"/>
              <a:t>th</a:t>
            </a:r>
            <a:r>
              <a:rPr lang="en-US" dirty="0"/>
              <a:t> birthday.</a:t>
            </a:r>
          </a:p>
          <a:p>
            <a:r>
              <a:rPr lang="en-US" dirty="0"/>
              <a:t>First band: “</a:t>
            </a:r>
            <a:r>
              <a:rPr lang="en-US" dirty="0" err="1"/>
              <a:t>Pendletones</a:t>
            </a:r>
            <a:r>
              <a:rPr lang="en-US" dirty="0"/>
              <a:t>,” but first recording became The Beach Boys (Russ Regan of Era Records, later president of 20</a:t>
            </a:r>
            <a:r>
              <a:rPr lang="en-US" baseline="30000" dirty="0"/>
              <a:t>th</a:t>
            </a:r>
            <a:r>
              <a:rPr lang="en-US" dirty="0"/>
              <a:t>-Century Fox).</a:t>
            </a:r>
          </a:p>
          <a:p>
            <a:r>
              <a:rPr lang="en-US" dirty="0"/>
              <a:t>First song, “</a:t>
            </a:r>
            <a:r>
              <a:rPr lang="en-US" dirty="0" err="1"/>
              <a:t>Surfin</a:t>
            </a:r>
            <a:r>
              <a:rPr lang="en-US" dirty="0"/>
              <a:t>’”, 1961</a:t>
            </a:r>
          </a:p>
          <a:p>
            <a:r>
              <a:rPr lang="en-US" dirty="0"/>
              <a:t>Jazz, R&amp;B, Doo-wop influences</a:t>
            </a:r>
          </a:p>
          <a:p>
            <a:r>
              <a:rPr lang="en-US" dirty="0"/>
              <a:t>Many others followed: most famous was “</a:t>
            </a:r>
            <a:r>
              <a:rPr lang="en-US" dirty="0" err="1"/>
              <a:t>Surfin</a:t>
            </a:r>
            <a:r>
              <a:rPr lang="en-US" dirty="0"/>
              <a:t> USA”: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Music of Chuck Berry’s “Sweet Little Sixteen” (Jan. 1958):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ntage photo of a group of people posing for a picture&#10;&#10;Description generated with very high confidence">
            <a:extLst>
              <a:ext uri="{FF2B5EF4-FFF2-40B4-BE49-F238E27FC236}">
                <a16:creationId xmlns:a16="http://schemas.microsoft.com/office/drawing/2014/main" id="{B155197F-F1B0-46C4-87D1-EB3D8FA5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86" y="492573"/>
            <a:ext cx="6357617" cy="5880796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9D9F16-3E10-4005-A146-725755D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Beach Boys (</a:t>
            </a: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Pendletones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in </a:t>
            </a: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Pendletons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1963</a:t>
            </a:r>
          </a:p>
        </p:txBody>
      </p:sp>
    </p:spTree>
    <p:extLst>
      <p:ext uri="{BB962C8B-B14F-4D97-AF65-F5344CB8AC3E}">
        <p14:creationId xmlns:p14="http://schemas.microsoft.com/office/powerpoint/2010/main" val="148013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776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Copperplate Gothic Bold</vt:lpstr>
      <vt:lpstr>Office Theme</vt:lpstr>
      <vt:lpstr>Beach Boys, Surf Music, and Hot Rods </vt:lpstr>
      <vt:lpstr>PowerPoint Presentation</vt:lpstr>
      <vt:lpstr>California, another nation?</vt:lpstr>
      <vt:lpstr>Surf culture, 1950s-1960s</vt:lpstr>
      <vt:lpstr>Surf music: Miserlou?</vt:lpstr>
      <vt:lpstr>Jan and Dean</vt:lpstr>
      <vt:lpstr>Jan and Dean, 1964</vt:lpstr>
      <vt:lpstr>The Beach Boys, 1961-present</vt:lpstr>
      <vt:lpstr>The Beach Boys (Pendletones) in Pendletons, 1963</vt:lpstr>
      <vt:lpstr>The Beach Boys, 1965</vt:lpstr>
      <vt:lpstr>Phil Spector, 1939 to present</vt:lpstr>
      <vt:lpstr>“Pet Sounds”, 1966 </vt:lpstr>
      <vt:lpstr>Good Vibrations, October 1966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Boys, Surf Music, and Hot Rods </dc:title>
  <dc:creator>Mark Baker</dc:creator>
  <cp:lastModifiedBy>Mark Baker</cp:lastModifiedBy>
  <cp:revision>7</cp:revision>
  <dcterms:created xsi:type="dcterms:W3CDTF">2019-09-25T22:43:03Z</dcterms:created>
  <dcterms:modified xsi:type="dcterms:W3CDTF">2019-09-25T22:47:53Z</dcterms:modified>
</cp:coreProperties>
</file>