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2" r:id="rId5"/>
    <p:sldId id="259" r:id="rId6"/>
    <p:sldId id="258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75E58-7AB0-451B-91BB-09CED029DB7C}" v="9" dt="2019-11-19T00:09:52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aker" userId="7debe814d9197520" providerId="LiveId" clId="{69F75E58-7AB0-451B-91BB-09CED029DB7C}"/>
    <pc:docChg chg="custSel mod addSld modSld sldOrd">
      <pc:chgData name="Mark Baker" userId="7debe814d9197520" providerId="LiveId" clId="{69F75E58-7AB0-451B-91BB-09CED029DB7C}" dt="2019-11-20T23:22:34.868" v="285" actId="20577"/>
      <pc:docMkLst>
        <pc:docMk/>
      </pc:docMkLst>
      <pc:sldChg chg="ord">
        <pc:chgData name="Mark Baker" userId="7debe814d9197520" providerId="LiveId" clId="{69F75E58-7AB0-451B-91BB-09CED029DB7C}" dt="2019-11-18T23:57:28.356" v="197"/>
        <pc:sldMkLst>
          <pc:docMk/>
          <pc:sldMk cId="2089476751" sldId="259"/>
        </pc:sldMkLst>
      </pc:sldChg>
      <pc:sldChg chg="modSp">
        <pc:chgData name="Mark Baker" userId="7debe814d9197520" providerId="LiveId" clId="{69F75E58-7AB0-451B-91BB-09CED029DB7C}" dt="2019-11-19T00:06:29.935" v="279"/>
        <pc:sldMkLst>
          <pc:docMk/>
          <pc:sldMk cId="2950470830" sldId="261"/>
        </pc:sldMkLst>
        <pc:spChg chg="mod">
          <ac:chgData name="Mark Baker" userId="7debe814d9197520" providerId="LiveId" clId="{69F75E58-7AB0-451B-91BB-09CED029DB7C}" dt="2019-11-19T00:06:29.935" v="279"/>
          <ac:spMkLst>
            <pc:docMk/>
            <pc:sldMk cId="2950470830" sldId="261"/>
            <ac:spMk id="3" creationId="{00000000-0000-0000-0000-000000000000}"/>
          </ac:spMkLst>
        </pc:spChg>
      </pc:sldChg>
      <pc:sldChg chg="modSp">
        <pc:chgData name="Mark Baker" userId="7debe814d9197520" providerId="LiveId" clId="{69F75E58-7AB0-451B-91BB-09CED029DB7C}" dt="2019-11-20T23:22:34.868" v="285" actId="20577"/>
        <pc:sldMkLst>
          <pc:docMk/>
          <pc:sldMk cId="3055676446" sldId="264"/>
        </pc:sldMkLst>
        <pc:spChg chg="mod">
          <ac:chgData name="Mark Baker" userId="7debe814d9197520" providerId="LiveId" clId="{69F75E58-7AB0-451B-91BB-09CED029DB7C}" dt="2019-11-20T23:22:34.868" v="285" actId="20577"/>
          <ac:spMkLst>
            <pc:docMk/>
            <pc:sldMk cId="3055676446" sldId="264"/>
            <ac:spMk id="3" creationId="{00000000-0000-0000-0000-000000000000}"/>
          </ac:spMkLst>
        </pc:spChg>
      </pc:sldChg>
      <pc:sldChg chg="modSp">
        <pc:chgData name="Mark Baker" userId="7debe814d9197520" providerId="LiveId" clId="{69F75E58-7AB0-451B-91BB-09CED029DB7C}" dt="2019-11-19T00:10:13.057" v="283" actId="14100"/>
        <pc:sldMkLst>
          <pc:docMk/>
          <pc:sldMk cId="2214323883" sldId="268"/>
        </pc:sldMkLst>
        <pc:spChg chg="mod">
          <ac:chgData name="Mark Baker" userId="7debe814d9197520" providerId="LiveId" clId="{69F75E58-7AB0-451B-91BB-09CED029DB7C}" dt="2019-11-19T00:10:13.057" v="283" actId="14100"/>
          <ac:spMkLst>
            <pc:docMk/>
            <pc:sldMk cId="2214323883" sldId="268"/>
            <ac:spMk id="2" creationId="{00000000-0000-0000-0000-000000000000}"/>
          </ac:spMkLst>
        </pc:spChg>
      </pc:sldChg>
      <pc:sldChg chg="addSp delSp modSp add mod setBg">
        <pc:chgData name="Mark Baker" userId="7debe814d9197520" providerId="LiveId" clId="{69F75E58-7AB0-451B-91BB-09CED029DB7C}" dt="2019-11-18T04:44:54.027" v="196" actId="255"/>
        <pc:sldMkLst>
          <pc:docMk/>
          <pc:sldMk cId="1787016478" sldId="272"/>
        </pc:sldMkLst>
        <pc:spChg chg="mod">
          <ac:chgData name="Mark Baker" userId="7debe814d9197520" providerId="LiveId" clId="{69F75E58-7AB0-451B-91BB-09CED029DB7C}" dt="2019-11-18T04:44:54.027" v="196" actId="255"/>
          <ac:spMkLst>
            <pc:docMk/>
            <pc:sldMk cId="1787016478" sldId="272"/>
            <ac:spMk id="2" creationId="{17136E00-0E82-4DDB-B2B7-38698FB38FC0}"/>
          </ac:spMkLst>
        </pc:spChg>
        <pc:spChg chg="del">
          <ac:chgData name="Mark Baker" userId="7debe814d9197520" providerId="LiveId" clId="{69F75E58-7AB0-451B-91BB-09CED029DB7C}" dt="2019-11-18T04:37:32.074" v="17" actId="931"/>
          <ac:spMkLst>
            <pc:docMk/>
            <pc:sldMk cId="1787016478" sldId="272"/>
            <ac:spMk id="3" creationId="{B786C095-52E7-4250-8B52-58D41B64363E}"/>
          </ac:spMkLst>
        </pc:spChg>
        <pc:spChg chg="mod ord">
          <ac:chgData name="Mark Baker" userId="7debe814d9197520" providerId="LiveId" clId="{69F75E58-7AB0-451B-91BB-09CED029DB7C}" dt="2019-11-18T04:41:51.263" v="195" actId="26606"/>
          <ac:spMkLst>
            <pc:docMk/>
            <pc:sldMk cId="1787016478" sldId="272"/>
            <ac:spMk id="4" creationId="{58A7B1BB-7289-4408-83EE-0DCF5A89EAA9}"/>
          </ac:spMkLst>
        </pc:spChg>
        <pc:spChg chg="add">
          <ac:chgData name="Mark Baker" userId="7debe814d9197520" providerId="LiveId" clId="{69F75E58-7AB0-451B-91BB-09CED029DB7C}" dt="2019-11-18T04:41:51.263" v="195" actId="26606"/>
          <ac:spMkLst>
            <pc:docMk/>
            <pc:sldMk cId="1787016478" sldId="272"/>
            <ac:spMk id="11" creationId="{4038CB10-1F5C-4D54-9DF7-12586DE5B007}"/>
          </ac:spMkLst>
        </pc:spChg>
        <pc:spChg chg="add">
          <ac:chgData name="Mark Baker" userId="7debe814d9197520" providerId="LiveId" clId="{69F75E58-7AB0-451B-91BB-09CED029DB7C}" dt="2019-11-18T04:41:51.263" v="195" actId="26606"/>
          <ac:spMkLst>
            <pc:docMk/>
            <pc:sldMk cId="1787016478" sldId="272"/>
            <ac:spMk id="13" creationId="{73ED6512-6858-4552-B699-9A97FE9A4EA2}"/>
          </ac:spMkLst>
        </pc:spChg>
        <pc:picChg chg="add mod ord">
          <ac:chgData name="Mark Baker" userId="7debe814d9197520" providerId="LiveId" clId="{69F75E58-7AB0-451B-91BB-09CED029DB7C}" dt="2019-11-18T04:41:51.263" v="195" actId="26606"/>
          <ac:picMkLst>
            <pc:docMk/>
            <pc:sldMk cId="1787016478" sldId="272"/>
            <ac:picMk id="6" creationId="{707122FC-86CB-4240-8E99-CC1B4EC1E5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9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9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0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4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0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1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0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F8DB-62E5-41AE-946A-AEF6F789F692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youtube.com/watch?v=xqbXqYdafi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rjcsMidMNY" TargetMode="External"/><Relationship Id="rId2" Type="http://schemas.openxmlformats.org/officeDocument/2006/relationships/hyperlink" Target="https://www.youtube.com/watch?v=3bZ9yToi-J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QbfTAWe3no" TargetMode="External"/><Relationship Id="rId2" Type="http://schemas.openxmlformats.org/officeDocument/2006/relationships/hyperlink" Target="https://www.youtube.com/watch?v=cBojbjoMtt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kEZHMP-ei8" TargetMode="External"/><Relationship Id="rId2" Type="http://schemas.openxmlformats.org/officeDocument/2006/relationships/hyperlink" Target="https://www.youtube.com/watch?v=BTiHp6XYm2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hd_JUkec8M" TargetMode="External"/><Relationship Id="rId2" Type="http://schemas.openxmlformats.org/officeDocument/2006/relationships/hyperlink" Target="https://www.youtube.com/watch?v=_Y8-CBXfzh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l3FstCc_OY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youtube.com/watch?v=7KvgP8MlEE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youtube.com/watch?v=TNQtz6Ajvf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wsVWZ-c8E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sYbMnQd6c8" TargetMode="External"/><Relationship Id="rId2" Type="http://schemas.openxmlformats.org/officeDocument/2006/relationships/hyperlink" Target="https://www.youtube.com/watch?v=qNSLPLkGQF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NGutllSRs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i="1" dirty="0">
                <a:latin typeface="Broadway" panose="04040905080B02020502" pitchFamily="82" charset="0"/>
              </a:rPr>
              <a:t>Punk Rock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Broadway" panose="04040905080B02020502" pitchFamily="82" charset="0"/>
                <a:cs typeface="Aharoni" panose="02010803020104030203" pitchFamily="2" charset="-79"/>
              </a:rPr>
              <a:t>Rage and Message</a:t>
            </a:r>
          </a:p>
        </p:txBody>
      </p:sp>
    </p:spTree>
    <p:extLst>
      <p:ext uri="{BB962C8B-B14F-4D97-AF65-F5344CB8AC3E}">
        <p14:creationId xmlns:p14="http://schemas.microsoft.com/office/powerpoint/2010/main" val="404810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242" cy="781095"/>
          </a:xfrm>
        </p:spPr>
        <p:txBody>
          <a:bodyPr>
            <a:noAutofit/>
          </a:bodyPr>
          <a:lstStyle/>
          <a:p>
            <a:r>
              <a:rPr lang="en-US" sz="6000" i="1" dirty="0">
                <a:latin typeface="Aharoni" panose="02010803020104030203" pitchFamily="2" charset="-79"/>
                <a:cs typeface="Aharoni" panose="02010803020104030203" pitchFamily="2" charset="-79"/>
              </a:rPr>
              <a:t>Punk Rock, the British Variety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4863318"/>
          </a:xfrm>
        </p:spPr>
        <p:txBody>
          <a:bodyPr/>
          <a:lstStyle/>
          <a:p>
            <a:r>
              <a:rPr lang="en-US" dirty="0"/>
              <a:t>Old England was dying (</a:t>
            </a:r>
            <a:r>
              <a:rPr lang="en-US" dirty="0" err="1"/>
              <a:t>Waterboys</a:t>
            </a:r>
            <a:r>
              <a:rPr lang="en-US" dirty="0"/>
              <a:t>, “Old England”, 1985)</a:t>
            </a:r>
          </a:p>
          <a:p>
            <a:r>
              <a:rPr lang="en-US" dirty="0"/>
              <a:t>1974-1977: unemployment from 3.4 to 6.0%, grew by 200% amongst youths.</a:t>
            </a:r>
          </a:p>
          <a:p>
            <a:r>
              <a:rPr lang="en-US" dirty="0"/>
              <a:t>1976: inflation rate of 22.7%</a:t>
            </a:r>
          </a:p>
          <a:p>
            <a:r>
              <a:rPr lang="en-US" dirty="0"/>
              <a:t>1977: inflation rate of 16.7%</a:t>
            </a:r>
          </a:p>
          <a:p>
            <a:r>
              <a:rPr lang="en-US" dirty="0"/>
              <a:t>1976: UK government applied and received a 3.6 billion pound loan from IMF.</a:t>
            </a:r>
          </a:p>
          <a:p>
            <a:r>
              <a:rPr lang="en-US" dirty="0"/>
              <a:t>Dying empire: de-colonization</a:t>
            </a:r>
          </a:p>
          <a:p>
            <a:r>
              <a:rPr lang="en-US" dirty="0"/>
              <a:t>Youth unemployment</a:t>
            </a:r>
          </a:p>
          <a:p>
            <a:r>
              <a:rPr lang="en-US" dirty="0"/>
              <a:t>High inflation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7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1825625"/>
            <a:ext cx="6207617" cy="47039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Malcolm Maclaren</a:t>
            </a:r>
          </a:p>
          <a:p>
            <a:r>
              <a:rPr lang="en-US" dirty="0"/>
              <a:t>Attended various art colleges</a:t>
            </a:r>
          </a:p>
          <a:p>
            <a:r>
              <a:rPr lang="en-US" dirty="0"/>
              <a:t>Became a revolutionary “</a:t>
            </a:r>
            <a:r>
              <a:rPr lang="en-US" dirty="0" err="1"/>
              <a:t>Situationist</a:t>
            </a:r>
            <a:r>
              <a:rPr lang="en-US" dirty="0"/>
              <a:t>” (consumption destroys real life)</a:t>
            </a:r>
          </a:p>
          <a:p>
            <a:r>
              <a:rPr lang="en-US" dirty="0"/>
              <a:t>Owned a clothing store with  Vivienne Westwood, called “Too Fast to Live, Too Young to Die,” later “Sex”, in Chelsea district of London. </a:t>
            </a:r>
          </a:p>
          <a:p>
            <a:r>
              <a:rPr lang="en-US" dirty="0"/>
              <a:t>1975: Maclaren began to manage the New York Dolls, but they soon disbanded.</a:t>
            </a:r>
          </a:p>
          <a:p>
            <a:r>
              <a:rPr lang="en-US" dirty="0"/>
              <a:t>Encouraged formation of Sex Pistols from his store’s customers: style over content.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84" y="2279561"/>
            <a:ext cx="4630607" cy="36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0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Formed from the Strand: Steve Jones (vocals, then switched to guitar), Paul Cook (drums), and Wally Nightingale (guitar)</a:t>
            </a:r>
          </a:p>
          <a:p>
            <a:r>
              <a:rPr lang="en-US" dirty="0"/>
              <a:t>Working class, played stolen instruments</a:t>
            </a:r>
          </a:p>
          <a:p>
            <a:r>
              <a:rPr lang="en-US" dirty="0"/>
              <a:t>Nightingale was pushed out.</a:t>
            </a:r>
          </a:p>
          <a:p>
            <a:r>
              <a:rPr lang="en-US" dirty="0"/>
              <a:t>Glen Matlock added as bass guitarist.</a:t>
            </a:r>
          </a:p>
          <a:p>
            <a:r>
              <a:rPr lang="en-US" dirty="0"/>
              <a:t>Bernie Rhodes and McLaren happened on John </a:t>
            </a:r>
            <a:r>
              <a:rPr lang="en-US" dirty="0" err="1"/>
              <a:t>Lydon</a:t>
            </a:r>
            <a:r>
              <a:rPr lang="en-US" dirty="0"/>
              <a:t>: green, short hair, anti-Pink Floyd t-shirt: “Johnny Rotten”</a:t>
            </a:r>
          </a:p>
          <a:p>
            <a:r>
              <a:rPr lang="en-US" i="1" dirty="0"/>
              <a:t>Melody Maker</a:t>
            </a:r>
            <a:r>
              <a:rPr lang="en-US" dirty="0"/>
              <a:t> advert: “Whizz Kid Guitarist. Not older than 20. Not worse looking than Johnny Thunders”!</a:t>
            </a:r>
          </a:p>
          <a:p>
            <a:r>
              <a:rPr lang="en-US" dirty="0"/>
              <a:t>Acquired a key fashion following group: Bromley Contingent: Billy Idol, </a:t>
            </a:r>
            <a:r>
              <a:rPr lang="en-US" dirty="0" err="1"/>
              <a:t>Siouxsie</a:t>
            </a:r>
            <a:r>
              <a:rPr lang="en-US" dirty="0"/>
              <a:t> Sioux.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2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to get a lot of gigs in London, especially after the Nashville incident: 23 April 1976</a:t>
            </a:r>
          </a:p>
          <a:p>
            <a:r>
              <a:rPr lang="en-US" dirty="0"/>
              <a:t>Warmed up for The 101-ers, led by Joe Strummer. Saw Punk as the future.</a:t>
            </a:r>
          </a:p>
          <a:p>
            <a:r>
              <a:rPr lang="en-US" dirty="0"/>
              <a:t>Westwood started a fight, McLaren and Rotten soon dove in. </a:t>
            </a:r>
          </a:p>
          <a:p>
            <a:r>
              <a:rPr lang="en-US" dirty="0"/>
              <a:t>Cook later said, "That fight at the Nashville: that's when all the publicity got hold of it and the violence started creeping in.... I think everybody was ready to go and we were the catalyst."</a:t>
            </a:r>
          </a:p>
        </p:txBody>
      </p:sp>
    </p:spTree>
    <p:extLst>
      <p:ext uri="{BB962C8B-B14F-4D97-AF65-F5344CB8AC3E}">
        <p14:creationId xmlns:p14="http://schemas.microsoft.com/office/powerpoint/2010/main" val="2330401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542" y="62753"/>
            <a:ext cx="10830596" cy="1198561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The Nashville, 23 April 1976: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https://www.youtube.com/watch?v=xqbXqYdafi8</a:t>
            </a: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16" y="1261314"/>
            <a:ext cx="7212169" cy="5409127"/>
          </a:xfrm>
        </p:spPr>
      </p:pic>
    </p:spTree>
    <p:extLst>
      <p:ext uri="{BB962C8B-B14F-4D97-AF65-F5344CB8AC3E}">
        <p14:creationId xmlns:p14="http://schemas.microsoft.com/office/powerpoint/2010/main" val="2214323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 June 1976: performed at Lesser Free Trade Hall in Manchester.</a:t>
            </a:r>
          </a:p>
          <a:p>
            <a:r>
              <a:rPr lang="en-US" dirty="0">
                <a:hlinkClick r:id="rId2"/>
              </a:rPr>
              <a:t>https://www.youtube.com/watch?v=3bZ9yToi-JE</a:t>
            </a:r>
            <a:endParaRPr lang="en-US" dirty="0"/>
          </a:p>
          <a:p>
            <a:r>
              <a:rPr lang="en-US" dirty="0"/>
              <a:t>Tony Wilson (TV “So It Goes”):</a:t>
            </a:r>
          </a:p>
          <a:p>
            <a:r>
              <a:rPr lang="en-US" dirty="0">
                <a:hlinkClick r:id="rId3"/>
              </a:rPr>
              <a:t>https://www.youtube.com/watch?v=rrjcsMidMNY</a:t>
            </a:r>
            <a:endParaRPr lang="en-US" dirty="0"/>
          </a:p>
          <a:p>
            <a:r>
              <a:rPr lang="en-US" dirty="0"/>
              <a:t>20 July 1976, second performance:</a:t>
            </a:r>
          </a:p>
          <a:p>
            <a:r>
              <a:rPr lang="en-US" dirty="0"/>
              <a:t>Howard </a:t>
            </a:r>
            <a:r>
              <a:rPr lang="en-US" dirty="0" err="1"/>
              <a:t>DeVoto</a:t>
            </a:r>
            <a:r>
              <a:rPr lang="en-US" dirty="0"/>
              <a:t> and Pete Shelley: The </a:t>
            </a:r>
            <a:r>
              <a:rPr lang="en-US" dirty="0" err="1"/>
              <a:t>Buzzcocks</a:t>
            </a:r>
            <a:r>
              <a:rPr lang="en-US" dirty="0"/>
              <a:t> </a:t>
            </a:r>
          </a:p>
          <a:p>
            <a:r>
              <a:rPr lang="en-US" dirty="0"/>
              <a:t>Peter Hook and Bernard </a:t>
            </a:r>
            <a:r>
              <a:rPr lang="en-US" dirty="0" err="1"/>
              <a:t>Sumners</a:t>
            </a:r>
            <a:r>
              <a:rPr lang="en-US" dirty="0"/>
              <a:t>: formed Warsaw, then Joy Division.</a:t>
            </a:r>
          </a:p>
          <a:p>
            <a:r>
              <a:rPr lang="en-US" dirty="0"/>
              <a:t>Steven Patrick Morrissey: The Smiths</a:t>
            </a:r>
          </a:p>
          <a:p>
            <a:r>
              <a:rPr lang="en-US" dirty="0"/>
              <a:t>Mark E. Smith: The Fall</a:t>
            </a:r>
          </a:p>
        </p:txBody>
      </p:sp>
    </p:spTree>
    <p:extLst>
      <p:ext uri="{BB962C8B-B14F-4D97-AF65-F5344CB8AC3E}">
        <p14:creationId xmlns:p14="http://schemas.microsoft.com/office/powerpoint/2010/main" val="3342684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825625"/>
            <a:ext cx="1095455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26 November 1976: “Anarchy in the UK”: </a:t>
            </a:r>
            <a:r>
              <a:rPr lang="en-US" dirty="0">
                <a:hlinkClick r:id="rId2"/>
              </a:rPr>
              <a:t>https://www.youtube.com/watch?v=cBojbjoMttI</a:t>
            </a:r>
            <a:endParaRPr lang="en-US" dirty="0"/>
          </a:p>
          <a:p>
            <a:r>
              <a:rPr lang="en-US" dirty="0"/>
              <a:t>Sid Vicious replaced Matlock, who liked the Beatles and did not want to be a “fascist”.</a:t>
            </a:r>
          </a:p>
          <a:p>
            <a:r>
              <a:rPr lang="en-US" dirty="0"/>
              <a:t>“God Save the Queen”: </a:t>
            </a:r>
            <a:r>
              <a:rPr lang="en-US" dirty="0">
                <a:hlinkClick r:id="rId3"/>
              </a:rPr>
              <a:t>https://www.youtube.com/watch?v=NQbfTAWe3no</a:t>
            </a:r>
            <a:endParaRPr lang="en-US" dirty="0"/>
          </a:p>
          <a:p>
            <a:r>
              <a:rPr lang="en-US" dirty="0"/>
              <a:t>Record companies loved and hated them: EMI, the A&amp;M, then Virgin.</a:t>
            </a:r>
          </a:p>
          <a:p>
            <a:r>
              <a:rPr lang="en-US" dirty="0"/>
              <a:t>Virgin released </a:t>
            </a:r>
            <a:r>
              <a:rPr lang="en-US" i="1" dirty="0"/>
              <a:t>Never Mind the Bollocks- Here’s the Sex Pistols</a:t>
            </a:r>
            <a:r>
              <a:rPr lang="en-US" dirty="0"/>
              <a:t>, October 1977</a:t>
            </a:r>
          </a:p>
          <a:p>
            <a:r>
              <a:rPr lang="en-US" dirty="0"/>
              <a:t>Broke up the next year at end of USA tour in San Francisco.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40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6" y="146185"/>
            <a:ext cx="10469451" cy="858368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Many other bands followed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3" y="1262130"/>
            <a:ext cx="7843233" cy="5318973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Buzzcocks</a:t>
            </a:r>
            <a:r>
              <a:rPr lang="en-US" sz="3600" dirty="0"/>
              <a:t>, “Boredom”: </a:t>
            </a:r>
            <a:r>
              <a:rPr lang="en-US" sz="3600" dirty="0">
                <a:hlinkClick r:id="rId2"/>
              </a:rPr>
              <a:t>https://www.youtube.com/watch?v=BTiHp6XYm2E</a:t>
            </a:r>
            <a:endParaRPr lang="en-US" sz="3600" dirty="0"/>
          </a:p>
          <a:p>
            <a:r>
              <a:rPr lang="en-US" sz="3600" dirty="0"/>
              <a:t>The Damned</a:t>
            </a:r>
          </a:p>
          <a:p>
            <a:r>
              <a:rPr lang="en-US" sz="3600" dirty="0" err="1"/>
              <a:t>Siouxsie</a:t>
            </a:r>
            <a:r>
              <a:rPr lang="en-US" sz="3600" dirty="0"/>
              <a:t> and the Banshees</a:t>
            </a:r>
          </a:p>
          <a:p>
            <a:r>
              <a:rPr lang="en-US" sz="3600" dirty="0"/>
              <a:t>Generation X </a:t>
            </a:r>
          </a:p>
          <a:p>
            <a:r>
              <a:rPr lang="en-US" sz="3600" dirty="0"/>
              <a:t>The Clash, “White Riot”: </a:t>
            </a:r>
            <a:r>
              <a:rPr lang="en-US" sz="3600" dirty="0">
                <a:hlinkClick r:id="rId3"/>
              </a:rPr>
              <a:t>https://www.youtube.com/watch?v=8kEZHMP-ei8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666" y="292021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0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adway" panose="04040905080B02020502" pitchFamily="82" charset="0"/>
              </a:rPr>
              <a:t>Some Origins of Punk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405905" cy="4669710"/>
          </a:xfrm>
        </p:spPr>
        <p:txBody>
          <a:bodyPr>
            <a:normAutofit/>
          </a:bodyPr>
          <a:lstStyle/>
          <a:p>
            <a:r>
              <a:rPr lang="en-US" dirty="0"/>
              <a:t>Music industry: contracts, content control, distribution</a:t>
            </a:r>
          </a:p>
          <a:p>
            <a:r>
              <a:rPr lang="en-US" dirty="0"/>
              <a:t>Television</a:t>
            </a:r>
          </a:p>
          <a:p>
            <a:r>
              <a:rPr lang="en-US" dirty="0"/>
              <a:t>Mainstream, middle-class culture</a:t>
            </a:r>
          </a:p>
          <a:p>
            <a:r>
              <a:rPr lang="en-US" dirty="0"/>
              <a:t>“Sell out” of many leading bands</a:t>
            </a:r>
          </a:p>
          <a:p>
            <a:r>
              <a:rPr lang="en-US" dirty="0"/>
              <a:t>Rejection of musicality</a:t>
            </a:r>
          </a:p>
          <a:p>
            <a:r>
              <a:rPr lang="en-US" dirty="0"/>
              <a:t>Rejection of the establishment</a:t>
            </a:r>
          </a:p>
          <a:p>
            <a:r>
              <a:rPr lang="en-US" dirty="0"/>
              <a:t>Rejection of well-trained musicians, of professionals</a:t>
            </a:r>
          </a:p>
          <a:p>
            <a:r>
              <a:rPr lang="en-US" dirty="0"/>
              <a:t>Rejection of 1960s free love, idealistic approach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2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New York Dolls, 1971-1977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558344"/>
            <a:ext cx="8422783" cy="5022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David Johansen (vocals)</a:t>
            </a:r>
          </a:p>
          <a:p>
            <a:r>
              <a:rPr lang="en-US" dirty="0"/>
              <a:t>Johnny Thunders (guitars)</a:t>
            </a:r>
          </a:p>
          <a:p>
            <a:r>
              <a:rPr lang="en-US" dirty="0"/>
              <a:t>Arthur Kane (bass)</a:t>
            </a:r>
          </a:p>
          <a:p>
            <a:r>
              <a:rPr lang="en-US" dirty="0"/>
              <a:t>Sylvain </a:t>
            </a:r>
            <a:r>
              <a:rPr lang="en-US" dirty="0" err="1"/>
              <a:t>Sylvain</a:t>
            </a:r>
            <a:r>
              <a:rPr lang="en-US" dirty="0"/>
              <a:t> (Mizrahi; guitar and keyboards)</a:t>
            </a:r>
          </a:p>
          <a:p>
            <a:r>
              <a:rPr lang="en-US" dirty="0"/>
              <a:t>Jerry Nolan (drums)</a:t>
            </a:r>
          </a:p>
          <a:p>
            <a:r>
              <a:rPr lang="en-US" dirty="0"/>
              <a:t>“Jet Boy”, 1973: </a:t>
            </a:r>
            <a:r>
              <a:rPr lang="en-US" dirty="0">
                <a:hlinkClick r:id="rId2"/>
              </a:rPr>
              <a:t>https://www.youtube.com/watch?v=_Y8-CBXfzhE</a:t>
            </a:r>
            <a:endParaRPr lang="en-US" dirty="0"/>
          </a:p>
          <a:p>
            <a:r>
              <a:rPr lang="en-US" dirty="0"/>
              <a:t>Glam Rock?</a:t>
            </a:r>
          </a:p>
          <a:p>
            <a:r>
              <a:rPr lang="en-US" dirty="0"/>
              <a:t>Punk?</a:t>
            </a:r>
          </a:p>
          <a:p>
            <a:r>
              <a:rPr lang="en-US" dirty="0"/>
              <a:t>“Who are the mystery girls?”: </a:t>
            </a:r>
            <a:r>
              <a:rPr lang="en-US" dirty="0">
                <a:hlinkClick r:id="rId3"/>
              </a:rPr>
              <a:t>https://www.youtube.com/watch?v=chd_JUkec8M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81" y="1558344"/>
            <a:ext cx="2973871" cy="29857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786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43D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6E00-0E82-4DDB-B2B7-38698FB38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 dirty="0">
                <a:solidFill>
                  <a:srgbClr val="FFFFFF"/>
                </a:solidFill>
              </a:rPr>
              <a:t>Death, 1971-1977</a:t>
            </a:r>
          </a:p>
        </p:txBody>
      </p:sp>
      <p:pic>
        <p:nvPicPr>
          <p:cNvPr id="6" name="Content Placeholder 5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707122FC-86CB-4240-8E99-CC1B4EC1E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818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7B1BB-7289-4408-83EE-0DCF5A89E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David, Bobby and </a:t>
            </a:r>
            <a:r>
              <a:rPr lang="en-US" sz="2000" dirty="0" err="1">
                <a:solidFill>
                  <a:srgbClr val="FFFFFF"/>
                </a:solidFill>
              </a:rPr>
              <a:t>Dannis</a:t>
            </a:r>
            <a:r>
              <a:rPr lang="en-US" sz="2000" dirty="0">
                <a:solidFill>
                  <a:srgbClr val="FFFFFF"/>
                </a:solidFill>
              </a:rPr>
              <a:t> Hackney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Detroit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Father introduced them to rock and roll.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Father died.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Band tried to be successful without changing name.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“Politicians in My Eyes”: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hlinkClick r:id="rId3"/>
              </a:rPr>
              <a:t>https://www.youtube.com/watch?v=rl3FstCc_OY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01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CBGB OMFUG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: Country, Blue Grass, Blues, Other Music For Uplifting Gormandizers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1906073"/>
            <a:ext cx="10941676" cy="42708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Hilly Kristal’s Blues club</a:t>
            </a:r>
          </a:p>
          <a:p>
            <a:r>
              <a:rPr lang="en-US" dirty="0"/>
              <a:t>Center of early punk music, 1973-2006</a:t>
            </a:r>
          </a:p>
          <a:p>
            <a:r>
              <a:rPr lang="en-US" dirty="0"/>
              <a:t>Patti Smith</a:t>
            </a:r>
          </a:p>
          <a:p>
            <a:r>
              <a:rPr lang="en-US" dirty="0">
                <a:hlinkClick r:id="rId2"/>
              </a:rPr>
              <a:t>Television</a:t>
            </a:r>
            <a:endParaRPr lang="en-US" dirty="0"/>
          </a:p>
          <a:p>
            <a:r>
              <a:rPr lang="en-US" dirty="0"/>
              <a:t>The Ramones</a:t>
            </a:r>
          </a:p>
          <a:p>
            <a:r>
              <a:rPr lang="en-US" dirty="0"/>
              <a:t>Blondie</a:t>
            </a:r>
          </a:p>
          <a:p>
            <a:r>
              <a:rPr lang="en-US" dirty="0"/>
              <a:t>Mink </a:t>
            </a:r>
            <a:r>
              <a:rPr lang="en-US" dirty="0" err="1"/>
              <a:t>DeVille</a:t>
            </a:r>
            <a:endParaRPr lang="en-US" dirty="0"/>
          </a:p>
          <a:p>
            <a:r>
              <a:rPr lang="en-US" dirty="0"/>
              <a:t>Talking Heads</a:t>
            </a:r>
          </a:p>
          <a:p>
            <a:r>
              <a:rPr lang="en-US" dirty="0"/>
              <a:t>Max’s Kansas City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60" y="3025678"/>
            <a:ext cx="4686479" cy="3514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020" y="1690687"/>
            <a:ext cx="3152820" cy="3092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947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adway" panose="04040905080B02020502" pitchFamily="82" charset="0"/>
              </a:rPr>
              <a:t>Patti Smith and the CBGB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8" y="1825624"/>
            <a:ext cx="8271804" cy="44862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Patti Smith, born </a:t>
            </a:r>
            <a:r>
              <a:rPr lang="en-US" b="1" dirty="0"/>
              <a:t>Patricia Lee</a:t>
            </a:r>
            <a:r>
              <a:rPr lang="en-US" dirty="0"/>
              <a:t> </a:t>
            </a:r>
            <a:r>
              <a:rPr lang="en-US" b="1" dirty="0"/>
              <a:t>Smith</a:t>
            </a:r>
            <a:r>
              <a:rPr lang="en-US" dirty="0"/>
              <a:t>, 30 December 1946, in Chicago.</a:t>
            </a:r>
          </a:p>
          <a:p>
            <a:r>
              <a:rPr lang="en-US" dirty="0"/>
              <a:t>Raised in working-class, bible educated household: “I, the country mouse.”</a:t>
            </a:r>
          </a:p>
          <a:p>
            <a:r>
              <a:rPr lang="en-US" dirty="0"/>
              <a:t>Rejected these as a teenager; mother was Jehovah’s Witness, but gave her a classic Bob Dylan LP.</a:t>
            </a:r>
          </a:p>
          <a:p>
            <a:r>
              <a:rPr lang="en-US" dirty="0"/>
              <a:t>Robert Mapplethorpe (1946-1989): photographer, lover (</a:t>
            </a:r>
            <a:r>
              <a:rPr lang="en-US" i="1" dirty="0"/>
              <a:t>Just Kids</a:t>
            </a:r>
            <a:r>
              <a:rPr lang="en-US" dirty="0"/>
              <a:t>).</a:t>
            </a:r>
          </a:p>
          <a:p>
            <a:r>
              <a:rPr lang="en-US" dirty="0"/>
              <a:t>CBGB, performed long before contract</a:t>
            </a:r>
          </a:p>
          <a:p>
            <a:r>
              <a:rPr lang="en-US" dirty="0"/>
              <a:t>Debut album: </a:t>
            </a:r>
            <a:r>
              <a:rPr lang="en-US" i="1" dirty="0"/>
              <a:t>Horses</a:t>
            </a:r>
            <a:r>
              <a:rPr lang="en-US" dirty="0"/>
              <a:t> (1975)</a:t>
            </a:r>
          </a:p>
          <a:p>
            <a:r>
              <a:rPr lang="en-US" dirty="0" err="1"/>
              <a:t>Them’s</a:t>
            </a:r>
            <a:r>
              <a:rPr lang="en-US" dirty="0"/>
              <a:t> “Gloria”: </a:t>
            </a:r>
            <a:r>
              <a:rPr lang="en-US" dirty="0">
                <a:hlinkClick r:id="rId2"/>
              </a:rPr>
              <a:t>https://www.youtube.com/watch?v=TNQtz6Ajvfg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522" y="1386448"/>
            <a:ext cx="3115213" cy="3115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036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the Ramones, 1974-1996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Formed in Queens, NY; all original members attended Forest Hills High School.</a:t>
            </a:r>
          </a:p>
          <a:p>
            <a:r>
              <a:rPr lang="en-US" dirty="0"/>
              <a:t>Douglas Colvin became Dee </a:t>
            </a:r>
            <a:r>
              <a:rPr lang="en-US" dirty="0" err="1"/>
              <a:t>Dee</a:t>
            </a:r>
            <a:r>
              <a:rPr lang="en-US" dirty="0"/>
              <a:t> Ramone (after Paul McCartney): bass</a:t>
            </a:r>
          </a:p>
          <a:p>
            <a:r>
              <a:rPr lang="en-US" dirty="0"/>
              <a:t>John Cummings became Johnny Ramone: lead guitar</a:t>
            </a:r>
          </a:p>
          <a:p>
            <a:r>
              <a:rPr lang="en-US" dirty="0"/>
              <a:t>Jeffrey Hyman became Joey Ramone: drums, then guitar</a:t>
            </a:r>
          </a:p>
          <a:p>
            <a:r>
              <a:rPr lang="en-US" dirty="0"/>
              <a:t>Thomas </a:t>
            </a:r>
            <a:r>
              <a:rPr lang="en-US" dirty="0" err="1"/>
              <a:t>Erdelyi</a:t>
            </a:r>
            <a:r>
              <a:rPr lang="en-US" dirty="0"/>
              <a:t> became Tommy Ramone: drums</a:t>
            </a:r>
          </a:p>
          <a:p>
            <a:r>
              <a:rPr lang="en-US" dirty="0"/>
              <a:t>Later Marc Bell became Marky Ramone: drums</a:t>
            </a:r>
          </a:p>
          <a:p>
            <a:r>
              <a:rPr lang="en-US" dirty="0"/>
              <a:t>Music was very fast and brief: </a:t>
            </a:r>
          </a:p>
          <a:p>
            <a:r>
              <a:rPr lang="en-US" dirty="0">
                <a:hlinkClick r:id="rId2"/>
              </a:rPr>
              <a:t>https://www.youtube.com/watch?v=IwsVWZ-c8Eo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19" y="115911"/>
            <a:ext cx="11029481" cy="113334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Blondie, 1974-1982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786" y="1455313"/>
            <a:ext cx="7701566" cy="4721650"/>
          </a:xfrm>
        </p:spPr>
        <p:txBody>
          <a:bodyPr>
            <a:normAutofit fontScale="92500"/>
          </a:bodyPr>
          <a:lstStyle/>
          <a:p>
            <a:r>
              <a:rPr lang="en-US" dirty="0"/>
              <a:t>Deborah Harry</a:t>
            </a:r>
          </a:p>
          <a:p>
            <a:r>
              <a:rPr lang="en-US" dirty="0"/>
              <a:t>Chris Stein</a:t>
            </a:r>
          </a:p>
          <a:p>
            <a:r>
              <a:rPr lang="en-US" dirty="0"/>
              <a:t>“Rip her to shreds” at the CBGB: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CA" dirty="0">
                <a:hlinkClick r:id="rId2"/>
              </a:rPr>
              <a:t>https://www.youtube.com/watch?v=qNSLPLkGQF0</a:t>
            </a:r>
            <a:endParaRPr lang="en-US" dirty="0"/>
          </a:p>
          <a:p>
            <a:r>
              <a:rPr lang="en-US" dirty="0"/>
              <a:t>First popular in Australia: “In the Flesh”</a:t>
            </a:r>
          </a:p>
          <a:p>
            <a:r>
              <a:rPr lang="en-US" dirty="0"/>
              <a:t>UK: "(I'm Always Touched by Your) Presence, Dear" reached British top ten.</a:t>
            </a:r>
          </a:p>
          <a:p>
            <a:r>
              <a:rPr lang="en-US" dirty="0"/>
              <a:t>USA, Canada: commercial success, but not punk: Sept 1978 album </a:t>
            </a:r>
            <a:r>
              <a:rPr lang="en-US" i="1" dirty="0"/>
              <a:t>Parallel Lines</a:t>
            </a:r>
            <a:r>
              <a:rPr lang="en-US" dirty="0"/>
              <a:t>: single “Heart of Glass”: </a:t>
            </a:r>
            <a:r>
              <a:rPr lang="en-US" dirty="0">
                <a:hlinkClick r:id="rId3"/>
              </a:rPr>
              <a:t>https://www.youtube.com/watch?v=AsYbMnQd6c8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9" y="1568047"/>
            <a:ext cx="3767113" cy="25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7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Aharoni" panose="02010803020104030203" pitchFamily="2" charset="-79"/>
                <a:cs typeface="Aharoni" panose="02010803020104030203" pitchFamily="2" charset="-79"/>
              </a:rPr>
              <a:t>Talking Heads, 1975-1991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690688"/>
            <a:ext cx="10954555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Met at Rhode Island School of Design</a:t>
            </a:r>
          </a:p>
          <a:p>
            <a:r>
              <a:rPr lang="en-US" dirty="0"/>
              <a:t>David Byrne (guitar, vocals)</a:t>
            </a:r>
          </a:p>
          <a:p>
            <a:r>
              <a:rPr lang="en-US" dirty="0"/>
              <a:t>Tina Weymouth (transportation, emotional support, and then bass guitar)</a:t>
            </a:r>
          </a:p>
          <a:p>
            <a:r>
              <a:rPr lang="en-US" dirty="0"/>
              <a:t>Chris Frantz (drums)</a:t>
            </a:r>
          </a:p>
          <a:p>
            <a:r>
              <a:rPr lang="en-US" dirty="0"/>
              <a:t>Jerry Harrison (guitar, keyboards)</a:t>
            </a:r>
          </a:p>
          <a:p>
            <a:r>
              <a:rPr lang="en-US" dirty="0"/>
              <a:t>Punk, art rock, funk, dance, post punk, new wave, but always avant-garde.</a:t>
            </a:r>
          </a:p>
          <a:p>
            <a:r>
              <a:rPr lang="en-US" dirty="0"/>
              <a:t>First big hit: “Psycho Killer” (1975, released 1977): </a:t>
            </a:r>
            <a:r>
              <a:rPr lang="en-US" dirty="0">
                <a:hlinkClick r:id="rId2"/>
              </a:rPr>
              <a:t>https://www.youtube.com/watch?v=xNGutllSRsA</a:t>
            </a:r>
            <a:endParaRPr lang="en-US" dirty="0"/>
          </a:p>
          <a:p>
            <a:r>
              <a:rPr lang="en-US" dirty="0"/>
              <a:t>Martin </a:t>
            </a:r>
            <a:r>
              <a:rPr lang="en-US" dirty="0" err="1"/>
              <a:t>Scorcese’s</a:t>
            </a:r>
            <a:r>
              <a:rPr lang="en-US" dirty="0"/>
              <a:t> film </a:t>
            </a:r>
            <a:r>
              <a:rPr lang="en-US" i="1" dirty="0"/>
              <a:t>Taxi Driver</a:t>
            </a:r>
            <a:r>
              <a:rPr lang="en-US" dirty="0"/>
              <a:t> (1976)</a:t>
            </a:r>
          </a:p>
          <a:p>
            <a:r>
              <a:rPr lang="en-US" dirty="0"/>
              <a:t>“Son of Sam” killer terrorized NYC.</a:t>
            </a:r>
          </a:p>
        </p:txBody>
      </p:sp>
    </p:spTree>
    <p:extLst>
      <p:ext uri="{BB962C8B-B14F-4D97-AF65-F5344CB8AC3E}">
        <p14:creationId xmlns:p14="http://schemas.microsoft.com/office/powerpoint/2010/main" val="322928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1231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Aharoni</vt:lpstr>
      <vt:lpstr>Arial</vt:lpstr>
      <vt:lpstr>Broadway</vt:lpstr>
      <vt:lpstr>Calibri</vt:lpstr>
      <vt:lpstr>Calibri Light</vt:lpstr>
      <vt:lpstr>Office Theme</vt:lpstr>
      <vt:lpstr>Punk Rock</vt:lpstr>
      <vt:lpstr>Some Origins of Punk</vt:lpstr>
      <vt:lpstr>New York Dolls, 1971-1977</vt:lpstr>
      <vt:lpstr>Death, 1971-1977</vt:lpstr>
      <vt:lpstr>CBGB OMFUG: Country, Blue Grass, Blues, Other Music For Uplifting Gormandizers</vt:lpstr>
      <vt:lpstr>Patti Smith and the CBGB</vt:lpstr>
      <vt:lpstr>the Ramones, 1974-1996</vt:lpstr>
      <vt:lpstr>Blondie, 1974-1982</vt:lpstr>
      <vt:lpstr>Talking Heads, 1975-1991</vt:lpstr>
      <vt:lpstr>Punk Rock, the British Variety</vt:lpstr>
      <vt:lpstr>Sex Pistols, 1975-1978</vt:lpstr>
      <vt:lpstr>Sex Pistols, 1975-1978</vt:lpstr>
      <vt:lpstr>Sex Pistols, 1975-1978</vt:lpstr>
      <vt:lpstr>The Nashville, 23 April 1976: https://www.youtube.com/watch?v=xqbXqYdafi8 </vt:lpstr>
      <vt:lpstr>Sex Pistols, 1975-1978</vt:lpstr>
      <vt:lpstr>Sex Pistols, 1975-1978</vt:lpstr>
      <vt:lpstr>Many other bands followed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Punk Rock</dc:title>
  <dc:creator>Mark Baker</dc:creator>
  <cp:lastModifiedBy>Mark Baker</cp:lastModifiedBy>
  <cp:revision>1</cp:revision>
  <dcterms:created xsi:type="dcterms:W3CDTF">2019-11-18T04:41:51Z</dcterms:created>
  <dcterms:modified xsi:type="dcterms:W3CDTF">2019-11-20T23:22:45Z</dcterms:modified>
</cp:coreProperties>
</file>