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5" r:id="rId10"/>
    <p:sldId id="266" r:id="rId11"/>
    <p:sldId id="263" r:id="rId12"/>
    <p:sldId id="267" r:id="rId13"/>
    <p:sldId id="268" r:id="rId14"/>
    <p:sldId id="269" r:id="rId15"/>
    <p:sldId id="273" r:id="rId16"/>
    <p:sldId id="270" r:id="rId17"/>
    <p:sldId id="26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39B07-2819-4CD0-BFED-0B321C019EEC}" v="1" dt="2019-10-23T23:27:0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9C039B07-2819-4CD0-BFED-0B321C019EEC}"/>
    <pc:docChg chg="modSld">
      <pc:chgData name="Mark Baker" userId="7debe814d9197520" providerId="LiveId" clId="{9C039B07-2819-4CD0-BFED-0B321C019EEC}" dt="2019-10-28T23:24:04.628" v="54" actId="20577"/>
      <pc:docMkLst>
        <pc:docMk/>
      </pc:docMkLst>
      <pc:sldChg chg="modSp">
        <pc:chgData name="Mark Baker" userId="7debe814d9197520" providerId="LiveId" clId="{9C039B07-2819-4CD0-BFED-0B321C019EEC}" dt="2019-10-23T23:27:18.440" v="27" actId="20577"/>
        <pc:sldMkLst>
          <pc:docMk/>
          <pc:sldMk cId="2841823080" sldId="262"/>
        </pc:sldMkLst>
        <pc:spChg chg="mod">
          <ac:chgData name="Mark Baker" userId="7debe814d9197520" providerId="LiveId" clId="{9C039B07-2819-4CD0-BFED-0B321C019EEC}" dt="2019-10-23T23:27:18.440" v="27" actId="20577"/>
          <ac:spMkLst>
            <pc:docMk/>
            <pc:sldMk cId="2841823080" sldId="262"/>
            <ac:spMk id="3" creationId="{00000000-0000-0000-0000-000000000000}"/>
          </ac:spMkLst>
        </pc:spChg>
      </pc:sldChg>
      <pc:sldChg chg="modSp">
        <pc:chgData name="Mark Baker" userId="7debe814d9197520" providerId="LiveId" clId="{9C039B07-2819-4CD0-BFED-0B321C019EEC}" dt="2019-10-28T23:24:04.628" v="54" actId="20577"/>
        <pc:sldMkLst>
          <pc:docMk/>
          <pc:sldMk cId="1641006859" sldId="267"/>
        </pc:sldMkLst>
        <pc:spChg chg="mod">
          <ac:chgData name="Mark Baker" userId="7debe814d9197520" providerId="LiveId" clId="{9C039B07-2819-4CD0-BFED-0B321C019EEC}" dt="2019-10-28T23:24:04.628" v="54" actId="20577"/>
          <ac:spMkLst>
            <pc:docMk/>
            <pc:sldMk cId="1641006859" sldId="267"/>
            <ac:spMk id="3" creationId="{00000000-0000-0000-0000-000000000000}"/>
          </ac:spMkLst>
        </pc:spChg>
      </pc:sldChg>
      <pc:sldChg chg="modSp">
        <pc:chgData name="Mark Baker" userId="7debe814d9197520" providerId="LiveId" clId="{9C039B07-2819-4CD0-BFED-0B321C019EEC}" dt="2019-10-28T04:08:36.095" v="28" actId="15"/>
        <pc:sldMkLst>
          <pc:docMk/>
          <pc:sldMk cId="208517976" sldId="271"/>
        </pc:sldMkLst>
        <pc:spChg chg="mod">
          <ac:chgData name="Mark Baker" userId="7debe814d9197520" providerId="LiveId" clId="{9C039B07-2819-4CD0-BFED-0B321C019EEC}" dt="2019-10-28T04:08:36.095" v="28" actId="15"/>
          <ac:spMkLst>
            <pc:docMk/>
            <pc:sldMk cId="208517976" sldId="271"/>
            <ac:spMk id="3" creationId="{260CFE15-4C2A-4F9A-AE42-B94819EDE6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B94C3-703A-4059-8E44-184C0F7343CA}" type="datetimeFigureOut">
              <a:rPr lang="en-CA" smtClean="0"/>
              <a:t>28/10/2019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E965B-D655-432C-A828-BC3C539A68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73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Special:BookSources/1-55652-661-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Quotation from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Bordowitz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Hank (2007).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 Moon Rising: The Unauthorized History of Creedence Clearwater Revival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Chicago: Chicago Review Press. p. 390.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national Standard Book Number"/>
              </a:rPr>
              <a:t>ISBN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Special:BookSources/1-55652-661-X"/>
              </a:rPr>
              <a:t>1-55652-661-X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E965B-D655-432C-A828-BC3C539A686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01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icky_Hopki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jQCvfcXn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NX6zyAmGs" TargetMode="External"/><Relationship Id="rId2" Type="http://schemas.openxmlformats.org/officeDocument/2006/relationships/hyperlink" Target="https://en.wikipedia.org/wiki/List_of_political_self-immolations#196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lTf9fp07s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5JCrSXkJY&amp;index=8&amp;list=PL737EFE1E7CBF4B4E" TargetMode="External"/><Relationship Id="rId2" Type="http://schemas.openxmlformats.org/officeDocument/2006/relationships/hyperlink" Target="https://www.youtube.com/watch?v=zPx2t7xoF1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33qUqdZap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zNTqxJiRAQ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late 1960s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Hope, Violence, Woodstock</a:t>
            </a:r>
          </a:p>
        </p:txBody>
      </p:sp>
    </p:spTree>
    <p:extLst>
      <p:ext uri="{BB962C8B-B14F-4D97-AF65-F5344CB8AC3E}">
        <p14:creationId xmlns:p14="http://schemas.microsoft.com/office/powerpoint/2010/main" val="256194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E1C-8550-4E05-AE0B-4534D5CD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63571"/>
            <a:ext cx="9421920" cy="917061"/>
          </a:xfrm>
        </p:spPr>
        <p:txBody>
          <a:bodyPr/>
          <a:lstStyle/>
          <a:p>
            <a:pPr algn="ctr"/>
            <a:r>
              <a:rPr lang="en-CA" sz="4000" i="1" dirty="0"/>
              <a:t>World on Fire</a:t>
            </a:r>
            <a:r>
              <a:rPr lang="en-CA" sz="4000" dirty="0"/>
              <a:t>: Political Crises of 1968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B16C-2358-4501-9C2C-F45CBDA4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5" y="2603500"/>
            <a:ext cx="11141475" cy="3992610"/>
          </a:xfrm>
        </p:spPr>
        <p:txBody>
          <a:bodyPr>
            <a:normAutofit/>
          </a:bodyPr>
          <a:lstStyle/>
          <a:p>
            <a:r>
              <a:rPr lang="en-CA" sz="2000" dirty="0"/>
              <a:t>August: Warsaw Pact troops invaded Czechoslovakia ending the hope of Prague Spring.</a:t>
            </a:r>
          </a:p>
          <a:p>
            <a:r>
              <a:rPr lang="en-CA" sz="2000" dirty="0"/>
              <a:t>August, 23-28: Democratic National Convention in Chicago (</a:t>
            </a:r>
            <a:r>
              <a:rPr lang="en-CA" sz="2000" dirty="0" err="1"/>
              <a:t>Yippies</a:t>
            </a:r>
            <a:r>
              <a:rPr lang="en-CA" sz="2000" dirty="0"/>
              <a:t>)</a:t>
            </a:r>
          </a:p>
          <a:p>
            <a:r>
              <a:rPr lang="en-CA" sz="2000" dirty="0"/>
              <a:t>October: Tlatelolco massacre: A student demonstration ends in bloodbath in Mexico City, 10 days before the inauguration of the 1968 Summer Olympics. 300-400 are estimated to have been killed.</a:t>
            </a:r>
          </a:p>
          <a:p>
            <a:r>
              <a:rPr lang="en-CA" sz="2000" dirty="0"/>
              <a:t>November: Beatles release </a:t>
            </a:r>
            <a:r>
              <a:rPr lang="en-CA" sz="2000" i="1" dirty="0"/>
              <a:t>The White Album.</a:t>
            </a:r>
            <a:endParaRPr lang="en-CA" sz="2000" dirty="0"/>
          </a:p>
          <a:p>
            <a:r>
              <a:rPr lang="en-CA" sz="2000" dirty="0"/>
              <a:t>Richard Nixon wins US Presidential Election.</a:t>
            </a:r>
          </a:p>
          <a:p>
            <a:r>
              <a:rPr lang="en-CA" sz="2000" dirty="0"/>
              <a:t>December: The Rolling Stones release </a:t>
            </a:r>
            <a:r>
              <a:rPr lang="en-CA" sz="2000" i="1" dirty="0"/>
              <a:t>Beggars Banquet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48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94" y="766279"/>
            <a:ext cx="9232785" cy="706964"/>
          </a:xfrm>
        </p:spPr>
        <p:txBody>
          <a:bodyPr/>
          <a:lstStyle/>
          <a:p>
            <a:pPr algn="ctr"/>
            <a:r>
              <a:rPr lang="en-US" sz="4800" dirty="0">
                <a:latin typeface="Comic Sans MS" panose="030F0702030302020204" pitchFamily="66" charset="0"/>
              </a:rPr>
              <a:t>Woodstock Music and Art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82" y="2343955"/>
            <a:ext cx="7043744" cy="4158057"/>
          </a:xfrm>
        </p:spPr>
        <p:txBody>
          <a:bodyPr>
            <a:noAutofit/>
          </a:bodyPr>
          <a:lstStyle/>
          <a:p>
            <a:r>
              <a:rPr lang="en-US" sz="2800" dirty="0"/>
              <a:t>White Lake/Bethel, NY, 15-18 August 1969: Three Days of Peace and Music</a:t>
            </a:r>
          </a:p>
          <a:p>
            <a:r>
              <a:rPr lang="en-US" sz="2800" dirty="0"/>
              <a:t>Mike Lang, Artie Kornfield, Joel </a:t>
            </a:r>
            <a:r>
              <a:rPr lang="en-US" sz="2800" dirty="0" err="1"/>
              <a:t>Rosenham</a:t>
            </a:r>
            <a:r>
              <a:rPr lang="en-US" sz="2800" dirty="0"/>
              <a:t>, John P. Roberts, formed Woodstock Ventures.</a:t>
            </a:r>
          </a:p>
          <a:p>
            <a:r>
              <a:rPr lang="en-US" sz="2800" dirty="0"/>
              <a:t>Woodstock, the setting was key.</a:t>
            </a:r>
          </a:p>
          <a:p>
            <a:r>
              <a:rPr lang="en-US" sz="2800" dirty="0"/>
              <a:t>186,000 advance tickets sold ($18 each).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EBEBEB"/>
                </a:solidFill>
                <a:latin typeface="Comic Sans MS" panose="030F0702030302020204" pitchFamily="66" charset="0"/>
              </a:rPr>
              <a:t>Woodstock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26" y="645106"/>
            <a:ext cx="4077319" cy="5585369"/>
          </a:xfrm>
          <a:prstGeom prst="rect">
            <a:avLst/>
          </a:prstGeom>
        </p:spPr>
      </p:pic>
      <p:sp>
        <p:nvSpPr>
          <p:cNvPr id="41" name="Rectangle 1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2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Banned from initial site Wallkill, NY, which promoted festival.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Max </a:t>
            </a:r>
            <a:r>
              <a:rPr lang="en-US" sz="1800" dirty="0" err="1">
                <a:solidFill>
                  <a:srgbClr val="FFFFFF"/>
                </a:solidFill>
              </a:rPr>
              <a:t>Yasgur’s</a:t>
            </a:r>
            <a:r>
              <a:rPr lang="en-US" sz="1800" dirty="0">
                <a:solidFill>
                  <a:srgbClr val="FFFFFF"/>
                </a:solidFill>
              </a:rPr>
              <a:t> milk farm formed the bowl.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Late change of site left no time to prepare: stage or fence? </a:t>
            </a:r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en-US" sz="1800" dirty="0">
                <a:solidFill>
                  <a:srgbClr val="FFFFFF"/>
                </a:solidFill>
              </a:rPr>
              <a:t>hose stage.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About 500,000 showed up.</a:t>
            </a:r>
          </a:p>
          <a:p>
            <a:r>
              <a:rPr lang="en-US" dirty="0">
                <a:solidFill>
                  <a:srgbClr val="FFFFFF"/>
                </a:solidFill>
              </a:rPr>
              <a:t>Hog Farm (bad trip tents)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Two deaths, two births, lots of rain.</a:t>
            </a:r>
          </a:p>
          <a:p>
            <a:r>
              <a:rPr lang="en-US" sz="1800" dirty="0">
                <a:solidFill>
                  <a:srgbClr val="FFFFFF"/>
                </a:solidFill>
              </a:rPr>
              <a:t>Very peaceful, but there was destruction and theft (40 cars!).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06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26B-52FB-4DB5-A927-DBB97E2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93776"/>
            <a:ext cx="10442448" cy="1435608"/>
          </a:xfrm>
        </p:spPr>
        <p:txBody>
          <a:bodyPr/>
          <a:lstStyle/>
          <a:p>
            <a:r>
              <a:rPr lang="en-CA" sz="4400" b="1" dirty="0">
                <a:latin typeface="Comic Sans MS" panose="030F0702030302020204" pitchFamily="66" charset="0"/>
              </a:rPr>
              <a:t>Woodstock,</a:t>
            </a:r>
            <a:r>
              <a:rPr lang="en-US" sz="4400" b="1" dirty="0">
                <a:latin typeface="Comic Sans MS" panose="030F0702030302020204" pitchFamily="66" charset="0"/>
              </a:rPr>
              <a:t> August 15 –16, 1969</a:t>
            </a:r>
            <a:endParaRPr lang="en-CA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FCB92E-580C-4201-B67A-5D9726D19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89258"/>
              </p:ext>
            </p:extLst>
          </p:nvPr>
        </p:nvGraphicFramePr>
        <p:xfrm>
          <a:off x="530352" y="2331720"/>
          <a:ext cx="11109960" cy="4031623"/>
        </p:xfrm>
        <a:graphic>
          <a:graphicData uri="http://schemas.openxmlformats.org/drawingml/2006/table">
            <a:tbl>
              <a:tblPr/>
              <a:tblGrid>
                <a:gridCol w="3703320">
                  <a:extLst>
                    <a:ext uri="{9D8B030D-6E8A-4147-A177-3AD203B41FA5}">
                      <a16:colId xmlns:a16="http://schemas.microsoft.com/office/drawing/2014/main" val="1539957297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81595879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3397069166"/>
                    </a:ext>
                  </a:extLst>
                </a:gridCol>
              </a:tblGrid>
              <a:tr h="36244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effectLst/>
                        </a:rPr>
                        <a:t>Artist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Time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effectLst/>
                        </a:rPr>
                        <a:t>Notes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35788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Richie Havens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5:07 pm – 7:00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524606"/>
                  </a:ext>
                </a:extLst>
              </a:tr>
              <a:tr h="49126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Swami </a:t>
                      </a:r>
                      <a:r>
                        <a:rPr lang="en-CA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Satchidananda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7:10 pm – 7:20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Gave the opening speech/invocation for the festival.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972042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Sweetwater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7:30 pm – 8:10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755769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Bert Sommer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8:20 pm – 9:15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53408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Tim Hardin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9:20 pm – 9:45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02550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Ravi Shankar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10:00 pm – 10:35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effectLst/>
                        </a:rPr>
                        <a:t>Played through the rain.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5733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Melanie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10:50 pm – 11:20 pm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60024"/>
                  </a:ext>
                </a:extLst>
              </a:tr>
              <a:tr h="3624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Arlo Guthrie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11:55 pm – 12:25 am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585626"/>
                  </a:ext>
                </a:extLst>
              </a:tr>
              <a:tr h="635623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Joan Baez</a:t>
                      </a:r>
                      <a:endParaRPr lang="en-CA" sz="1400" b="1" dirty="0">
                        <a:effectLst/>
                      </a:endParaRP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12:55 am – 2:00 am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Was six months pregnant at the time.</a:t>
                      </a:r>
                    </a:p>
                  </a:txBody>
                  <a:tcPr marL="69720" marR="69720" marT="34860" marB="34860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28217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A153121-15A8-4464-A5E1-9DD9C1FD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7497" y="-142285"/>
            <a:ext cx="203855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Friday, August 15 – Saturday, August 16</a:t>
            </a:r>
          </a:p>
        </p:txBody>
      </p:sp>
    </p:spTree>
    <p:extLst>
      <p:ext uri="{BB962C8B-B14F-4D97-AF65-F5344CB8AC3E}">
        <p14:creationId xmlns:p14="http://schemas.microsoft.com/office/powerpoint/2010/main" val="413551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26B-52FB-4DB5-A927-DBB97E2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93776"/>
            <a:ext cx="10442448" cy="1435608"/>
          </a:xfrm>
        </p:spPr>
        <p:txBody>
          <a:bodyPr/>
          <a:lstStyle/>
          <a:p>
            <a:pPr algn="ctr"/>
            <a:r>
              <a:rPr lang="en-CA" sz="4800" b="1" dirty="0">
                <a:latin typeface="Comic Sans MS" panose="030F0702030302020204" pitchFamily="66" charset="0"/>
              </a:rPr>
              <a:t>Woodstock,</a:t>
            </a:r>
            <a:r>
              <a:rPr lang="en-US" sz="4800" b="1" dirty="0">
                <a:latin typeface="Comic Sans MS" panose="030F0702030302020204" pitchFamily="66" charset="0"/>
              </a:rPr>
              <a:t> August 16 –17, 1969</a:t>
            </a:r>
            <a:endParaRPr lang="en-CA" sz="48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153121-15A8-4464-A5E1-9DD9C1FD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207497" y="-142285"/>
            <a:ext cx="203855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Friday, August 15 – Saturday, August 16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663034-3D76-41C5-9D6B-59F01092E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84310"/>
              </p:ext>
            </p:extLst>
          </p:nvPr>
        </p:nvGraphicFramePr>
        <p:xfrm>
          <a:off x="303276" y="2196113"/>
          <a:ext cx="11585448" cy="4477813"/>
        </p:xfrm>
        <a:graphic>
          <a:graphicData uri="http://schemas.openxmlformats.org/drawingml/2006/table">
            <a:tbl>
              <a:tblPr/>
              <a:tblGrid>
                <a:gridCol w="3765804">
                  <a:extLst>
                    <a:ext uri="{9D8B030D-6E8A-4147-A177-3AD203B41FA5}">
                      <a16:colId xmlns:a16="http://schemas.microsoft.com/office/drawing/2014/main" val="26254530"/>
                    </a:ext>
                  </a:extLst>
                </a:gridCol>
                <a:gridCol w="2020824">
                  <a:extLst>
                    <a:ext uri="{9D8B030D-6E8A-4147-A177-3AD203B41FA5}">
                      <a16:colId xmlns:a16="http://schemas.microsoft.com/office/drawing/2014/main" val="1893964792"/>
                    </a:ext>
                  </a:extLst>
                </a:gridCol>
                <a:gridCol w="5798820">
                  <a:extLst>
                    <a:ext uri="{9D8B030D-6E8A-4147-A177-3AD203B41FA5}">
                      <a16:colId xmlns:a16="http://schemas.microsoft.com/office/drawing/2014/main" val="1767519618"/>
                    </a:ext>
                  </a:extLst>
                </a:gridCol>
              </a:tblGrid>
              <a:tr h="23603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Artist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Time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effectLst/>
                        </a:rPr>
                        <a:t>Notes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04512"/>
                  </a:ext>
                </a:extLst>
              </a:tr>
              <a:tr h="154529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Quill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12:15 pm – 12:45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930677"/>
                  </a:ext>
                </a:extLst>
              </a:tr>
              <a:tr h="467260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Country Joe McDonald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1:00 pm – 1:30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Joe later performed together with The Fish.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09142"/>
                  </a:ext>
                </a:extLst>
              </a:tr>
              <a:tr h="582457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Santana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2:00 pm – 2:45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Aged 20,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Michael </a:t>
                      </a:r>
                      <a:r>
                        <a:rPr lang="en-US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Shrieve</a:t>
                      </a:r>
                      <a:r>
                        <a:rPr lang="en-US" sz="1400" b="1" dirty="0">
                          <a:effectLst/>
                        </a:rPr>
                        <a:t>, the band's drummer, was the youngest musician to play at the festival.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34825"/>
                  </a:ext>
                </a:extLst>
              </a:tr>
              <a:tr h="35513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John Sebastian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3:30 pm – 3:55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77709"/>
                  </a:ext>
                </a:extLst>
              </a:tr>
              <a:tr h="118869">
                <a:tc>
                  <a:txBody>
                    <a:bodyPr/>
                    <a:lstStyle/>
                    <a:p>
                      <a:r>
                        <a:rPr lang="en-CA" sz="1400" b="1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Keef</a:t>
                      </a:r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Hartley Band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4:45 pm – 5:30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89239"/>
                  </a:ext>
                </a:extLst>
              </a:tr>
              <a:tr h="154529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The Incredible String Band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6:00 pm – 6:30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867035"/>
                  </a:ext>
                </a:extLst>
              </a:tr>
              <a:tr h="118869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Canned Heat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7:30 pm – 8:30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61617"/>
                  </a:ext>
                </a:extLst>
              </a:tr>
              <a:tr h="29717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Mountain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9:00 pm – 10:00 pm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This performance was only their third gig as a band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853104"/>
                  </a:ext>
                </a:extLst>
              </a:tr>
              <a:tr h="249984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Grateful Dead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10:30 pm – 12:05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Their set was cut short after the stage amps overloaded during "Turn On Your Love Light".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57527"/>
                  </a:ext>
                </a:extLst>
              </a:tr>
              <a:tr h="24114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Creedence Clearwater Revival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12:30 am – 1:20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0790"/>
                  </a:ext>
                </a:extLst>
              </a:tr>
              <a:tr h="261511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Janis Joplin</a:t>
                      </a:r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with The </a:t>
                      </a:r>
                      <a:r>
                        <a:rPr lang="en-US" sz="1400" b="1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Kozmic</a:t>
                      </a:r>
                      <a:r>
                        <a:rPr lang="en-US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 Blues Band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2:00 am – 3:00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773177"/>
                  </a:ext>
                </a:extLst>
              </a:tr>
              <a:tr h="154529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Sly and the Family Stone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3:30 am – 4:20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400" b="1" dirty="0"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89267"/>
                  </a:ext>
                </a:extLst>
              </a:tr>
              <a:tr h="261511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The Who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5:00 am – 6:05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Briefly interrupted by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Abbie Hoffman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14310"/>
                  </a:ext>
                </a:extLst>
              </a:tr>
              <a:tr h="190190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Jefferson Airplane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8:00 am – 9:40 am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Joined onstage on piano by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2" tooltip="Nicky Hopkins"/>
                        </a:rPr>
                        <a:t>Nicky Hopkins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</a:p>
                  </a:txBody>
                  <a:tcPr marL="9817" marR="9817" marT="4908" marB="4908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5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00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D0EA-1270-4029-B3DE-5303199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6600" dirty="0">
                <a:latin typeface="Comic Sans MS" panose="030F0702030302020204" pitchFamily="66" charset="0"/>
              </a:rPr>
              <a:t>Woodstock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0BD2-B848-410A-825B-06A23669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4" y="2388093"/>
            <a:ext cx="11105965" cy="4083728"/>
          </a:xfrm>
        </p:spPr>
        <p:txBody>
          <a:bodyPr>
            <a:noAutofit/>
          </a:bodyPr>
          <a:lstStyle/>
          <a:p>
            <a:r>
              <a:rPr lang="en-US" sz="2400" dirty="0"/>
              <a:t>“We were ready to rock out and we waited and waited and finally it was our turn ... there were a half million people asleep. These people were out. It was sort of like a painting of a Dante scene, just bodies from hell, all intertwined and asleep, covered with mud. And this is the moment I will never forget as long as I live: A quarter mile away in the darkness, on the other edge of this bowl, there was some guy flicking his Bic, and in the night I hear, 'Don't worry about it, John. We're with you.' I played the rest of the show for that guy.”</a:t>
            </a:r>
          </a:p>
          <a:p>
            <a:r>
              <a:rPr lang="en-US" sz="2400" dirty="0"/>
              <a:t>—John </a:t>
            </a:r>
            <a:r>
              <a:rPr lang="en-US" sz="2400" dirty="0" err="1"/>
              <a:t>Fogerty</a:t>
            </a:r>
            <a:r>
              <a:rPr lang="en-US" sz="2400" dirty="0"/>
              <a:t>, Creedence Clearwater Revival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464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4DD4-FFD9-47B7-9F19-8BB7F454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973668"/>
            <a:ext cx="9747315" cy="706964"/>
          </a:xfrm>
        </p:spPr>
        <p:txBody>
          <a:bodyPr/>
          <a:lstStyle/>
          <a:p>
            <a:pPr algn="ctr"/>
            <a:r>
              <a:rPr lang="en-CA" sz="4400" b="1" dirty="0">
                <a:latin typeface="Comic Sans MS" panose="030F0702030302020204" pitchFamily="66" charset="0"/>
              </a:rPr>
              <a:t>Woodstock,</a:t>
            </a:r>
            <a:r>
              <a:rPr lang="en-US" sz="4400" b="1" dirty="0">
                <a:latin typeface="Comic Sans MS" panose="030F0702030302020204" pitchFamily="66" charset="0"/>
              </a:rPr>
              <a:t> August 17 –18, 1969</a:t>
            </a:r>
            <a:endParaRPr lang="en-CA" sz="4400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58921E-D58B-45D2-9F4F-B670618B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083721"/>
              </p:ext>
            </p:extLst>
          </p:nvPr>
        </p:nvGraphicFramePr>
        <p:xfrm>
          <a:off x="452761" y="2264355"/>
          <a:ext cx="11301273" cy="4172916"/>
        </p:xfrm>
        <a:graphic>
          <a:graphicData uri="http://schemas.openxmlformats.org/drawingml/2006/table">
            <a:tbl>
              <a:tblPr/>
              <a:tblGrid>
                <a:gridCol w="3462291">
                  <a:extLst>
                    <a:ext uri="{9D8B030D-6E8A-4147-A177-3AD203B41FA5}">
                      <a16:colId xmlns:a16="http://schemas.microsoft.com/office/drawing/2014/main" val="159780482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2907646698"/>
                    </a:ext>
                  </a:extLst>
                </a:gridCol>
                <a:gridCol w="5912527">
                  <a:extLst>
                    <a:ext uri="{9D8B030D-6E8A-4147-A177-3AD203B41FA5}">
                      <a16:colId xmlns:a16="http://schemas.microsoft.com/office/drawing/2014/main" val="2388101041"/>
                    </a:ext>
                  </a:extLst>
                </a:gridCol>
              </a:tblGrid>
              <a:tr h="182185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Artist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Time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Notes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380974"/>
                  </a:ext>
                </a:extLst>
              </a:tr>
              <a:tr h="643130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Joe Cocker</a:t>
                      </a:r>
                      <a:r>
                        <a:rPr lang="en-US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and </a:t>
                      </a:r>
                      <a:r>
                        <a:rPr lang="en-US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The Grease Band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2:00 pm – 3:25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Played "With A Little Help From My Friends." After Joe Cocker's set, a thunderstorm disrupted the events for several hours.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53081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US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Country Joe and the Fish</a:t>
                      </a:r>
                      <a:endParaRPr lang="en-US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6:30 pm – 8:00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Country Joe McDonald's second performance.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178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Ten Years After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8:15 pm – 9:15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 dirty="0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051831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The Band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effectLst/>
                        </a:rPr>
                        <a:t>10:00 pm – 10:50 pm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242033"/>
                  </a:ext>
                </a:extLst>
              </a:tr>
              <a:tr h="45546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Johnny Winter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12:00 am – 1:05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Winter's brother,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Edgar Winter</a:t>
                      </a:r>
                      <a:r>
                        <a:rPr lang="en-US" sz="1400" b="1" dirty="0">
                          <a:effectLst/>
                        </a:rPr>
                        <a:t>, is featured on three songs.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0032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Blood, Sweat &amp; Tears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1:30 am – 2:30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002224"/>
                  </a:ext>
                </a:extLst>
              </a:tr>
              <a:tr h="59210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Crosby, Stills, Nash &amp; Young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3:00 am – 4:00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An acoustic and electric set were played. </a:t>
                      </a:r>
                      <a:r>
                        <a:rPr lang="en-US" sz="14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Neil Young</a:t>
                      </a:r>
                      <a:r>
                        <a:rPr lang="en-US" sz="1400" b="1" dirty="0">
                          <a:effectLst/>
                        </a:rPr>
                        <a:t> skipped most of the acoustic set.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26485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Paul Butterfield Blues Band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6:00 am – 6:45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537398"/>
                  </a:ext>
                </a:extLst>
              </a:tr>
              <a:tr h="182185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Sha Na </a:t>
                      </a:r>
                      <a:r>
                        <a:rPr lang="en-CA" sz="1400" b="1" u="none" strike="noStrike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Na</a:t>
                      </a:r>
                      <a:endParaRPr lang="en-CA" sz="1400" b="1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7:30 am – 8:00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1400" b="1">
                        <a:effectLst/>
                      </a:endParaRP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670610"/>
                  </a:ext>
                </a:extLst>
              </a:tr>
              <a:tr h="592102">
                <a:tc>
                  <a:txBody>
                    <a:bodyPr/>
                    <a:lstStyle/>
                    <a:p>
                      <a:r>
                        <a:rPr lang="en-CA" sz="1400" b="1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Jimi Hendrix</a:t>
                      </a:r>
                      <a:r>
                        <a:rPr lang="en-CA" sz="14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 / Gypsy Sun &amp; Rainbows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>
                          <a:effectLst/>
                        </a:rPr>
                        <a:t>9:00 am – 11:10 am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Performed to a considerably smaller crowd of fewer than 200,000 people.</a:t>
                      </a:r>
                    </a:p>
                  </a:txBody>
                  <a:tcPr marL="37134" marR="37134" marT="18567" marB="18567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10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053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omic Sans MS" panose="030F0702030302020204" pitchFamily="66" charset="0"/>
              </a:rPr>
              <a:t>Performers’ paychecks!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99" y="2385392"/>
            <a:ext cx="6009638" cy="4404514"/>
          </a:xfrm>
        </p:spPr>
        <p:txBody>
          <a:bodyPr>
            <a:noAutofit/>
          </a:bodyPr>
          <a:lstStyle/>
          <a:p>
            <a:r>
              <a:rPr lang="en-US" sz="2000" dirty="0"/>
              <a:t>Jimi Hendrix: $30,000 for two sets (plus $2,000 for expenses) (today: </a:t>
            </a:r>
            <a:r>
              <a:rPr lang="en-CA" dirty="0"/>
              <a:t>$208,330)</a:t>
            </a:r>
            <a:endParaRPr lang="en-US" sz="2000" dirty="0"/>
          </a:p>
          <a:p>
            <a:r>
              <a:rPr lang="en-US" sz="2000" dirty="0"/>
              <a:t>Blood, Sweat &amp; Tears: $15,000 (today: </a:t>
            </a:r>
            <a:r>
              <a:rPr lang="en-CA" dirty="0"/>
              <a:t> $104,165)</a:t>
            </a:r>
            <a:endParaRPr lang="en-US" sz="2000" dirty="0"/>
          </a:p>
          <a:p>
            <a:r>
              <a:rPr lang="en-US" sz="2000" dirty="0"/>
              <a:t>Joan Baez: $10,000 (today: $</a:t>
            </a:r>
            <a:r>
              <a:rPr lang="en-CA" sz="2000" dirty="0"/>
              <a:t>69,443)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Revival: $10,000 (today: $</a:t>
            </a:r>
            <a:r>
              <a:rPr lang="en-CA" dirty="0"/>
              <a:t>69,443)</a:t>
            </a:r>
            <a:endParaRPr lang="en-US" sz="2000" dirty="0"/>
          </a:p>
          <a:p>
            <a:r>
              <a:rPr lang="en-US" sz="2000" dirty="0"/>
              <a:t>The Band: $7,500</a:t>
            </a:r>
          </a:p>
          <a:p>
            <a:r>
              <a:rPr lang="en-US" sz="2000" dirty="0"/>
              <a:t>Janis Joplin: $7,500</a:t>
            </a:r>
          </a:p>
          <a:p>
            <a:r>
              <a:rPr lang="en-US" sz="2000" dirty="0"/>
              <a:t>Jefferson Airplane: $7,500</a:t>
            </a:r>
          </a:p>
          <a:p>
            <a:r>
              <a:rPr lang="en-US" sz="2000" dirty="0"/>
              <a:t>Sly and the Family Stone: $7,000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74297" y="2385392"/>
            <a:ext cx="5512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Canned Heat: $6,500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Who: $6,250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Richie Havens: $6,000 (today: $41,666)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Arlo Guthrie: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Crosby, Stills, Nash &amp; Young: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Shankar: $4,500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Johnny Winter: $3,750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 Years After: $3,250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Country Joe and the Fish: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Grateful Dead: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Joe Cocker: $1,375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Santana: $750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 Na </a:t>
            </a:r>
            <a:r>
              <a:rPr lang="en-US" sz="2000" dirty="0" err="1"/>
              <a:t>Na</a:t>
            </a:r>
            <a:r>
              <a:rPr lang="en-US" sz="2000" dirty="0"/>
              <a:t>: $700</a:t>
            </a:r>
          </a:p>
        </p:txBody>
      </p:sp>
    </p:spTree>
    <p:extLst>
      <p:ext uri="{BB962C8B-B14F-4D97-AF65-F5344CB8AC3E}">
        <p14:creationId xmlns:p14="http://schemas.microsoft.com/office/powerpoint/2010/main" val="404429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77C5-78C9-4500-897C-278A26DC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FE15-4C2A-4F9A-AE42-B94819ED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2" y="2388093"/>
            <a:ext cx="10946166" cy="3861787"/>
          </a:xfrm>
        </p:spPr>
        <p:txBody>
          <a:bodyPr>
            <a:normAutofit/>
          </a:bodyPr>
          <a:lstStyle/>
          <a:p>
            <a:r>
              <a:rPr lang="en-CA" sz="2400" dirty="0"/>
              <a:t>Abby Hoffman’s </a:t>
            </a:r>
            <a:r>
              <a:rPr lang="en-CA" sz="2400" i="1" dirty="0"/>
              <a:t>Woodstock Nation</a:t>
            </a:r>
            <a:r>
              <a:rPr lang="en-CA" sz="2400" dirty="0"/>
              <a:t>, or some other version of it.</a:t>
            </a:r>
          </a:p>
          <a:p>
            <a:r>
              <a:rPr lang="en-CA" sz="2400" dirty="0"/>
              <a:t>Woodstock Ventures almost went bankrupt: 1.4 million loss.</a:t>
            </a:r>
          </a:p>
          <a:p>
            <a:r>
              <a:rPr lang="en-CA" sz="2400" dirty="0"/>
              <a:t>The movie was the big money maker: Warner Brothers bought the rights, made $50 million, but not for Mike and Artie.</a:t>
            </a:r>
          </a:p>
          <a:p>
            <a:r>
              <a:rPr lang="en-CA" sz="2400" dirty="0"/>
              <a:t>Infused people with the idea that rock/hippies/youths could be good people, not fearsome.</a:t>
            </a:r>
          </a:p>
          <a:p>
            <a:r>
              <a:rPr lang="en-CA" sz="2400" dirty="0"/>
              <a:t>Inspired a number of songs, including this one:</a:t>
            </a:r>
          </a:p>
          <a:p>
            <a:pPr lvl="1"/>
            <a:r>
              <a:rPr lang="en-CA" sz="2200" dirty="0"/>
              <a:t>Joni Mitchell, “Woodstock” [</a:t>
            </a:r>
            <a:r>
              <a:rPr lang="en-CA" sz="2200" dirty="0">
                <a:hlinkClick r:id="rId2"/>
              </a:rPr>
              <a:t>link</a:t>
            </a:r>
            <a:r>
              <a:rPr lang="en-CA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8517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AB45-67D8-4172-9008-661543AE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Woodstock’s legacy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9E1F-B82C-496D-A8E8-994927D1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late 1969, Jimi Hendrix wrote a poem about Woodstock: "500,000 halos outshined the mud and history. We washed and drank in God's tears of joy. And for once, and for everyone, the truth was not still a mystery." — Michael Lang (The Road to Woodstock)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941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youthful outburst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8602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Baby boomers come of age</a:t>
            </a:r>
          </a:p>
          <a:p>
            <a:r>
              <a:rPr lang="en-US" sz="3200" dirty="0"/>
              <a:t>Rejection of post-WWII consumerism</a:t>
            </a:r>
          </a:p>
          <a:p>
            <a:r>
              <a:rPr lang="en-US" sz="3200" dirty="0"/>
              <a:t>Cold War, 1945-1991</a:t>
            </a:r>
          </a:p>
          <a:p>
            <a:r>
              <a:rPr lang="en-US" sz="3200" dirty="0"/>
              <a:t>US Foreign Policy, Korean War, Vietnam War</a:t>
            </a:r>
          </a:p>
          <a:p>
            <a:r>
              <a:rPr lang="en-US" sz="3200" dirty="0"/>
              <a:t>Rock and Roll culture encouraged rebellion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228045"/>
            <a:ext cx="10844011" cy="4301544"/>
          </a:xfrm>
        </p:spPr>
        <p:txBody>
          <a:bodyPr>
            <a:normAutofit/>
          </a:bodyPr>
          <a:lstStyle/>
          <a:p>
            <a:r>
              <a:rPr lang="en-US" sz="2400" dirty="0"/>
              <a:t>In North Vietnam: Resistance War Against America</a:t>
            </a:r>
          </a:p>
          <a:p>
            <a:r>
              <a:rPr lang="en-US" sz="2400" dirty="0"/>
              <a:t>Communist forces: North Vietnam, China, Viet Cong, Khmer Rouge, Soviet Union, North Korea, Cuba</a:t>
            </a:r>
          </a:p>
          <a:p>
            <a:r>
              <a:rPr lang="en-US" sz="2400" dirty="0"/>
              <a:t>Anti-Communist forces: South Vietnam, USA, South Korea, Thailand, Australia.</a:t>
            </a:r>
          </a:p>
          <a:p>
            <a:r>
              <a:rPr lang="en-US" sz="2400" dirty="0"/>
              <a:t>Part of a longer war against western imperialism/to fight communism.</a:t>
            </a:r>
          </a:p>
          <a:p>
            <a:r>
              <a:rPr lang="en-US" sz="2400" dirty="0"/>
              <a:t>US involvement increased greatly in early 1960s</a:t>
            </a:r>
          </a:p>
          <a:p>
            <a:r>
              <a:rPr lang="en-US" sz="2400" dirty="0"/>
              <a:t>August 1964: Gulf of Tonkin Incident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3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82591"/>
            <a:ext cx="10844011" cy="4146997"/>
          </a:xfrm>
        </p:spPr>
        <p:txBody>
          <a:bodyPr>
            <a:normAutofit/>
          </a:bodyPr>
          <a:lstStyle/>
          <a:p>
            <a:r>
              <a:rPr lang="en-US" sz="2400" dirty="0"/>
              <a:t>President Lyndon Johnson given full powers to deploy “conventional” forces in southeast Asia.</a:t>
            </a:r>
          </a:p>
          <a:p>
            <a:r>
              <a:rPr lang="en-US" sz="2400" dirty="0"/>
              <a:t>Containment of communism, but far away; many youths not really willing to fight.</a:t>
            </a:r>
          </a:p>
          <a:p>
            <a:r>
              <a:rPr lang="en-US" sz="2400" dirty="0"/>
              <a:t>Peace movement also played a role.</a:t>
            </a:r>
          </a:p>
          <a:p>
            <a:r>
              <a:rPr lang="en-US" sz="2400" dirty="0"/>
              <a:t>Napalm bombing: US dropped 388,000 tons, 1963-1973</a:t>
            </a:r>
          </a:p>
          <a:p>
            <a:r>
              <a:rPr lang="en-US" sz="2400" dirty="0"/>
              <a:t>War crimes (both sides, but in west US war crimes got most press).</a:t>
            </a:r>
          </a:p>
          <a:p>
            <a:r>
              <a:rPr lang="en-US" sz="2400" dirty="0"/>
              <a:t>Tet Offensive, February 1968: shocked US military and public.</a:t>
            </a:r>
          </a:p>
          <a:p>
            <a:r>
              <a:rPr lang="en-US" sz="2400" dirty="0"/>
              <a:t>Most famously: My Lai massacre, March 1968; 347-500 civilians.</a:t>
            </a:r>
          </a:p>
        </p:txBody>
      </p:sp>
    </p:spTree>
    <p:extLst>
      <p:ext uri="{BB962C8B-B14F-4D97-AF65-F5344CB8AC3E}">
        <p14:creationId xmlns:p14="http://schemas.microsoft.com/office/powerpoint/2010/main" val="11582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Anti-War Protests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2351314"/>
            <a:ext cx="10881859" cy="4216911"/>
          </a:xfrm>
        </p:spPr>
        <p:txBody>
          <a:bodyPr>
            <a:noAutofit/>
          </a:bodyPr>
          <a:lstStyle/>
          <a:p>
            <a:r>
              <a:rPr lang="en-US" b="1" dirty="0"/>
              <a:t>Alice </a:t>
            </a:r>
            <a:r>
              <a:rPr lang="en-US" b="1" dirty="0" err="1"/>
              <a:t>Herz</a:t>
            </a:r>
            <a:r>
              <a:rPr lang="en-US" b="1" dirty="0"/>
              <a:t> (1882 – March 26, 1965), inspired by Buddhist nuns and monks</a:t>
            </a:r>
            <a:r>
              <a:rPr lang="en-US" b="1"/>
              <a:t>’ self-i</a:t>
            </a:r>
            <a:r>
              <a:rPr lang="en-US" b="1" dirty="0"/>
              <a:t>m</a:t>
            </a:r>
            <a:r>
              <a:rPr lang="en-US" b="1"/>
              <a:t>molations</a:t>
            </a:r>
            <a:r>
              <a:rPr lang="en-US" b="1" dirty="0"/>
              <a:t>.</a:t>
            </a:r>
          </a:p>
          <a:p>
            <a:r>
              <a:rPr lang="en-US" b="1" dirty="0"/>
              <a:t>Norman Morrison (2 Nov 1965): Quaker, immolated himself in front of Robert McNamara’s office window, 2 November 1965.</a:t>
            </a:r>
          </a:p>
          <a:p>
            <a:r>
              <a:rPr lang="en-US" b="1" dirty="0"/>
              <a:t>There were numerous others: </a:t>
            </a:r>
            <a:r>
              <a:rPr lang="en-US" b="1" dirty="0">
                <a:hlinkClick r:id="rId2"/>
              </a:rPr>
              <a:t>link</a:t>
            </a:r>
            <a:endParaRPr lang="en-US" b="1" dirty="0"/>
          </a:p>
          <a:p>
            <a:r>
              <a:rPr lang="en-US" b="1" dirty="0"/>
              <a:t>Students burned draft cards.</a:t>
            </a:r>
          </a:p>
          <a:p>
            <a:r>
              <a:rPr lang="en-US" b="1" dirty="0"/>
              <a:t>Fled to Canada: “The </a:t>
            </a:r>
            <a:r>
              <a:rPr lang="en-US" b="1" i="1" dirty="0"/>
              <a:t>Manual for Draft-Age Immigrants to Canada,</a:t>
            </a:r>
            <a:r>
              <a:rPr lang="en-US" b="1" dirty="0"/>
              <a:t> published jointly by the Toronto Anti-Draft </a:t>
            </a:r>
            <a:r>
              <a:rPr lang="en-US" b="1" dirty="0" err="1"/>
              <a:t>Programme</a:t>
            </a:r>
            <a:r>
              <a:rPr lang="en-US" b="1" dirty="0"/>
              <a:t> and the House of Anansi Press, sold nearly 100,000 copies.”</a:t>
            </a:r>
          </a:p>
          <a:p>
            <a:r>
              <a:rPr lang="en-US" b="1" dirty="0"/>
              <a:t>Street demonstrations: </a:t>
            </a:r>
          </a:p>
          <a:p>
            <a:pPr lvl="1"/>
            <a:r>
              <a:rPr lang="en-US" sz="1800" b="1" dirty="0">
                <a:hlinkClick r:id="rId3"/>
              </a:rPr>
              <a:t>https://www.youtube.com/watch?v=yMNX6zyAmGs</a:t>
            </a:r>
            <a:endParaRPr lang="en-US" sz="1800" b="1" dirty="0"/>
          </a:p>
          <a:p>
            <a:r>
              <a:rPr lang="en-US" b="1" dirty="0"/>
              <a:t>Phil Ochs, “Draft Dodger Rag,” 1965:</a:t>
            </a:r>
          </a:p>
          <a:p>
            <a:pPr lvl="1"/>
            <a:r>
              <a:rPr lang="en-US" sz="1800" b="1" dirty="0">
                <a:hlinkClick r:id="rId4"/>
              </a:rPr>
              <a:t>https://www.youtube.com/watch?v=vlTf9fp07sw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26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Protest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279561"/>
            <a:ext cx="10496281" cy="4404574"/>
          </a:xfrm>
        </p:spPr>
        <p:txBody>
          <a:bodyPr>
            <a:noAutofit/>
          </a:bodyPr>
          <a:lstStyle/>
          <a:p>
            <a:r>
              <a:rPr lang="en-US" sz="2000" dirty="0"/>
              <a:t>Arlo Guthrie, “Alice’s Restaurant,” 1967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https://www.youtube.com/watch?v=zPx2t7xoF1k</a:t>
            </a:r>
          </a:p>
          <a:p>
            <a:r>
              <a:rPr lang="en-US" sz="2000" dirty="0"/>
              <a:t>Buffalo Springfield, “For what it’s worth,” 1967</a:t>
            </a:r>
          </a:p>
          <a:p>
            <a:pPr lvl="1"/>
            <a:r>
              <a:rPr lang="en-US" sz="2000" dirty="0">
                <a:hlinkClick r:id="rId3"/>
              </a:rPr>
              <a:t>https://www.youtube.com/watch?v=gp5JCrSXkJY&amp;index=8&amp;list=PL737EFE1E7CBF4B4E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Revival, “Fortunate Son,” 1969</a:t>
            </a:r>
          </a:p>
          <a:p>
            <a:pPr lvl="1"/>
            <a:r>
              <a:rPr lang="en-US" sz="2000" dirty="0">
                <a:hlinkClick r:id="rId4"/>
              </a:rPr>
              <a:t>https://www.youtube.com/watch?v=f33qUqdZapw</a:t>
            </a:r>
            <a:endParaRPr lang="en-US" sz="2000" dirty="0"/>
          </a:p>
          <a:p>
            <a:r>
              <a:rPr lang="en-US" sz="2000" dirty="0"/>
              <a:t>Jefferson Airplane, “Volunteers,” 1969</a:t>
            </a:r>
          </a:p>
          <a:p>
            <a:r>
              <a:rPr lang="en-US" sz="2000" dirty="0"/>
              <a:t>Martha and the </a:t>
            </a:r>
            <a:r>
              <a:rPr lang="en-US" sz="2000" dirty="0" err="1"/>
              <a:t>Vandelas</a:t>
            </a:r>
            <a:r>
              <a:rPr lang="en-US" sz="2000" dirty="0"/>
              <a:t>, “I should be proud,” 1970</a:t>
            </a:r>
          </a:p>
          <a:p>
            <a:r>
              <a:rPr lang="en-US" sz="2000" dirty="0"/>
              <a:t>Edwin Starr, “War,” 1970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4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Rock Concert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4212" cy="3823058"/>
          </a:xfrm>
        </p:spPr>
        <p:txBody>
          <a:bodyPr>
            <a:noAutofit/>
          </a:bodyPr>
          <a:lstStyle/>
          <a:p>
            <a:r>
              <a:rPr lang="en-US" sz="2000" dirty="0"/>
              <a:t>Authorities did not like them from the start: Alan Freed, 21 March 1952: “</a:t>
            </a:r>
            <a:r>
              <a:rPr lang="en-US" sz="2000" dirty="0" err="1"/>
              <a:t>Moondog</a:t>
            </a:r>
            <a:r>
              <a:rPr lang="en-US" sz="2000" dirty="0"/>
              <a:t> Coronation Ball”: desegregated, but also 20,000 tickets sold.</a:t>
            </a:r>
          </a:p>
          <a:p>
            <a:r>
              <a:rPr lang="en-US" sz="2000" dirty="0"/>
              <a:t>Rock Concert versus playing at a club: Keith Richards about Mick Jagger</a:t>
            </a:r>
          </a:p>
          <a:p>
            <a:r>
              <a:rPr lang="en-US" sz="2000" dirty="0"/>
              <a:t>Rock Festival: in Europe, grew out of Jazz festivals.</a:t>
            </a:r>
          </a:p>
          <a:p>
            <a:r>
              <a:rPr lang="en-US" sz="2000" b="1" dirty="0"/>
              <a:t>USA, summer 1967:  </a:t>
            </a:r>
          </a:p>
          <a:p>
            <a:r>
              <a:rPr lang="en-US" sz="2000" dirty="0"/>
              <a:t>KFRC Fantasy Fair &amp; Magic Mountain Music Festival on Mount Tamalpais (June 10–11)</a:t>
            </a:r>
          </a:p>
          <a:p>
            <a:r>
              <a:rPr lang="en-US" sz="2000" b="1" dirty="0"/>
              <a:t>Monterey International Pop Festival (June 16–17)</a:t>
            </a:r>
          </a:p>
          <a:p>
            <a:r>
              <a:rPr lang="en-US" sz="2000" dirty="0"/>
              <a:t>Sparked “Summer of Love” (</a:t>
            </a:r>
            <a:r>
              <a:rPr lang="en-CA" dirty="0"/>
              <a:t>Haight-Ashbury, San Francisco</a:t>
            </a:r>
            <a:r>
              <a:rPr lang="en-CA"/>
              <a:t>, Hippies)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8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A0C20-F22A-4C34-A46D-84D03AC1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629265"/>
            <a:ext cx="5356185" cy="13424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 dirty="0">
                <a:solidFill>
                  <a:srgbClr val="EBEBEB"/>
                </a:solidFill>
              </a:rPr>
              <a:t>Monterey International Pop Festival [</a:t>
            </a:r>
            <a:r>
              <a:rPr lang="en-CA" sz="3600" dirty="0">
                <a:solidFill>
                  <a:srgbClr val="EBEBEB"/>
                </a:solidFill>
                <a:hlinkClick r:id="rId2"/>
              </a:rPr>
              <a:t>link</a:t>
            </a:r>
            <a:r>
              <a:rPr lang="en-CA" sz="3600" dirty="0">
                <a:solidFill>
                  <a:srgbClr val="EBEBEB"/>
                </a:solidFill>
              </a:rPr>
              <a:t>]</a:t>
            </a:r>
          </a:p>
        </p:txBody>
      </p:sp>
      <p:pic>
        <p:nvPicPr>
          <p:cNvPr id="5" name="Content Placeholder 4" descr="A picture containing painted, elephant&#10;&#10;Description automatically generated">
            <a:extLst>
              <a:ext uri="{FF2B5EF4-FFF2-40B4-BE49-F238E27FC236}">
                <a16:creationId xmlns:a16="http://schemas.microsoft.com/office/drawing/2014/main" id="{3E038D12-90BE-47E5-98C5-31AB71101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26" y="645108"/>
            <a:ext cx="3211587" cy="558536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C4FF23-459B-4496-9D45-7B9F2147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971675"/>
            <a:ext cx="5356186" cy="42588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Jimi Hendrix Experience</a:t>
            </a:r>
          </a:p>
          <a:p>
            <a:r>
              <a:rPr lang="en-US" dirty="0">
                <a:solidFill>
                  <a:srgbClr val="FFFFFF"/>
                </a:solidFill>
              </a:rPr>
              <a:t>The Who</a:t>
            </a:r>
          </a:p>
          <a:p>
            <a:r>
              <a:rPr lang="en-US" dirty="0">
                <a:solidFill>
                  <a:srgbClr val="FFFFFF"/>
                </a:solidFill>
              </a:rPr>
              <a:t>Ravi Shankar</a:t>
            </a:r>
          </a:p>
          <a:p>
            <a:r>
              <a:rPr lang="en-US" dirty="0">
                <a:solidFill>
                  <a:srgbClr val="FFFFFF"/>
                </a:solidFill>
              </a:rPr>
              <a:t>Janis Joplin (Big Brother and the Holding Co.)</a:t>
            </a:r>
          </a:p>
          <a:p>
            <a:r>
              <a:rPr lang="en-US" dirty="0">
                <a:solidFill>
                  <a:srgbClr val="FFFFFF"/>
                </a:solidFill>
              </a:rPr>
              <a:t>Otis Redding</a:t>
            </a:r>
          </a:p>
          <a:p>
            <a:r>
              <a:rPr lang="en-US" dirty="0">
                <a:solidFill>
                  <a:srgbClr val="FFFFFF"/>
                </a:solidFill>
              </a:rPr>
              <a:t>Jefferson Airplane</a:t>
            </a:r>
          </a:p>
          <a:p>
            <a:r>
              <a:rPr lang="en-US" dirty="0">
                <a:solidFill>
                  <a:srgbClr val="FFFFFF"/>
                </a:solidFill>
              </a:rPr>
              <a:t>The Mamas and the Papas</a:t>
            </a:r>
          </a:p>
          <a:p>
            <a:r>
              <a:rPr lang="en-US" dirty="0">
                <a:solidFill>
                  <a:srgbClr val="FFFFFF"/>
                </a:solidFill>
              </a:rPr>
              <a:t>Grateful Dead</a:t>
            </a:r>
          </a:p>
          <a:p>
            <a:r>
              <a:rPr lang="en-US" dirty="0">
                <a:solidFill>
                  <a:srgbClr val="FFFFFF"/>
                </a:solidFill>
              </a:rPr>
              <a:t>Validated Rock as Art</a:t>
            </a:r>
          </a:p>
          <a:p>
            <a:r>
              <a:rPr lang="en-US" dirty="0">
                <a:solidFill>
                  <a:srgbClr val="FFFFFF"/>
                </a:solidFill>
              </a:rPr>
              <a:t>D. A. Pennebaker made film.</a:t>
            </a:r>
          </a:p>
        </p:txBody>
      </p:sp>
    </p:spTree>
    <p:extLst>
      <p:ext uri="{BB962C8B-B14F-4D97-AF65-F5344CB8AC3E}">
        <p14:creationId xmlns:p14="http://schemas.microsoft.com/office/powerpoint/2010/main" val="383558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4EE1C-8550-4E05-AE0B-4534D5CD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130603"/>
            <a:ext cx="3857408" cy="4596794"/>
          </a:xfrm>
        </p:spPr>
        <p:txBody>
          <a:bodyPr anchor="ctr">
            <a:normAutofit/>
          </a:bodyPr>
          <a:lstStyle/>
          <a:p>
            <a:r>
              <a:rPr lang="en-CA" sz="4400" i="1" dirty="0">
                <a:solidFill>
                  <a:srgbClr val="EBEBEB"/>
                </a:solidFill>
              </a:rPr>
              <a:t>World on Fire:</a:t>
            </a:r>
            <a:br>
              <a:rPr lang="en-CA" sz="3200" dirty="0">
                <a:solidFill>
                  <a:srgbClr val="EBEBEB"/>
                </a:solidFill>
              </a:rPr>
            </a:br>
            <a:r>
              <a:rPr lang="en-CA" sz="3200" dirty="0">
                <a:solidFill>
                  <a:srgbClr val="EBEBEB"/>
                </a:solidFill>
              </a:rPr>
              <a:t>Political crises of 1968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5B16C-2358-4501-9C2C-F45CBDA4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CA" sz="2000"/>
              <a:t>Student protests across the globe:</a:t>
            </a:r>
          </a:p>
          <a:p>
            <a:r>
              <a:rPr lang="en-CA" sz="2000"/>
              <a:t>January: Prague Spring began in Czechoslovakia.</a:t>
            </a:r>
          </a:p>
          <a:p>
            <a:r>
              <a:rPr lang="en-US" sz="2000"/>
              <a:t>February: Civil rights protest staged at a white-only bowling alley in Orangeburg, SC, was broken up by highway patrolmen; 3 college students were killed.</a:t>
            </a:r>
          </a:p>
          <a:p>
            <a:r>
              <a:rPr lang="en-US" sz="2000"/>
              <a:t>March: Student protests on US campuses, across France, Germany, Italy.</a:t>
            </a:r>
          </a:p>
          <a:p>
            <a:r>
              <a:rPr lang="en-CA" sz="2000"/>
              <a:t>April: Martin Luther King Jr assassinated.</a:t>
            </a:r>
          </a:p>
          <a:p>
            <a:r>
              <a:rPr lang="en-CA" sz="2000"/>
              <a:t>May: million French students protest on streets of Paris</a:t>
            </a:r>
          </a:p>
          <a:p>
            <a:r>
              <a:rPr lang="en-CA" sz="2000"/>
              <a:t>June: Robert F. Kennedy assassinated.</a:t>
            </a:r>
          </a:p>
        </p:txBody>
      </p:sp>
    </p:spTree>
    <p:extLst>
      <p:ext uri="{BB962C8B-B14F-4D97-AF65-F5344CB8AC3E}">
        <p14:creationId xmlns:p14="http://schemas.microsoft.com/office/powerpoint/2010/main" val="4046068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1550</Words>
  <Application>Microsoft Office PowerPoint</Application>
  <PresentationFormat>Widescreen</PresentationFormat>
  <Paragraphs>220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Comic Sans MS</vt:lpstr>
      <vt:lpstr>Wingdings 3</vt:lpstr>
      <vt:lpstr>Ion Boardroom</vt:lpstr>
      <vt:lpstr>The late 1960s</vt:lpstr>
      <vt:lpstr>Causes of the youthful outburst </vt:lpstr>
      <vt:lpstr>Vietnam War, 1955-1975</vt:lpstr>
      <vt:lpstr>Vietnam War, 1955-1975</vt:lpstr>
      <vt:lpstr>Anti-War Protests</vt:lpstr>
      <vt:lpstr>Protest Music</vt:lpstr>
      <vt:lpstr>The Rock Concert</vt:lpstr>
      <vt:lpstr>Monterey International Pop Festival [link]</vt:lpstr>
      <vt:lpstr>World on Fire: Political crises of 1968</vt:lpstr>
      <vt:lpstr>World on Fire: Political Crises of 1968</vt:lpstr>
      <vt:lpstr>Woodstock Music and Art Fair</vt:lpstr>
      <vt:lpstr>Woodstock</vt:lpstr>
      <vt:lpstr>Woodstock, August 15 –16, 1969</vt:lpstr>
      <vt:lpstr>Woodstock, August 16 –17, 1969</vt:lpstr>
      <vt:lpstr>Woodstock</vt:lpstr>
      <vt:lpstr>Woodstock, August 17 –18, 1969</vt:lpstr>
      <vt:lpstr>Performers’ paychecks!</vt:lpstr>
      <vt:lpstr>What did it all mean?</vt:lpstr>
      <vt:lpstr>Woodstock’s legacy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 1960s</dc:title>
  <dc:creator>Mark Baker</dc:creator>
  <cp:lastModifiedBy>Mark Baker</cp:lastModifiedBy>
  <cp:revision>2</cp:revision>
  <dcterms:created xsi:type="dcterms:W3CDTF">2019-10-23T03:56:42Z</dcterms:created>
  <dcterms:modified xsi:type="dcterms:W3CDTF">2019-10-28T23:25:01Z</dcterms:modified>
</cp:coreProperties>
</file>