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E60F88AA-8410-4F65-A127-18818C2D0A49}"/>
    <pc:docChg chg="modSld">
      <pc:chgData name="Mark Baker" userId="7debe814d9197520" providerId="LiveId" clId="{E60F88AA-8410-4F65-A127-18818C2D0A49}" dt="2019-09-18T22:38:36.047" v="5" actId="20577"/>
      <pc:docMkLst>
        <pc:docMk/>
      </pc:docMkLst>
      <pc:sldChg chg="modSp">
        <pc:chgData name="Mark Baker" userId="7debe814d9197520" providerId="LiveId" clId="{E60F88AA-8410-4F65-A127-18818C2D0A49}" dt="2019-09-18T22:38:36.047" v="5" actId="20577"/>
        <pc:sldMkLst>
          <pc:docMk/>
          <pc:sldMk cId="2395331093" sldId="256"/>
        </pc:sldMkLst>
        <pc:spChg chg="mod">
          <ac:chgData name="Mark Baker" userId="7debe814d9197520" providerId="LiveId" clId="{E60F88AA-8410-4F65-A127-18818C2D0A49}" dt="2019-09-18T22:38:36.047" v="5" actId="20577"/>
          <ac:spMkLst>
            <pc:docMk/>
            <pc:sldMk cId="2395331093" sldId="256"/>
            <ac:spMk id="3" creationId="{FF18A861-14B1-45ED-9C25-9D5A5D1269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-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xUQjOHB6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BE7-6506-40B8-8C20-E25B5A08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CA"/>
              <a:t>Bob Dylan, 1941-?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A861-14B1-45ED-9C25-9D5A5D126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 lang="en-CA" dirty="0"/>
              <a:t>Protest voice, folk music, rock and roller, person</a:t>
            </a:r>
            <a:r>
              <a:rPr lang="en-CA"/>
              <a:t>, poet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53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C8D586-1ECD-4981-BED2-97336112C0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erson holding a guitar&#10;&#10;Description generated with very high confidence">
            <a:extLst>
              <a:ext uri="{FF2B5EF4-FFF2-40B4-BE49-F238E27FC236}">
                <a16:creationId xmlns:a16="http://schemas.microsoft.com/office/drawing/2014/main" id="{A5E575E8-D93B-4EB3-9CC8-19198AC93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365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F001A23-2767-4A31-BD30-56112DE9527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6F6B66-63A4-42EE-AC5D-7599A24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4000"/>
              <a:t>Young Bob DYlan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Born, Robert Allan Zimmerman, 24 May 1941 in Duluth, Minn., but grew up in Hibbing, Minn.</a:t>
            </a:r>
          </a:p>
          <a:p>
            <a:r>
              <a:rPr lang="en-US" sz="1800" dirty="0"/>
              <a:t>Family origins were Jewish immigrants from Odessa (father) and Lithuania (mother), but maternal grandmother, Florence, was Turkic (Kirghiz), Kars region of Turkey.</a:t>
            </a:r>
          </a:p>
          <a:p>
            <a:r>
              <a:rPr lang="en-US" sz="1800" dirty="0"/>
              <a:t>Grew up listening to  hill-</a:t>
            </a:r>
            <a:r>
              <a:rPr lang="en-US" sz="1800" dirty="0" err="1"/>
              <a:t>billy</a:t>
            </a:r>
            <a:r>
              <a:rPr lang="en-US" sz="1800" dirty="0"/>
              <a:t> music and blues, then folk (Woody Guthrie) and early rock and roll (Little Richard, Chuck Berry).</a:t>
            </a:r>
          </a:p>
          <a:p>
            <a:r>
              <a:rPr lang="en-US" sz="1800" dirty="0"/>
              <a:t>Struggled to keep band members from leaving, pointing to WASP privilege and access.</a:t>
            </a:r>
          </a:p>
          <a:p>
            <a:r>
              <a:rPr lang="en-US" sz="1800" dirty="0"/>
              <a:t>Saw Buddy Holly three days before his death.</a:t>
            </a:r>
          </a:p>
        </p:txBody>
      </p:sp>
    </p:spTree>
    <p:extLst>
      <p:ext uri="{BB962C8B-B14F-4D97-AF65-F5344CB8AC3E}">
        <p14:creationId xmlns:p14="http://schemas.microsoft.com/office/powerpoint/2010/main" val="15061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63AD45-F025-4500-8898-7DE237E4CB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A5BF8-72C2-43E2-A19E-D54875260B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2693D9-6EE8-42C4-B9CB-C347A34A56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B50024-24B3-46AB-9E69-716EE18835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person holding a guitar&#10;&#10;Description generated with very high confidence">
            <a:extLst>
              <a:ext uri="{FF2B5EF4-FFF2-40B4-BE49-F238E27FC236}">
                <a16:creationId xmlns:a16="http://schemas.microsoft.com/office/drawing/2014/main" id="{A7E32EBE-FDB0-4F77-A80C-75ADE4FD8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70" r="-1" b="-1"/>
          <a:stretch/>
        </p:blipFill>
        <p:spPr>
          <a:xfrm>
            <a:off x="8203460" y="640080"/>
            <a:ext cx="3369177" cy="5280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70A8B-1052-439B-AE88-110F9F58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2600"/>
              <a:t>Dylan(2017): “[Holly] looked me right straight dead in the eye, and he transmitted something. Something I didn’t know what. And it gave me the chills.“ (Nobel Prize Speech, 2016)</a:t>
            </a:r>
            <a:endParaRPr lang="en-CA" sz="26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Autofit/>
          </a:bodyPr>
          <a:lstStyle/>
          <a:p>
            <a:r>
              <a:rPr lang="en-US" sz="2400" dirty="0"/>
              <a:t>But Dylan’s </a:t>
            </a:r>
            <a:r>
              <a:rPr lang="en-US" sz="2400" i="1" dirty="0"/>
              <a:t>Chronicles</a:t>
            </a:r>
            <a:r>
              <a:rPr lang="en-US" sz="2400" dirty="0"/>
              <a:t> focus on folk influences early on: Woodie Guthrie, Dave van </a:t>
            </a:r>
            <a:r>
              <a:rPr lang="en-US" sz="2400" dirty="0" err="1"/>
              <a:t>Ronk</a:t>
            </a:r>
            <a:r>
              <a:rPr lang="en-US" sz="2400" dirty="0"/>
              <a:t>, </a:t>
            </a:r>
            <a:r>
              <a:rPr lang="en-US" sz="2400" dirty="0" err="1"/>
              <a:t>Ramblin</a:t>
            </a:r>
            <a:r>
              <a:rPr lang="en-US" sz="2400" dirty="0"/>
              <a:t>’ Jack Elliot, </a:t>
            </a:r>
            <a:r>
              <a:rPr lang="en-US" sz="2400" dirty="0" err="1"/>
              <a:t>Odetta</a:t>
            </a:r>
            <a:r>
              <a:rPr lang="en-US" sz="2400" dirty="0"/>
              <a:t>, Fred Neil, and the New Lost City Ramblers.</a:t>
            </a:r>
          </a:p>
          <a:p>
            <a:r>
              <a:rPr lang="en-US" sz="2400" dirty="0"/>
              <a:t>Moved to NYC, hung out at Café </a:t>
            </a:r>
            <a:r>
              <a:rPr lang="en-US" sz="2400" dirty="0" err="1"/>
              <a:t>Wha</a:t>
            </a:r>
            <a:r>
              <a:rPr lang="en-US" sz="2400" dirty="0"/>
              <a:t>?, and then the Folklore Center in Greenwich Village (Izzy Young).</a:t>
            </a:r>
          </a:p>
          <a:p>
            <a:r>
              <a:rPr lang="en-US" sz="2400" dirty="0"/>
              <a:t>Met van </a:t>
            </a:r>
            <a:r>
              <a:rPr lang="en-US" sz="2400" dirty="0" err="1"/>
              <a:t>Ronk</a:t>
            </a:r>
            <a:r>
              <a:rPr lang="en-US" sz="2400" dirty="0"/>
              <a:t> (“Mayor of MacDougal Street”), and he invited Dylan to the Gaslight.</a:t>
            </a:r>
          </a:p>
          <a:p>
            <a:r>
              <a:rPr lang="en-US" sz="2400" dirty="0"/>
              <a:t>Became studio musician, harmonica and piano, mostly.</a:t>
            </a:r>
          </a:p>
        </p:txBody>
      </p:sp>
    </p:spTree>
    <p:extLst>
      <p:ext uri="{BB962C8B-B14F-4D97-AF65-F5344CB8AC3E}">
        <p14:creationId xmlns:p14="http://schemas.microsoft.com/office/powerpoint/2010/main" val="16372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468B-5EF6-4114-9896-23D01DF4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John Hammond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8EAB-A631-4677-8AD0-9A852C39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Dylan played harmonica on Carolyn Hester’s third folk album.</a:t>
            </a:r>
          </a:p>
          <a:p>
            <a:r>
              <a:rPr lang="en-CA" sz="2400" dirty="0"/>
              <a:t>Hammond listened, and then met with him.</a:t>
            </a:r>
          </a:p>
          <a:p>
            <a:r>
              <a:rPr lang="en-CA" sz="2400" dirty="0"/>
              <a:t>Fall 1961: Signed a contract with Columbia Records.</a:t>
            </a:r>
          </a:p>
          <a:p>
            <a:r>
              <a:rPr lang="en-CA" sz="2400" dirty="0"/>
              <a:t>First album, </a:t>
            </a:r>
            <a:r>
              <a:rPr lang="en-CA" sz="2400" i="1" dirty="0"/>
              <a:t>Bob Dylan</a:t>
            </a:r>
            <a:r>
              <a:rPr lang="en-CA" sz="2400" dirty="0"/>
              <a:t>, March 1962, mostly folk, blues and gospel standards, two of his own songs, especially “Song to Woody” [</a:t>
            </a:r>
            <a:r>
              <a:rPr lang="en-CA" sz="2400" dirty="0">
                <a:hlinkClick r:id="rId2"/>
              </a:rPr>
              <a:t>link</a:t>
            </a:r>
            <a:r>
              <a:rPr lang="en-CA" sz="2400" dirty="0"/>
              <a:t>].</a:t>
            </a:r>
          </a:p>
          <a:p>
            <a:r>
              <a:rPr lang="en-CA" sz="2400" dirty="0"/>
              <a:t>Sold only 5000 copies in first year; some said “Hammond’s Folly”.</a:t>
            </a:r>
          </a:p>
          <a:p>
            <a:r>
              <a:rPr lang="en-CA" sz="2400" dirty="0"/>
              <a:t>Johnny Cash and Hammond supported him.</a:t>
            </a:r>
          </a:p>
          <a:p>
            <a:r>
              <a:rPr lang="en-CA" sz="2400" dirty="0"/>
              <a:t>Dylan kept writing and working.</a:t>
            </a:r>
          </a:p>
        </p:txBody>
      </p:sp>
    </p:spTree>
    <p:extLst>
      <p:ext uri="{BB962C8B-B14F-4D97-AF65-F5344CB8AC3E}">
        <p14:creationId xmlns:p14="http://schemas.microsoft.com/office/powerpoint/2010/main" val="59447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2E11DD-B54B-4751-9C17-39DAF9EF46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32335E22-1365-4929-BDCD-AB53B693B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6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DE4E1-F219-45A4-96D9-9A86D0E4DB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0CAE6-8C8A-4B34-A634-A58C98A6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CA" sz="4800"/>
              <a:t>Bob Dylan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B4AD-E6E5-4214-B29B-15AB616C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CA" sz="1800" dirty="0"/>
              <a:t>August 1962: changed his legal name to Robert Dylan.</a:t>
            </a:r>
          </a:p>
          <a:p>
            <a:r>
              <a:rPr lang="en-CA" sz="1800" dirty="0"/>
              <a:t>Albert Grossman became his manager.</a:t>
            </a:r>
          </a:p>
          <a:p>
            <a:r>
              <a:rPr lang="en-CA" sz="1800" dirty="0"/>
              <a:t>Grossman paid Roy Silver $10,000 to clear all his rights.</a:t>
            </a:r>
          </a:p>
          <a:p>
            <a:r>
              <a:rPr lang="en-CA" sz="1800" dirty="0"/>
              <a:t>Dylan: </a:t>
            </a:r>
            <a:r>
              <a:rPr lang="en-US" dirty="0"/>
              <a:t>"He was kind of like a Colonel Tom Parker figure ... you could smell him coming.”</a:t>
            </a:r>
          </a:p>
          <a:p>
            <a:r>
              <a:rPr lang="en-US" sz="1800" dirty="0"/>
              <a:t>Tensions with Hammond led to his replacement as Dylan’s producer by Tom Wilson.</a:t>
            </a:r>
          </a:p>
          <a:p>
            <a:r>
              <a:rPr lang="en-US" sz="1800" dirty="0"/>
              <a:t>Dec. 1962-Jan 1963: Dylan visited UK, played in folk clubs, played “</a:t>
            </a:r>
            <a:r>
              <a:rPr lang="en-US" sz="1800" dirty="0" err="1"/>
              <a:t>Blowin</a:t>
            </a:r>
            <a:r>
              <a:rPr lang="en-US" sz="1800" dirty="0"/>
              <a:t>’ in the Wind.”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613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D27DA6-CEEE-4F49-A1CA-55937987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0" r="3" b="14755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66E71-A349-473F-8C61-BC32A3D9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Free </a:t>
            </a:r>
            <a:r>
              <a:rPr lang="en-CA" dirty="0" err="1"/>
              <a:t>Wheelin</a:t>
            </a:r>
            <a:r>
              <a:rPr lang="en-CA" dirty="0"/>
              <a:t>’ Bob Dylan, May 1963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dirty="0"/>
              <a:t>"Girl from the North Country"</a:t>
            </a:r>
          </a:p>
          <a:p>
            <a:r>
              <a:rPr lang="en-US" dirty="0"/>
              <a:t>"Masters of War"</a:t>
            </a:r>
          </a:p>
          <a:p>
            <a:r>
              <a:rPr lang="en-US" dirty="0"/>
              <a:t>"Down the Highway"</a:t>
            </a:r>
          </a:p>
          <a:p>
            <a:r>
              <a:rPr lang="en-US" dirty="0"/>
              <a:t>"Bob Dylan's Blues"</a:t>
            </a:r>
          </a:p>
          <a:p>
            <a:r>
              <a:rPr lang="en-US" dirty="0"/>
              <a:t>"A Hard Rain's a-</a:t>
            </a:r>
            <a:r>
              <a:rPr lang="en-US" dirty="0" err="1"/>
              <a:t>Gonna</a:t>
            </a:r>
            <a:r>
              <a:rPr lang="en-US" dirty="0"/>
              <a:t> Fall"</a:t>
            </a:r>
          </a:p>
          <a:p>
            <a:r>
              <a:rPr lang="en-US" dirty="0"/>
              <a:t>"Don't Think Twice, It's All Right“</a:t>
            </a:r>
          </a:p>
          <a:p>
            <a:r>
              <a:rPr lang="en-US" dirty="0"/>
              <a:t>Album topped at #22 on US charts.</a:t>
            </a:r>
          </a:p>
          <a:p>
            <a:r>
              <a:rPr lang="en-US" dirty="0"/>
              <a:t>Reach number one on UK charts.</a:t>
            </a:r>
          </a:p>
        </p:txBody>
      </p:sp>
    </p:spTree>
    <p:extLst>
      <p:ext uri="{BB962C8B-B14F-4D97-AF65-F5344CB8AC3E}">
        <p14:creationId xmlns:p14="http://schemas.microsoft.com/office/powerpoint/2010/main" val="161704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1271</TotalTime>
  <Words>441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Bob Dylan, 1941-?</vt:lpstr>
      <vt:lpstr>Young Bob DYlan</vt:lpstr>
      <vt:lpstr>Dylan(2017): “[Holly] looked me right straight dead in the eye, and he transmitted something. Something I didn’t know what. And it gave me the chills.“ (Nobel Prize Speech, 2016)</vt:lpstr>
      <vt:lpstr>John Hammond</vt:lpstr>
      <vt:lpstr>Bob Dylan</vt:lpstr>
      <vt:lpstr>Free Wheelin’ Bob Dylan, May 1963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 Dylan, 1941-?</dc:title>
  <dc:creator>Mark Baker</dc:creator>
  <cp:lastModifiedBy>Mark Baker</cp:lastModifiedBy>
  <cp:revision>14</cp:revision>
  <dcterms:created xsi:type="dcterms:W3CDTF">2018-01-31T14:36:12Z</dcterms:created>
  <dcterms:modified xsi:type="dcterms:W3CDTF">2019-09-18T22:38:38Z</dcterms:modified>
</cp:coreProperties>
</file>