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52E47-71FD-4CC5-AAEE-5F9A7024E908}" v="1" dt="2019-10-09T03:16:58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49852E47-71FD-4CC5-AAEE-5F9A7024E908}"/>
    <pc:docChg chg="modSld">
      <pc:chgData name="Mark Baker" userId="7debe814d9197520" providerId="LiveId" clId="{49852E47-71FD-4CC5-AAEE-5F9A7024E908}" dt="2019-10-09T03:18:49.119" v="55" actId="2711"/>
      <pc:docMkLst>
        <pc:docMk/>
      </pc:docMkLst>
      <pc:sldChg chg="modSp">
        <pc:chgData name="Mark Baker" userId="7debe814d9197520" providerId="LiveId" clId="{49852E47-71FD-4CC5-AAEE-5F9A7024E908}" dt="2019-10-09T03:08:45.267" v="1" actId="20577"/>
        <pc:sldMkLst>
          <pc:docMk/>
          <pc:sldMk cId="2992638158" sldId="260"/>
        </pc:sldMkLst>
        <pc:spChg chg="mod">
          <ac:chgData name="Mark Baker" userId="7debe814d9197520" providerId="LiveId" clId="{49852E47-71FD-4CC5-AAEE-5F9A7024E908}" dt="2019-10-09T03:08:45.267" v="1" actId="20577"/>
          <ac:spMkLst>
            <pc:docMk/>
            <pc:sldMk cId="2992638158" sldId="260"/>
            <ac:spMk id="3" creationId="{00000000-0000-0000-0000-000000000000}"/>
          </ac:spMkLst>
        </pc:spChg>
      </pc:sldChg>
      <pc:sldChg chg="modSp">
        <pc:chgData name="Mark Baker" userId="7debe814d9197520" providerId="LiveId" clId="{49852E47-71FD-4CC5-AAEE-5F9A7024E908}" dt="2019-10-09T03:18:49.119" v="55" actId="2711"/>
        <pc:sldMkLst>
          <pc:docMk/>
          <pc:sldMk cId="672487067" sldId="261"/>
        </pc:sldMkLst>
        <pc:spChg chg="mod">
          <ac:chgData name="Mark Baker" userId="7debe814d9197520" providerId="LiveId" clId="{49852E47-71FD-4CC5-AAEE-5F9A7024E908}" dt="2019-10-09T03:18:49.119" v="55" actId="2711"/>
          <ac:spMkLst>
            <pc:docMk/>
            <pc:sldMk cId="67248706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NX6zyAmGs" TargetMode="External"/><Relationship Id="rId2" Type="http://schemas.openxmlformats.org/officeDocument/2006/relationships/hyperlink" Target="https://en.wikipedia.org/wiki/List_of_political_self-immolations#196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lTf9fp07s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5JCrSXkJY&amp;index=8&amp;list=PL737EFE1E7CBF4B4E" TargetMode="External"/><Relationship Id="rId2" Type="http://schemas.openxmlformats.org/officeDocument/2006/relationships/hyperlink" Target="https://www.youtube.com/watch?v=zPx2t7xoF1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tZI2aLQ9Sw" TargetMode="External"/><Relationship Id="rId4" Type="http://schemas.openxmlformats.org/officeDocument/2006/relationships/hyperlink" Target="https://www.youtube.com/watch?v=f33qUqdZap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late 1960s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Hope, Violence, Woodstock</a:t>
            </a:r>
          </a:p>
        </p:txBody>
      </p:sp>
    </p:spTree>
    <p:extLst>
      <p:ext uri="{BB962C8B-B14F-4D97-AF65-F5344CB8AC3E}">
        <p14:creationId xmlns:p14="http://schemas.microsoft.com/office/powerpoint/2010/main" val="256194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youthful outburst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8602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Baby boomers come of age</a:t>
            </a:r>
          </a:p>
          <a:p>
            <a:r>
              <a:rPr lang="en-US" sz="3200" dirty="0"/>
              <a:t>Rejection of post-WWII consumerism</a:t>
            </a:r>
          </a:p>
          <a:p>
            <a:r>
              <a:rPr lang="en-US" sz="3200" dirty="0"/>
              <a:t>Cold War, 1945-1991</a:t>
            </a:r>
          </a:p>
          <a:p>
            <a:r>
              <a:rPr lang="en-US" sz="3200" dirty="0"/>
              <a:t>US Foreign Policy, Korean War, Vietnam War</a:t>
            </a:r>
          </a:p>
          <a:p>
            <a:r>
              <a:rPr lang="en-US" sz="3200" dirty="0"/>
              <a:t>Rock and Roll culture encouraged rebellion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228045"/>
            <a:ext cx="10844011" cy="4301544"/>
          </a:xfrm>
        </p:spPr>
        <p:txBody>
          <a:bodyPr>
            <a:normAutofit/>
          </a:bodyPr>
          <a:lstStyle/>
          <a:p>
            <a:r>
              <a:rPr lang="en-US" sz="2400" dirty="0"/>
              <a:t>In north Vietnam: Resistance War Against America</a:t>
            </a:r>
          </a:p>
          <a:p>
            <a:r>
              <a:rPr lang="en-US" sz="2400" dirty="0"/>
              <a:t>Communist forces: North Vietnam, China, Viet Cong, Khmer Rouge, Soviet Union, North Korea, Cuba</a:t>
            </a:r>
          </a:p>
          <a:p>
            <a:r>
              <a:rPr lang="en-US" sz="2400" dirty="0"/>
              <a:t>Anti-Communist forces: South Vietnam, USA, South Korea, Thailand, Australia.</a:t>
            </a:r>
          </a:p>
          <a:p>
            <a:r>
              <a:rPr lang="en-US" sz="2400" dirty="0"/>
              <a:t>Part of a longer war against western imperialism</a:t>
            </a:r>
          </a:p>
          <a:p>
            <a:r>
              <a:rPr lang="en-US" sz="2400" dirty="0"/>
              <a:t>US involvement increased greatly in early 1960s</a:t>
            </a:r>
          </a:p>
          <a:p>
            <a:r>
              <a:rPr lang="en-US" sz="2400" dirty="0"/>
              <a:t>August 1964: Gulf of Tonkin Incident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3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82591"/>
            <a:ext cx="10844011" cy="4146997"/>
          </a:xfrm>
        </p:spPr>
        <p:txBody>
          <a:bodyPr>
            <a:normAutofit/>
          </a:bodyPr>
          <a:lstStyle/>
          <a:p>
            <a:r>
              <a:rPr lang="en-US" sz="2000" dirty="0"/>
              <a:t>President Lyndon Johnson given full powers to deploy “conventional” forces in southeast Asia.</a:t>
            </a:r>
          </a:p>
          <a:p>
            <a:r>
              <a:rPr lang="en-US" sz="2000" dirty="0"/>
              <a:t>Containment of communism, but far away, and many youths not really willing to fight.</a:t>
            </a:r>
          </a:p>
          <a:p>
            <a:r>
              <a:rPr lang="en-US" sz="2000" dirty="0"/>
              <a:t>Peace movement also played a role.</a:t>
            </a:r>
          </a:p>
          <a:p>
            <a:r>
              <a:rPr lang="en-US" sz="2000" dirty="0"/>
              <a:t>Napalm bombing</a:t>
            </a:r>
          </a:p>
          <a:p>
            <a:r>
              <a:rPr lang="en-US" sz="2000" dirty="0"/>
              <a:t>War crimes (both sides, but in west US war crimes got most press).</a:t>
            </a:r>
          </a:p>
          <a:p>
            <a:r>
              <a:rPr lang="en-US" sz="2000" dirty="0"/>
              <a:t>Tet Offensive, February 1968</a:t>
            </a:r>
          </a:p>
          <a:p>
            <a:r>
              <a:rPr lang="en-US" sz="2000" dirty="0"/>
              <a:t>Most famously: My Lai massacre, March 1968.</a:t>
            </a:r>
          </a:p>
        </p:txBody>
      </p:sp>
    </p:spTree>
    <p:extLst>
      <p:ext uri="{BB962C8B-B14F-4D97-AF65-F5344CB8AC3E}">
        <p14:creationId xmlns:p14="http://schemas.microsoft.com/office/powerpoint/2010/main" val="11582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Anti-War Protests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2351314"/>
            <a:ext cx="10881859" cy="4216911"/>
          </a:xfrm>
        </p:spPr>
        <p:txBody>
          <a:bodyPr>
            <a:noAutofit/>
          </a:bodyPr>
          <a:lstStyle/>
          <a:p>
            <a:r>
              <a:rPr lang="en-US" b="1" dirty="0"/>
              <a:t>Alice </a:t>
            </a:r>
            <a:r>
              <a:rPr lang="en-US" b="1" dirty="0" err="1"/>
              <a:t>Herz</a:t>
            </a:r>
            <a:r>
              <a:rPr lang="en-US" b="1" dirty="0"/>
              <a:t> (1882 – March 26, 1965), inspired by Buddhist nuns and monks’ self-</a:t>
            </a:r>
            <a:r>
              <a:rPr lang="en-US" b="1" dirty="0" err="1"/>
              <a:t>emolations</a:t>
            </a:r>
            <a:r>
              <a:rPr lang="en-US" b="1" dirty="0"/>
              <a:t>.</a:t>
            </a:r>
          </a:p>
          <a:p>
            <a:r>
              <a:rPr lang="en-US" b="1" dirty="0"/>
              <a:t>Norman Morrison (2 Nov 1965): Quaker, </a:t>
            </a:r>
            <a:r>
              <a:rPr lang="en-US" b="1" dirty="0" err="1"/>
              <a:t>emolated</a:t>
            </a:r>
            <a:r>
              <a:rPr lang="en-US" b="1" dirty="0"/>
              <a:t> himself in front of Robert McNamara’s office window, 2 November 1965.</a:t>
            </a:r>
          </a:p>
          <a:p>
            <a:r>
              <a:rPr lang="en-US" b="1" dirty="0"/>
              <a:t>There were numerous others: </a:t>
            </a:r>
            <a:r>
              <a:rPr lang="en-US" b="1" dirty="0">
                <a:hlinkClick r:id="rId2"/>
              </a:rPr>
              <a:t>link</a:t>
            </a:r>
            <a:endParaRPr lang="en-US" b="1" dirty="0"/>
          </a:p>
          <a:p>
            <a:r>
              <a:rPr lang="en-US" b="1" dirty="0"/>
              <a:t>Students burned draft cards.</a:t>
            </a:r>
          </a:p>
          <a:p>
            <a:r>
              <a:rPr lang="en-US" b="1" dirty="0"/>
              <a:t>Fled to Canada: “The </a:t>
            </a:r>
            <a:r>
              <a:rPr lang="en-US" b="1" i="1" dirty="0"/>
              <a:t>Manual for Draft-Age Immigrants to Canada,</a:t>
            </a:r>
            <a:r>
              <a:rPr lang="en-US" b="1" dirty="0"/>
              <a:t> published jointly by the Toronto Anti-Draft </a:t>
            </a:r>
            <a:r>
              <a:rPr lang="en-US" b="1" dirty="0" err="1"/>
              <a:t>Programme</a:t>
            </a:r>
            <a:r>
              <a:rPr lang="en-US" b="1" dirty="0"/>
              <a:t> and the House of Anansi Press, sold nearly 100,000 copies.”</a:t>
            </a:r>
          </a:p>
          <a:p>
            <a:r>
              <a:rPr lang="en-US" b="1" dirty="0"/>
              <a:t>Street demonstrations: </a:t>
            </a:r>
          </a:p>
          <a:p>
            <a:pPr lvl="1"/>
            <a:r>
              <a:rPr lang="en-US" sz="1800" b="1" dirty="0">
                <a:hlinkClick r:id="rId3"/>
              </a:rPr>
              <a:t>https://www.youtube.com/watch?v=yMNX6zyAmGs</a:t>
            </a:r>
            <a:endParaRPr lang="en-US" sz="1800" b="1" dirty="0"/>
          </a:p>
          <a:p>
            <a:r>
              <a:rPr lang="en-US" b="1" dirty="0"/>
              <a:t>Phil Ochs, “Draft Dodger Rag,” 1965:</a:t>
            </a:r>
          </a:p>
          <a:p>
            <a:pPr lvl="1"/>
            <a:r>
              <a:rPr lang="en-US" sz="1800" b="1" dirty="0">
                <a:hlinkClick r:id="rId4"/>
              </a:rPr>
              <a:t>https://www.youtube.com/watch?v=vlTf9fp07sw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26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Protest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2277035"/>
            <a:ext cx="11492752" cy="44071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badi" panose="020B0604020202020204" pitchFamily="34" charset="0"/>
              </a:rPr>
              <a:t>Arlo Guthrie, “Alice’s Restaurant,” 1967 (</a:t>
            </a:r>
            <a:r>
              <a:rPr lang="en-US" sz="2400" dirty="0">
                <a:latin typeface="Abadi" panose="020B0604020202020204" pitchFamily="34" charset="0"/>
                <a:hlinkClick r:id="rId2"/>
              </a:rPr>
              <a:t>link</a:t>
            </a:r>
            <a:r>
              <a:rPr lang="en-US" sz="2400" dirty="0">
                <a:latin typeface="Abadi" panose="020B0604020202020204" pitchFamily="34" charset="0"/>
              </a:rPr>
              <a:t>)</a:t>
            </a:r>
          </a:p>
          <a:p>
            <a:r>
              <a:rPr lang="en-US" sz="2400" dirty="0">
                <a:latin typeface="Abadi" panose="020B0604020202020204" pitchFamily="34" charset="0"/>
              </a:rPr>
              <a:t>Buffalo Springfield, “For what it’s worth,” 1967</a:t>
            </a:r>
          </a:p>
          <a:p>
            <a:pPr lvl="1"/>
            <a:r>
              <a:rPr lang="en-US" sz="2400" dirty="0">
                <a:latin typeface="Abadi" panose="020B0604020202020204" pitchFamily="34" charset="0"/>
                <a:hlinkClick r:id="rId3"/>
              </a:rPr>
              <a:t>https://www.youtube.com/watch?v=gp5JCrSXkJY&amp;index=8&amp;list=PL737EFE1E7CBF4B4E</a:t>
            </a:r>
            <a:endParaRPr lang="en-US" sz="2400" dirty="0">
              <a:latin typeface="Abadi" panose="020B0604020202020204" pitchFamily="34" charset="0"/>
            </a:endParaRPr>
          </a:p>
          <a:p>
            <a:r>
              <a:rPr lang="en-US" sz="2400" dirty="0" err="1">
                <a:latin typeface="Abadi" panose="020B0604020202020204" pitchFamily="34" charset="0"/>
              </a:rPr>
              <a:t>Creedence</a:t>
            </a:r>
            <a:r>
              <a:rPr lang="en-US" sz="2400" dirty="0">
                <a:latin typeface="Abadi" panose="020B0604020202020204" pitchFamily="34" charset="0"/>
              </a:rPr>
              <a:t> Clearwater Revival, “Fortunate Son,” 1969</a:t>
            </a:r>
          </a:p>
          <a:p>
            <a:pPr lvl="1"/>
            <a:r>
              <a:rPr lang="en-US" sz="2400" dirty="0">
                <a:latin typeface="Abadi" panose="020B0604020202020204" pitchFamily="34" charset="0"/>
                <a:hlinkClick r:id="rId4"/>
              </a:rPr>
              <a:t>https://www.youtube.com/watch?v=f33qUqdZapw</a:t>
            </a:r>
            <a:endParaRPr lang="en-US" sz="2400" dirty="0">
              <a:latin typeface="Abadi" panose="020B0604020202020204" pitchFamily="34" charset="0"/>
            </a:endParaRPr>
          </a:p>
          <a:p>
            <a:r>
              <a:rPr lang="en-US" sz="2400" dirty="0">
                <a:latin typeface="Abadi" panose="020B0604020202020204" pitchFamily="34" charset="0"/>
              </a:rPr>
              <a:t>Jefferson Airplane, “Volunteers,” 1969</a:t>
            </a:r>
          </a:p>
          <a:p>
            <a:r>
              <a:rPr lang="en-US" sz="2400" dirty="0">
                <a:latin typeface="Abadi" panose="020B0604020202020204" pitchFamily="34" charset="0"/>
              </a:rPr>
              <a:t>Martha and the </a:t>
            </a:r>
            <a:r>
              <a:rPr lang="en-US" sz="2400" dirty="0" err="1">
                <a:latin typeface="Abadi" panose="020B0604020202020204" pitchFamily="34" charset="0"/>
              </a:rPr>
              <a:t>Vandelas</a:t>
            </a:r>
            <a:r>
              <a:rPr lang="en-US" sz="2400" dirty="0">
                <a:latin typeface="Abadi" panose="020B0604020202020204" pitchFamily="34" charset="0"/>
              </a:rPr>
              <a:t>, “I should be proud,” 1970</a:t>
            </a:r>
          </a:p>
          <a:p>
            <a:r>
              <a:rPr lang="en-US" sz="2400" dirty="0">
                <a:latin typeface="Abadi" panose="020B0604020202020204" pitchFamily="34" charset="0"/>
              </a:rPr>
              <a:t>Edwin Starr, “War,” 1970: </a:t>
            </a:r>
            <a:r>
              <a:rPr lang="en-CA" sz="2400" dirty="0">
                <a:latin typeface="Abadi" panose="020B0604020202020204" pitchFamily="34" charset="0"/>
                <a:hlinkClick r:id="rId5"/>
              </a:rPr>
              <a:t>https://www.youtube.com/watch?v=ztZI2aLQ9Sw</a:t>
            </a:r>
            <a:endParaRPr lang="en-US" sz="24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Rock Concert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4212" cy="3823058"/>
          </a:xfrm>
        </p:spPr>
        <p:txBody>
          <a:bodyPr>
            <a:noAutofit/>
          </a:bodyPr>
          <a:lstStyle/>
          <a:p>
            <a:r>
              <a:rPr lang="en-US" sz="2000" dirty="0"/>
              <a:t>Authorities did not like them from the start: Alan Freed, 21 March 1952: “</a:t>
            </a:r>
            <a:r>
              <a:rPr lang="en-US" sz="2000" dirty="0" err="1"/>
              <a:t>Moondog</a:t>
            </a:r>
            <a:r>
              <a:rPr lang="en-US" sz="2000" dirty="0"/>
              <a:t> Coronation Ball”: desegregated, but also 20,000 tickets sold.</a:t>
            </a:r>
          </a:p>
          <a:p>
            <a:r>
              <a:rPr lang="en-US" sz="2000" dirty="0"/>
              <a:t>Rock Concert versus playing at a club: Keith Richards about Mick Jagger</a:t>
            </a:r>
          </a:p>
          <a:p>
            <a:r>
              <a:rPr lang="en-US" sz="2000" dirty="0"/>
              <a:t>Rock Festival: in Europe, grew out of Jazz festivals.</a:t>
            </a:r>
          </a:p>
          <a:p>
            <a:r>
              <a:rPr lang="en-US" sz="2000" b="1" dirty="0"/>
              <a:t>USA, summer 1967:  </a:t>
            </a:r>
          </a:p>
          <a:p>
            <a:r>
              <a:rPr lang="en-US" sz="2000" dirty="0"/>
              <a:t>KFRC Fantasy Fair &amp; Magic Mountain Music Festival on Mount Tamalpais (June 10–11)</a:t>
            </a:r>
          </a:p>
          <a:p>
            <a:r>
              <a:rPr lang="en-US" sz="2000" b="1" dirty="0"/>
              <a:t>Monterey International Pop Festival (June 16–17): </a:t>
            </a:r>
            <a:r>
              <a:rPr lang="en-US" sz="2000" dirty="0"/>
              <a:t>Jimi Hendrix, Janis Joplin, The Who, and Otis Redding; Jefferson Airplane, Mamas and the Papas.</a:t>
            </a:r>
          </a:p>
          <a:p>
            <a:r>
              <a:rPr lang="en-US" sz="2000" dirty="0"/>
              <a:t>Sparked “Summer of Love”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8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Woodstock Music and Art Fair,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343955"/>
            <a:ext cx="6748531" cy="4158057"/>
          </a:xfrm>
        </p:spPr>
        <p:txBody>
          <a:bodyPr/>
          <a:lstStyle/>
          <a:p>
            <a:r>
              <a:rPr lang="en-US" dirty="0"/>
              <a:t>White Lake/Bethel, NY, 15-18 August 1969: Three Days of Peace and Music</a:t>
            </a:r>
          </a:p>
          <a:p>
            <a:r>
              <a:rPr lang="en-US" dirty="0"/>
              <a:t>186,000 advance tickets sold ($18 each).</a:t>
            </a:r>
          </a:p>
          <a:p>
            <a:r>
              <a:rPr lang="en-US" dirty="0"/>
              <a:t>Banned from initial site (toilets), which promoted festival.</a:t>
            </a:r>
          </a:p>
          <a:p>
            <a:r>
              <a:rPr lang="en-US" dirty="0"/>
              <a:t>Max </a:t>
            </a:r>
            <a:r>
              <a:rPr lang="en-US" dirty="0" err="1"/>
              <a:t>Yasgur’s</a:t>
            </a:r>
            <a:r>
              <a:rPr lang="en-US" dirty="0"/>
              <a:t> milk farm formed the bowl.</a:t>
            </a:r>
          </a:p>
          <a:p>
            <a:r>
              <a:rPr lang="en-US" dirty="0"/>
              <a:t>Late change of site left no time to prepare: stage or fence; chose stage.</a:t>
            </a:r>
          </a:p>
          <a:p>
            <a:r>
              <a:rPr lang="en-US" dirty="0"/>
              <a:t>About 500,000 showed up.</a:t>
            </a:r>
          </a:p>
          <a:p>
            <a:r>
              <a:rPr lang="en-US" dirty="0"/>
              <a:t>Two deaths, two births, lots of rain.</a:t>
            </a:r>
          </a:p>
          <a:p>
            <a:r>
              <a:rPr lang="en-US" dirty="0"/>
              <a:t>Hendrix closed on Monday morning, as people straggled home.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Performers’ paychecks!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2385392"/>
            <a:ext cx="6009638" cy="4404514"/>
          </a:xfrm>
        </p:spPr>
        <p:txBody>
          <a:bodyPr>
            <a:noAutofit/>
          </a:bodyPr>
          <a:lstStyle/>
          <a:p>
            <a:r>
              <a:rPr lang="en-US" sz="2000" dirty="0"/>
              <a:t>Jimi Hendrix: $30,000 for two sets (plus $2,000 for expenses) (today: </a:t>
            </a:r>
            <a:r>
              <a:rPr lang="en-CA" dirty="0"/>
              <a:t>$208,330)</a:t>
            </a:r>
            <a:endParaRPr lang="en-US" sz="2000" dirty="0"/>
          </a:p>
          <a:p>
            <a:r>
              <a:rPr lang="en-US" sz="2000" dirty="0"/>
              <a:t>Blood, Sweat &amp; Tears: $15,000 (today: </a:t>
            </a:r>
            <a:r>
              <a:rPr lang="en-CA" dirty="0"/>
              <a:t> $104,165)</a:t>
            </a:r>
            <a:endParaRPr lang="en-US" sz="2000" dirty="0"/>
          </a:p>
          <a:p>
            <a:r>
              <a:rPr lang="en-US" sz="2000" dirty="0"/>
              <a:t>Joan Baez: $10,000 (today: $</a:t>
            </a:r>
            <a:r>
              <a:rPr lang="en-CA" sz="2000" dirty="0"/>
              <a:t>69,443)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Revival: $10,000 (today: $</a:t>
            </a:r>
            <a:r>
              <a:rPr lang="en-CA" dirty="0"/>
              <a:t>69,443)</a:t>
            </a:r>
            <a:endParaRPr lang="en-US" sz="2000" dirty="0"/>
          </a:p>
          <a:p>
            <a:r>
              <a:rPr lang="en-US" sz="2000" dirty="0"/>
              <a:t>The Band: $7,500</a:t>
            </a:r>
          </a:p>
          <a:p>
            <a:r>
              <a:rPr lang="en-US" sz="2000" dirty="0"/>
              <a:t>Janis Joplin: $7,500</a:t>
            </a:r>
          </a:p>
          <a:p>
            <a:r>
              <a:rPr lang="en-US" sz="2000" dirty="0"/>
              <a:t>Jefferson Airplane: $7,500</a:t>
            </a:r>
          </a:p>
          <a:p>
            <a:r>
              <a:rPr lang="en-US" sz="2000" dirty="0"/>
              <a:t>Sly and the Family Stone: $7,000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74297" y="2385392"/>
            <a:ext cx="5512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Canned Heat: $6,500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Who: $6,250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Richie Havens: $6,000 (today: $41,666)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Arlo Guthrie: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Crosby, Stills, Nash &amp; Young: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Shankar: $4,500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Johnny Winter: $3,750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 Years After: $3,250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Country Joe and the Fish: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Grateful Dead: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Joe Cocker: $1,375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Santana: $750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 Na </a:t>
            </a:r>
            <a:r>
              <a:rPr lang="en-US" sz="2000" dirty="0" err="1"/>
              <a:t>Na</a:t>
            </a:r>
            <a:r>
              <a:rPr lang="en-US" sz="2000" dirty="0"/>
              <a:t>: $700</a:t>
            </a:r>
          </a:p>
        </p:txBody>
      </p:sp>
    </p:spTree>
    <p:extLst>
      <p:ext uri="{BB962C8B-B14F-4D97-AF65-F5344CB8AC3E}">
        <p14:creationId xmlns:p14="http://schemas.microsoft.com/office/powerpoint/2010/main" val="404429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2714</TotalTime>
  <Words>569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</vt:lpstr>
      <vt:lpstr>Arial</vt:lpstr>
      <vt:lpstr>Century Gothic</vt:lpstr>
      <vt:lpstr>Wingdings 3</vt:lpstr>
      <vt:lpstr>Ion Boardroom</vt:lpstr>
      <vt:lpstr>The late 1960s</vt:lpstr>
      <vt:lpstr>Causes of the youthful outburst </vt:lpstr>
      <vt:lpstr>Vietnam War, 1955-1975</vt:lpstr>
      <vt:lpstr>Vietnam War, 1955-1975</vt:lpstr>
      <vt:lpstr>Anti-War Protests</vt:lpstr>
      <vt:lpstr>Protest Music</vt:lpstr>
      <vt:lpstr>The Rock Concert</vt:lpstr>
      <vt:lpstr>Woodstock Music and Art Fair, </vt:lpstr>
      <vt:lpstr>Performers’ paychecks!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 1960s</dc:title>
  <dc:creator>Mark Baker</dc:creator>
  <cp:lastModifiedBy>Mark Baker</cp:lastModifiedBy>
  <cp:revision>105</cp:revision>
  <dcterms:created xsi:type="dcterms:W3CDTF">2015-11-02T09:26:32Z</dcterms:created>
  <dcterms:modified xsi:type="dcterms:W3CDTF">2019-10-09T03:18:52Z</dcterms:modified>
</cp:coreProperties>
</file>