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3" r:id="rId7"/>
    <p:sldId id="266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aker" userId="7debe814d9197520" providerId="LiveId" clId="{8A079130-4490-4A15-9596-FB11ABB568C6}"/>
    <pc:docChg chg="modSld">
      <pc:chgData name="Mark Baker" userId="7debe814d9197520" providerId="LiveId" clId="{8A079130-4490-4A15-9596-FB11ABB568C6}" dt="2018-03-28T02:25:45.719" v="0" actId="113"/>
      <pc:docMkLst>
        <pc:docMk/>
      </pc:docMkLst>
      <pc:sldChg chg="modSp">
        <pc:chgData name="Mark Baker" userId="7debe814d9197520" providerId="LiveId" clId="{8A079130-4490-4A15-9596-FB11ABB568C6}" dt="2018-03-28T02:25:45.719" v="0" actId="113"/>
        <pc:sldMkLst>
          <pc:docMk/>
          <pc:sldMk cId="3001035205" sldId="257"/>
        </pc:sldMkLst>
        <pc:spChg chg="mod">
          <ac:chgData name="Mark Baker" userId="7debe814d9197520" providerId="LiveId" clId="{8A079130-4490-4A15-9596-FB11ABB568C6}" dt="2018-03-28T02:25:45.719" v="0" actId="113"/>
          <ac:spMkLst>
            <pc:docMk/>
            <pc:sldMk cId="3001035205" sldId="257"/>
            <ac:spMk id="2" creationId="{00000000-0000-0000-0000-000000000000}"/>
          </ac:spMkLst>
        </pc:spChg>
      </pc:sldChg>
    </pc:docChg>
  </pc:docChgLst>
  <pc:docChgLst>
    <pc:chgData name="Mark Baker" userId="7debe814d9197520" providerId="LiveId" clId="{CFD23343-7CFC-4927-BA76-2E37EDE4C2FF}"/>
    <pc:docChg chg="undo custSel addSld delSld modSld">
      <pc:chgData name="Mark Baker" userId="7debe814d9197520" providerId="LiveId" clId="{CFD23343-7CFC-4927-BA76-2E37EDE4C2FF}" dt="2018-04-03T02:55:08.487" v="1158" actId="20577"/>
      <pc:docMkLst>
        <pc:docMk/>
      </pc:docMkLst>
      <pc:sldChg chg="modSp">
        <pc:chgData name="Mark Baker" userId="7debe814d9197520" providerId="LiveId" clId="{CFD23343-7CFC-4927-BA76-2E37EDE4C2FF}" dt="2018-04-03T00:08:25.108" v="435"/>
        <pc:sldMkLst>
          <pc:docMk/>
          <pc:sldMk cId="4279904822" sldId="260"/>
        </pc:sldMkLst>
        <pc:spChg chg="mod">
          <ac:chgData name="Mark Baker" userId="7debe814d9197520" providerId="LiveId" clId="{CFD23343-7CFC-4927-BA76-2E37EDE4C2FF}" dt="2018-04-03T00:08:25.108" v="435"/>
          <ac:spMkLst>
            <pc:docMk/>
            <pc:sldMk cId="4279904822" sldId="260"/>
            <ac:spMk id="3" creationId="{00000000-0000-0000-0000-000000000000}"/>
          </ac:spMkLst>
        </pc:spChg>
      </pc:sldChg>
      <pc:sldChg chg="modSp">
        <pc:chgData name="Mark Baker" userId="7debe814d9197520" providerId="LiveId" clId="{CFD23343-7CFC-4927-BA76-2E37EDE4C2FF}" dt="2018-04-03T00:08:25.108" v="435"/>
        <pc:sldMkLst>
          <pc:docMk/>
          <pc:sldMk cId="1297444998" sldId="261"/>
        </pc:sldMkLst>
        <pc:spChg chg="mod">
          <ac:chgData name="Mark Baker" userId="7debe814d9197520" providerId="LiveId" clId="{CFD23343-7CFC-4927-BA76-2E37EDE4C2FF}" dt="2018-04-03T00:08:25.108" v="435"/>
          <ac:spMkLst>
            <pc:docMk/>
            <pc:sldMk cId="1297444998" sldId="261"/>
            <ac:spMk id="3" creationId="{00000000-0000-0000-0000-000000000000}"/>
          </ac:spMkLst>
        </pc:spChg>
      </pc:sldChg>
      <pc:sldChg chg="modSp">
        <pc:chgData name="Mark Baker" userId="7debe814d9197520" providerId="LiveId" clId="{CFD23343-7CFC-4927-BA76-2E37EDE4C2FF}" dt="2018-04-03T00:08:25.108" v="435"/>
        <pc:sldMkLst>
          <pc:docMk/>
          <pc:sldMk cId="1767202849" sldId="262"/>
        </pc:sldMkLst>
        <pc:spChg chg="mod">
          <ac:chgData name="Mark Baker" userId="7debe814d9197520" providerId="LiveId" clId="{CFD23343-7CFC-4927-BA76-2E37EDE4C2FF}" dt="2018-04-03T00:08:25.108" v="435"/>
          <ac:spMkLst>
            <pc:docMk/>
            <pc:sldMk cId="1767202849" sldId="262"/>
            <ac:spMk id="3" creationId="{00000000-0000-0000-0000-000000000000}"/>
          </ac:spMkLst>
        </pc:spChg>
      </pc:sldChg>
      <pc:sldChg chg="modSp">
        <pc:chgData name="Mark Baker" userId="7debe814d9197520" providerId="LiveId" clId="{CFD23343-7CFC-4927-BA76-2E37EDE4C2FF}" dt="2018-04-03T00:08:25.108" v="435"/>
        <pc:sldMkLst>
          <pc:docMk/>
          <pc:sldMk cId="2898509456" sldId="263"/>
        </pc:sldMkLst>
        <pc:spChg chg="mod">
          <ac:chgData name="Mark Baker" userId="7debe814d9197520" providerId="LiveId" clId="{CFD23343-7CFC-4927-BA76-2E37EDE4C2FF}" dt="2018-04-03T00:08:25.108" v="435"/>
          <ac:spMkLst>
            <pc:docMk/>
            <pc:sldMk cId="2898509456" sldId="263"/>
            <ac:spMk id="3" creationId="{00000000-0000-0000-0000-000000000000}"/>
          </ac:spMkLst>
        </pc:spChg>
      </pc:sldChg>
      <pc:sldChg chg="modSp">
        <pc:chgData name="Mark Baker" userId="7debe814d9197520" providerId="LiveId" clId="{CFD23343-7CFC-4927-BA76-2E37EDE4C2FF}" dt="2018-04-03T00:08:25.108" v="435"/>
        <pc:sldMkLst>
          <pc:docMk/>
          <pc:sldMk cId="2154006453" sldId="265"/>
        </pc:sldMkLst>
        <pc:spChg chg="mod">
          <ac:chgData name="Mark Baker" userId="7debe814d9197520" providerId="LiveId" clId="{CFD23343-7CFC-4927-BA76-2E37EDE4C2FF}" dt="2018-04-03T00:08:25.108" v="435"/>
          <ac:spMkLst>
            <pc:docMk/>
            <pc:sldMk cId="2154006453" sldId="265"/>
            <ac:spMk id="3" creationId="{00000000-0000-0000-0000-000000000000}"/>
          </ac:spMkLst>
        </pc:spChg>
      </pc:sldChg>
      <pc:sldChg chg="modSp">
        <pc:chgData name="Mark Baker" userId="7debe814d9197520" providerId="LiveId" clId="{CFD23343-7CFC-4927-BA76-2E37EDE4C2FF}" dt="2018-04-03T00:08:25.108" v="435"/>
        <pc:sldMkLst>
          <pc:docMk/>
          <pc:sldMk cId="3236320848" sldId="266"/>
        </pc:sldMkLst>
        <pc:spChg chg="mod">
          <ac:chgData name="Mark Baker" userId="7debe814d9197520" providerId="LiveId" clId="{CFD23343-7CFC-4927-BA76-2E37EDE4C2FF}" dt="2018-04-03T00:08:25.108" v="435"/>
          <ac:spMkLst>
            <pc:docMk/>
            <pc:sldMk cId="3236320848" sldId="266"/>
            <ac:spMk id="3" creationId="{00000000-0000-0000-0000-000000000000}"/>
          </ac:spMkLst>
        </pc:spChg>
      </pc:sldChg>
      <pc:sldChg chg="addSp delSp modSp add mod setBg setClrOvrMap">
        <pc:chgData name="Mark Baker" userId="7debe814d9197520" providerId="LiveId" clId="{CFD23343-7CFC-4927-BA76-2E37EDE4C2FF}" dt="2018-04-03T00:07:01.072" v="410" actId="14100"/>
        <pc:sldMkLst>
          <pc:docMk/>
          <pc:sldMk cId="396021360" sldId="267"/>
        </pc:sldMkLst>
        <pc:spChg chg="mod">
          <ac:chgData name="Mark Baker" userId="7debe814d9197520" providerId="LiveId" clId="{CFD23343-7CFC-4927-BA76-2E37EDE4C2FF}" dt="2018-04-02T23:44:54.811" v="167" actId="26606"/>
          <ac:spMkLst>
            <pc:docMk/>
            <pc:sldMk cId="396021360" sldId="267"/>
            <ac:spMk id="2" creationId="{1665117F-FB0E-4061-AE8E-995A707A41DA}"/>
          </ac:spMkLst>
        </pc:spChg>
        <pc:spChg chg="mod">
          <ac:chgData name="Mark Baker" userId="7debe814d9197520" providerId="LiveId" clId="{CFD23343-7CFC-4927-BA76-2E37EDE4C2FF}" dt="2018-04-02T23:48:19.189" v="200" actId="20577"/>
          <ac:spMkLst>
            <pc:docMk/>
            <pc:sldMk cId="396021360" sldId="267"/>
            <ac:spMk id="3" creationId="{6F7F9A11-EE68-4932-B2B4-EBCC270188A3}"/>
          </ac:spMkLst>
        </pc:spChg>
        <pc:spChg chg="add mod">
          <ac:chgData name="Mark Baker" userId="7debe814d9197520" providerId="LiveId" clId="{CFD23343-7CFC-4927-BA76-2E37EDE4C2FF}" dt="2018-04-03T00:07:01.072" v="410" actId="14100"/>
          <ac:spMkLst>
            <pc:docMk/>
            <pc:sldMk cId="396021360" sldId="267"/>
            <ac:spMk id="6" creationId="{03701BE2-68F3-419A-9598-6A599689CAD7}"/>
          </ac:spMkLst>
        </pc:spChg>
        <pc:spChg chg="add del">
          <ac:chgData name="Mark Baker" userId="7debe814d9197520" providerId="LiveId" clId="{CFD23343-7CFC-4927-BA76-2E37EDE4C2FF}" dt="2018-04-02T23:44:10.821" v="156" actId="26606"/>
          <ac:spMkLst>
            <pc:docMk/>
            <pc:sldMk cId="396021360" sldId="267"/>
            <ac:spMk id="7" creationId="{2B1D4F77-A17C-43D7-B7FA-545148E4E93D}"/>
          </ac:spMkLst>
        </pc:spChg>
        <pc:spChg chg="add del">
          <ac:chgData name="Mark Baker" userId="7debe814d9197520" providerId="LiveId" clId="{CFD23343-7CFC-4927-BA76-2E37EDE4C2FF}" dt="2018-04-02T23:44:41.646" v="162" actId="26606"/>
          <ac:spMkLst>
            <pc:docMk/>
            <pc:sldMk cId="396021360" sldId="267"/>
            <ac:spMk id="8" creationId="{9228552E-C8B1-4A80-8448-0787CE0FC704}"/>
          </ac:spMkLst>
        </pc:spChg>
        <pc:spChg chg="add del">
          <ac:chgData name="Mark Baker" userId="7debe814d9197520" providerId="LiveId" clId="{CFD23343-7CFC-4927-BA76-2E37EDE4C2FF}" dt="2018-04-02T23:44:36.069" v="158" actId="26606"/>
          <ac:spMkLst>
            <pc:docMk/>
            <pc:sldMk cId="396021360" sldId="267"/>
            <ac:spMk id="9" creationId="{9228552E-C8B1-4A80-8448-0787CE0FC704}"/>
          </ac:spMkLst>
        </pc:spChg>
        <pc:spChg chg="add del">
          <ac:chgData name="Mark Baker" userId="7debe814d9197520" providerId="LiveId" clId="{CFD23343-7CFC-4927-BA76-2E37EDE4C2FF}" dt="2018-04-02T23:43:57.783" v="150" actId="26606"/>
          <ac:spMkLst>
            <pc:docMk/>
            <pc:sldMk cId="396021360" sldId="267"/>
            <ac:spMk id="10" creationId="{C5E6CFF1-2F42-4E10-9A97-F116F46F53FE}"/>
          </ac:spMkLst>
        </pc:spChg>
        <pc:spChg chg="add">
          <ac:chgData name="Mark Baker" userId="7debe814d9197520" providerId="LiveId" clId="{CFD23343-7CFC-4927-BA76-2E37EDE4C2FF}" dt="2018-04-02T23:44:54.811" v="167" actId="26606"/>
          <ac:spMkLst>
            <pc:docMk/>
            <pc:sldMk cId="396021360" sldId="267"/>
            <ac:spMk id="11" creationId="{C5E6CFF1-2F42-4E10-9A97-F116F46F53FE}"/>
          </ac:spMkLst>
        </pc:spChg>
        <pc:spChg chg="add del">
          <ac:chgData name="Mark Baker" userId="7debe814d9197520" providerId="LiveId" clId="{CFD23343-7CFC-4927-BA76-2E37EDE4C2FF}" dt="2018-04-02T23:44:02.384" v="152" actId="26606"/>
          <ac:spMkLst>
            <pc:docMk/>
            <pc:sldMk cId="396021360" sldId="267"/>
            <ac:spMk id="14" creationId="{73ED6512-6858-4552-B699-9A97FE9A4EA2}"/>
          </ac:spMkLst>
        </pc:spChg>
        <pc:spChg chg="add del">
          <ac:chgData name="Mark Baker" userId="7debe814d9197520" providerId="LiveId" clId="{CFD23343-7CFC-4927-BA76-2E37EDE4C2FF}" dt="2018-04-02T23:44:02.384" v="152" actId="26606"/>
          <ac:spMkLst>
            <pc:docMk/>
            <pc:sldMk cId="396021360" sldId="267"/>
            <ac:spMk id="15" creationId="{4038CB10-1F5C-4D54-9DF7-12586DE5B007}"/>
          </ac:spMkLst>
        </pc:spChg>
        <pc:picChg chg="add mod ord">
          <ac:chgData name="Mark Baker" userId="7debe814d9197520" providerId="LiveId" clId="{CFD23343-7CFC-4927-BA76-2E37EDE4C2FF}" dt="2018-04-02T23:47:37.909" v="168" actId="27614"/>
          <ac:picMkLst>
            <pc:docMk/>
            <pc:sldMk cId="396021360" sldId="267"/>
            <ac:picMk id="5" creationId="{F6585714-6D18-42BB-9398-42174DB7FB5F}"/>
          </ac:picMkLst>
        </pc:picChg>
        <pc:cxnChg chg="add del">
          <ac:chgData name="Mark Baker" userId="7debe814d9197520" providerId="LiveId" clId="{CFD23343-7CFC-4927-BA76-2E37EDE4C2FF}" dt="2018-04-02T23:43:57.783" v="150" actId="26606"/>
          <ac:cxnSpMkLst>
            <pc:docMk/>
            <pc:sldMk cId="396021360" sldId="267"/>
            <ac:cxnSpMk id="12" creationId="{67182200-4859-4C8D-BCBB-55B245C28BA3}"/>
          </ac:cxnSpMkLst>
        </pc:cxnChg>
        <pc:cxnChg chg="add">
          <ac:chgData name="Mark Baker" userId="7debe814d9197520" providerId="LiveId" clId="{CFD23343-7CFC-4927-BA76-2E37EDE4C2FF}" dt="2018-04-02T23:44:54.811" v="167" actId="26606"/>
          <ac:cxnSpMkLst>
            <pc:docMk/>
            <pc:sldMk cId="396021360" sldId="267"/>
            <ac:cxnSpMk id="13" creationId="{67182200-4859-4C8D-BCBB-55B245C28BA3}"/>
          </ac:cxnSpMkLst>
        </pc:cxnChg>
      </pc:sldChg>
      <pc:sldChg chg="modSp add">
        <pc:chgData name="Mark Baker" userId="7debe814d9197520" providerId="LiveId" clId="{CFD23343-7CFC-4927-BA76-2E37EDE4C2FF}" dt="2018-04-03T00:49:54.611" v="731" actId="255"/>
        <pc:sldMkLst>
          <pc:docMk/>
          <pc:sldMk cId="474771103" sldId="268"/>
        </pc:sldMkLst>
        <pc:spChg chg="mod">
          <ac:chgData name="Mark Baker" userId="7debe814d9197520" providerId="LiveId" clId="{CFD23343-7CFC-4927-BA76-2E37EDE4C2FF}" dt="2018-04-03T00:49:54.611" v="731" actId="255"/>
          <ac:spMkLst>
            <pc:docMk/>
            <pc:sldMk cId="474771103" sldId="268"/>
            <ac:spMk id="3" creationId="{6F7F9A11-EE68-4932-B2B4-EBCC270188A3}"/>
          </ac:spMkLst>
        </pc:spChg>
      </pc:sldChg>
      <pc:sldChg chg="add del">
        <pc:chgData name="Mark Baker" userId="7debe814d9197520" providerId="LiveId" clId="{CFD23343-7CFC-4927-BA76-2E37EDE4C2FF}" dt="2018-04-02T23:47:46.670" v="170"/>
        <pc:sldMkLst>
          <pc:docMk/>
          <pc:sldMk cId="2408412991" sldId="268"/>
        </pc:sldMkLst>
      </pc:sldChg>
      <pc:sldChg chg="modSp add">
        <pc:chgData name="Mark Baker" userId="7debe814d9197520" providerId="LiveId" clId="{CFD23343-7CFC-4927-BA76-2E37EDE4C2FF}" dt="2018-04-03T02:55:08.487" v="1158" actId="20577"/>
        <pc:sldMkLst>
          <pc:docMk/>
          <pc:sldMk cId="2464994439" sldId="269"/>
        </pc:sldMkLst>
        <pc:spChg chg="mod">
          <ac:chgData name="Mark Baker" userId="7debe814d9197520" providerId="LiveId" clId="{CFD23343-7CFC-4927-BA76-2E37EDE4C2FF}" dt="2018-04-03T02:55:08.487" v="1158" actId="20577"/>
          <ac:spMkLst>
            <pc:docMk/>
            <pc:sldMk cId="2464994439" sldId="269"/>
            <ac:spMk id="3" creationId="{6F7F9A11-EE68-4932-B2B4-EBCC270188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E5A1C-9983-423C-B46F-CB8EF542F572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76374-CC9E-4E4C-9D9F-478C29BE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5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7FA9-324E-4733-B95C-0A8CDB8004A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26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7FA9-324E-4733-B95C-0A8CDB8004A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3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7FA9-324E-4733-B95C-0A8CDB8004A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7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7FA9-324E-4733-B95C-0A8CDB8004A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6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7FA9-324E-4733-B95C-0A8CDB8004A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1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7FA9-324E-4733-B95C-0A8CDB8004A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4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7FA9-324E-4733-B95C-0A8CDB8004A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4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7FA9-324E-4733-B95C-0A8CDB8004A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7FA9-324E-4733-B95C-0A8CDB8004A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2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7FA9-324E-4733-B95C-0A8CDB8004A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7FA9-324E-4733-B95C-0A8CDB8004A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9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77FA9-324E-4733-B95C-0A8CDB8004AF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E64D3-4579-47F2-AE81-C676F6000A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0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YlmofOhnh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OE8KeCbl_A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KdPhGBwkvE" TargetMode="External"/><Relationship Id="rId2" Type="http://schemas.openxmlformats.org/officeDocument/2006/relationships/hyperlink" Target="https://www.youtube.com/watch?v=CZ5s4vdFhM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XUIAqGFYN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4RFEcR8z4Y&amp;list=PL6QlhAaVb8s73JAfKDR-CYoSp1vlGaD2z&amp;index=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0Nn70lSYzk" TargetMode="External"/><Relationship Id="rId2" Type="http://schemas.openxmlformats.org/officeDocument/2006/relationships/hyperlink" Target="https://www.youtube.com/watch?v=DELihw6CXpY&amp;index=39&amp;list=PL26011B979230168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2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Rock and Roll outside the West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A Belated effort</a:t>
            </a:r>
          </a:p>
        </p:txBody>
      </p:sp>
    </p:spTree>
    <p:extLst>
      <p:ext uri="{BB962C8B-B14F-4D97-AF65-F5344CB8AC3E}">
        <p14:creationId xmlns:p14="http://schemas.microsoft.com/office/powerpoint/2010/main" val="2107067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posing for a photo&#10;&#10;Description generated with very high confidence">
            <a:extLst>
              <a:ext uri="{FF2B5EF4-FFF2-40B4-BE49-F238E27FC236}">
                <a16:creationId xmlns:a16="http://schemas.microsoft.com/office/drawing/2014/main" id="{F6585714-6D18-42BB-9398-42174DB7F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" r="79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65117F-FB0E-4061-AE8E-995A707A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CA" sz="4000" b="1" dirty="0">
                <a:solidFill>
                  <a:srgbClr val="FFFFFF"/>
                </a:solidFill>
              </a:rPr>
              <a:t>The Tragically Hip, 1984 to 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9A11-EE68-4932-B2B4-EBCC2701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r>
              <a:rPr lang="en-CA" sz="2000" dirty="0" err="1">
                <a:solidFill>
                  <a:srgbClr val="FFFFFF"/>
                </a:solidFill>
              </a:rPr>
              <a:t>Gord</a:t>
            </a:r>
            <a:r>
              <a:rPr lang="en-CA" sz="2000" dirty="0">
                <a:solidFill>
                  <a:srgbClr val="FFFFFF"/>
                </a:solidFill>
              </a:rPr>
              <a:t> </a:t>
            </a:r>
            <a:r>
              <a:rPr lang="en-CA" sz="2000" dirty="0" err="1">
                <a:solidFill>
                  <a:srgbClr val="FFFFFF"/>
                </a:solidFill>
              </a:rPr>
              <a:t>Downie</a:t>
            </a:r>
            <a:r>
              <a:rPr lang="en-CA" sz="2000" dirty="0">
                <a:solidFill>
                  <a:srgbClr val="FFFFFF"/>
                </a:solidFill>
              </a:rPr>
              <a:t> (vocals), </a:t>
            </a:r>
            <a:r>
              <a:rPr lang="en-US" sz="2000" dirty="0">
                <a:solidFill>
                  <a:srgbClr val="FFFFFF"/>
                </a:solidFill>
              </a:rPr>
              <a:t>February 6, 1964 – October 17, 2017</a:t>
            </a:r>
            <a:endParaRPr lang="en-CA" sz="2000" dirty="0">
              <a:solidFill>
                <a:srgbClr val="FFFFFF"/>
              </a:solidFill>
            </a:endParaRPr>
          </a:p>
          <a:p>
            <a:r>
              <a:rPr lang="en-CA" sz="2000" dirty="0">
                <a:solidFill>
                  <a:srgbClr val="FFFFFF"/>
                </a:solidFill>
              </a:rPr>
              <a:t>Paul Langlois (guitar) </a:t>
            </a:r>
          </a:p>
          <a:p>
            <a:r>
              <a:rPr lang="en-CA" sz="2000" dirty="0">
                <a:solidFill>
                  <a:srgbClr val="FFFFFF"/>
                </a:solidFill>
              </a:rPr>
              <a:t>Rob Baker (guitar)</a:t>
            </a:r>
          </a:p>
          <a:p>
            <a:r>
              <a:rPr lang="en-CA" sz="2000" dirty="0" err="1">
                <a:solidFill>
                  <a:srgbClr val="FFFFFF"/>
                </a:solidFill>
              </a:rPr>
              <a:t>Gord</a:t>
            </a:r>
            <a:r>
              <a:rPr lang="en-CA" sz="2000" dirty="0">
                <a:solidFill>
                  <a:srgbClr val="FFFFFF"/>
                </a:solidFill>
              </a:rPr>
              <a:t> Sinclair (bass)</a:t>
            </a:r>
          </a:p>
          <a:p>
            <a:r>
              <a:rPr lang="en-CA" sz="2000" dirty="0">
                <a:solidFill>
                  <a:srgbClr val="FFFFFF"/>
                </a:solidFill>
              </a:rPr>
              <a:t>Johnny Fay (drums)</a:t>
            </a:r>
          </a:p>
          <a:p>
            <a:r>
              <a:rPr lang="en-CA" sz="2000" dirty="0">
                <a:solidFill>
                  <a:srgbClr val="FFFFFF"/>
                </a:solidFill>
              </a:rPr>
              <a:t>Formed in Kingston, Ontario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01BE2-68F3-419A-9598-6A599689CAD7}"/>
              </a:ext>
            </a:extLst>
          </p:cNvPr>
          <p:cNvSpPr txBox="1"/>
          <p:nvPr/>
        </p:nvSpPr>
        <p:spPr>
          <a:xfrm>
            <a:off x="9596141" y="289250"/>
            <a:ext cx="2300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b="1" dirty="0"/>
              <a:t>Canada</a:t>
            </a:r>
          </a:p>
        </p:txBody>
      </p:sp>
    </p:spTree>
    <p:extLst>
      <p:ext uri="{BB962C8B-B14F-4D97-AF65-F5344CB8AC3E}">
        <p14:creationId xmlns:p14="http://schemas.microsoft.com/office/powerpoint/2010/main" val="396021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posing for a photo&#10;&#10;Description generated with very high confidence">
            <a:extLst>
              <a:ext uri="{FF2B5EF4-FFF2-40B4-BE49-F238E27FC236}">
                <a16:creationId xmlns:a16="http://schemas.microsoft.com/office/drawing/2014/main" id="{F6585714-6D18-42BB-9398-42174DB7F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" r="79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65117F-FB0E-4061-AE8E-995A707A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CA" sz="4000" b="1" dirty="0">
                <a:solidFill>
                  <a:srgbClr val="FFFFFF"/>
                </a:solidFill>
              </a:rPr>
              <a:t>The Tragically Hip, 1984 to 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9A11-EE68-4932-B2B4-EBCC2701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6629183" cy="5241632"/>
          </a:xfrm>
        </p:spPr>
        <p:txBody>
          <a:bodyPr anchor="ctr">
            <a:normAutofit/>
          </a:bodyPr>
          <a:lstStyle/>
          <a:p>
            <a:r>
              <a:rPr lang="en-CA" sz="2000" dirty="0">
                <a:solidFill>
                  <a:srgbClr val="FFFFFF"/>
                </a:solidFill>
              </a:rPr>
              <a:t>1986 first EP with MCA, "The Tragically Hip"</a:t>
            </a:r>
          </a:p>
          <a:p>
            <a:r>
              <a:rPr lang="en-CA" sz="2000" dirty="0">
                <a:solidFill>
                  <a:srgbClr val="FFFFFF"/>
                </a:solidFill>
              </a:rPr>
              <a:t>1989 first LP with MCA, "Up to here":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 Singles: "Blow at High Dough", "</a:t>
            </a:r>
            <a:r>
              <a:rPr lang="en-US" sz="2000" dirty="0">
                <a:solidFill>
                  <a:srgbClr val="FFFFFF"/>
                </a:solidFill>
                <a:hlinkClick r:id="rId3"/>
              </a:rPr>
              <a:t>New Orleans Is Sinking</a:t>
            </a:r>
            <a:r>
              <a:rPr lang="en-US" sz="2000" dirty="0">
                <a:solidFill>
                  <a:srgbClr val="FFFFFF"/>
                </a:solidFill>
              </a:rPr>
              <a:t>", "Boots or Hearts", and "38 Years Old"</a:t>
            </a:r>
          </a:p>
          <a:p>
            <a:r>
              <a:rPr lang="en-US" sz="2000" dirty="0">
                <a:solidFill>
                  <a:srgbClr val="FFFFFF"/>
                </a:solidFill>
              </a:rPr>
              <a:t> 1991: "Road Apples“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Singles: "Little Bones," "Twist My Arm," and "Three Pistols"</a:t>
            </a:r>
            <a:endParaRPr lang="en-CA" sz="2000" dirty="0">
              <a:solidFill>
                <a:srgbClr val="FFFFFF"/>
              </a:solidFill>
            </a:endParaRPr>
          </a:p>
          <a:p>
            <a:r>
              <a:rPr lang="en-CA" sz="2000" dirty="0">
                <a:solidFill>
                  <a:srgbClr val="FFFFFF"/>
                </a:solidFill>
              </a:rPr>
              <a:t>1992: “Fully Completely”</a:t>
            </a:r>
          </a:p>
          <a:p>
            <a:pPr lvl="1"/>
            <a:r>
              <a:rPr lang="en-CA" sz="2000" dirty="0">
                <a:solidFill>
                  <a:srgbClr val="FFFFFF"/>
                </a:solidFill>
              </a:rPr>
              <a:t>Centered on Canadian icons and history</a:t>
            </a:r>
          </a:p>
          <a:p>
            <a:pPr lvl="1"/>
            <a:r>
              <a:rPr lang="en-CA" sz="2000" dirty="0">
                <a:solidFill>
                  <a:srgbClr val="FFFFFF"/>
                </a:solidFill>
              </a:rPr>
              <a:t>Singles: </a:t>
            </a:r>
            <a:r>
              <a:rPr lang="en-US" sz="2000" dirty="0">
                <a:solidFill>
                  <a:srgbClr val="FFFFFF"/>
                </a:solidFill>
              </a:rPr>
              <a:t> "Locked in the Trunk of a Car", "Courage", and "At the Hundredth Meridian,” “Wheat Kings”</a:t>
            </a:r>
          </a:p>
          <a:p>
            <a:r>
              <a:rPr lang="en-CA" sz="2000" dirty="0">
                <a:solidFill>
                  <a:srgbClr val="FFFFFF"/>
                </a:solidFill>
              </a:rPr>
              <a:t>1993: Another Roadside Attraction Tour: Midnight Oil, Daniel Langlois, Hothouse Flowers, Crash Vegas</a:t>
            </a:r>
          </a:p>
          <a:p>
            <a:endParaRPr lang="en-CA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71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people posing for a photo&#10;&#10;Description generated with very high confidence">
            <a:extLst>
              <a:ext uri="{FF2B5EF4-FFF2-40B4-BE49-F238E27FC236}">
                <a16:creationId xmlns:a16="http://schemas.microsoft.com/office/drawing/2014/main" id="{F6585714-6D18-42BB-9398-42174DB7F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" r="79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cxnSp>
        <p:nvCxnSpPr>
          <p:cNvPr id="13" name="Straight Connector 11">
            <a:extLst>
              <a:ext uri="{FF2B5EF4-FFF2-40B4-BE49-F238E27FC236}">
                <a16:creationId xmlns:a16="http://schemas.microsoft.com/office/drawing/2014/main" id="{67182200-4859-4C8D-BCBB-55B245C28BA3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65117F-FB0E-4061-AE8E-995A707A4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en-CA" sz="4000" b="1" dirty="0">
                <a:solidFill>
                  <a:srgbClr val="FFFFFF"/>
                </a:solidFill>
              </a:rPr>
              <a:t>The Tragically Hip, 1984 to 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9A11-EE68-4932-B2B4-EBCC27018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547" y="1065862"/>
            <a:ext cx="6795016" cy="5241632"/>
          </a:xfrm>
        </p:spPr>
        <p:txBody>
          <a:bodyPr anchor="ctr">
            <a:normAutofit/>
          </a:bodyPr>
          <a:lstStyle/>
          <a:p>
            <a:r>
              <a:rPr lang="en-CA" sz="2000" dirty="0">
                <a:solidFill>
                  <a:srgbClr val="FFFFFF"/>
                </a:solidFill>
              </a:rPr>
              <a:t>1994: “Day for Night”:</a:t>
            </a:r>
          </a:p>
          <a:p>
            <a:r>
              <a:rPr lang="en-CA" sz="2000" dirty="0">
                <a:solidFill>
                  <a:srgbClr val="FFFFFF"/>
                </a:solidFill>
              </a:rPr>
              <a:t>Singles: “Grace, Too,” “Nautical Disaster”</a:t>
            </a:r>
          </a:p>
          <a:p>
            <a:r>
              <a:rPr lang="en-CA" sz="2000" dirty="0">
                <a:solidFill>
                  <a:srgbClr val="FFFFFF"/>
                </a:solidFill>
              </a:rPr>
              <a:t>1995: appeared on SNL (thanks to Dan Aykroyd, who introduced them): </a:t>
            </a:r>
            <a:r>
              <a:rPr lang="en-CA" sz="2000" dirty="0">
                <a:solidFill>
                  <a:srgbClr val="FFFFFF"/>
                </a:solidFill>
                <a:hlinkClick r:id="rId3"/>
              </a:rPr>
              <a:t>https://www.youtube.com/watch?v=nOE8KeCbl_A</a:t>
            </a:r>
            <a:endParaRPr lang="en-CA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1996: “Trouble at the Henhouse”:</a:t>
            </a:r>
          </a:p>
          <a:p>
            <a:r>
              <a:rPr lang="en-US" sz="2000" dirty="0">
                <a:solidFill>
                  <a:srgbClr val="FFFFFF"/>
                </a:solidFill>
              </a:rPr>
              <a:t>“Gift Shop”; “Ahead by a Century”</a:t>
            </a:r>
          </a:p>
          <a:p>
            <a:r>
              <a:rPr lang="en-US" sz="2000" dirty="0">
                <a:solidFill>
                  <a:srgbClr val="FFFFFF"/>
                </a:solidFill>
              </a:rPr>
              <a:t>1998: “Phantom Power”:</a:t>
            </a:r>
          </a:p>
          <a:p>
            <a:pPr lvl="1"/>
            <a:r>
              <a:rPr lang="en-CA" sz="1800" dirty="0"/>
              <a:t>"Bobcaygeon,” “Fire Works”, “Escape is at hand for the </a:t>
            </a:r>
            <a:r>
              <a:rPr lang="en-CA" sz="1800" dirty="0" err="1"/>
              <a:t>travellin</a:t>
            </a:r>
            <a:r>
              <a:rPr lang="en-CA" sz="1800" dirty="0"/>
              <a:t>’ man”</a:t>
            </a:r>
          </a:p>
          <a:p>
            <a:pPr lvl="1"/>
            <a:endParaRPr lang="en-US" sz="1800" dirty="0">
              <a:solidFill>
                <a:srgbClr val="FFFFFF"/>
              </a:solidFill>
            </a:endParaRPr>
          </a:p>
          <a:p>
            <a:r>
              <a:rPr lang="en-CA" sz="2000" dirty="0">
                <a:solidFill>
                  <a:srgbClr val="FFFFFF"/>
                </a:solidFill>
              </a:rPr>
              <a:t>Last concert was broadcast live on CBC television.</a:t>
            </a:r>
          </a:p>
          <a:p>
            <a:r>
              <a:rPr lang="en-CA" sz="2000" dirty="0">
                <a:solidFill>
                  <a:srgbClr val="FFFFFF"/>
                </a:solidFill>
              </a:rPr>
              <a:t>Made Rock Music main stream in Canada (at least)</a:t>
            </a:r>
          </a:p>
          <a:p>
            <a:endParaRPr lang="en-CA" sz="2000" dirty="0">
              <a:solidFill>
                <a:srgbClr val="FFFFFF"/>
              </a:solidFill>
            </a:endParaRPr>
          </a:p>
          <a:p>
            <a:endParaRPr lang="en-CA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994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Rock and Roll Dispersion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1542197"/>
            <a:ext cx="11286699" cy="5131558"/>
          </a:xfrm>
        </p:spPr>
        <p:txBody>
          <a:bodyPr>
            <a:normAutofit/>
          </a:bodyPr>
          <a:lstStyle/>
          <a:p>
            <a:r>
              <a:rPr lang="en-US" dirty="0"/>
              <a:t>Hard to measure</a:t>
            </a:r>
          </a:p>
          <a:p>
            <a:r>
              <a:rPr lang="en-US" dirty="0"/>
              <a:t>Not a lot of research, and usually country specific</a:t>
            </a:r>
          </a:p>
          <a:p>
            <a:r>
              <a:rPr lang="en-US" dirty="0"/>
              <a:t>Spread quickly to Canada, Europe, Australia, New Zealand.</a:t>
            </a:r>
          </a:p>
          <a:p>
            <a:r>
              <a:rPr lang="en-US" dirty="0"/>
              <a:t>Slower to other countries, especially on the other side of the Iron Curtain.</a:t>
            </a:r>
          </a:p>
          <a:p>
            <a:pPr lvl="1"/>
            <a:r>
              <a:rPr lang="en-US" sz="2800" dirty="0"/>
              <a:t>But slipped in: </a:t>
            </a:r>
          </a:p>
          <a:p>
            <a:pPr lvl="2"/>
            <a:r>
              <a:rPr lang="en-US" sz="2800" dirty="0"/>
              <a:t>Ham radios</a:t>
            </a:r>
          </a:p>
          <a:p>
            <a:pPr lvl="2"/>
            <a:r>
              <a:rPr lang="en-US" sz="2800" dirty="0"/>
              <a:t>Tape recordings</a:t>
            </a:r>
          </a:p>
          <a:p>
            <a:pPr lvl="2"/>
            <a:r>
              <a:rPr lang="en-US" sz="2800" dirty="0"/>
              <a:t>X-rays records</a:t>
            </a:r>
          </a:p>
          <a:p>
            <a:pPr lvl="2"/>
            <a:r>
              <a:rPr lang="en-US" sz="2800" dirty="0"/>
              <a:t>Radio Free Europe</a:t>
            </a:r>
          </a:p>
          <a:p>
            <a:pPr lvl="2"/>
            <a:r>
              <a:rPr lang="en-US" sz="2800" dirty="0"/>
              <a:t>Black market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03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34" y="365126"/>
            <a:ext cx="8775510" cy="1272606"/>
          </a:xfrm>
        </p:spPr>
        <p:txBody>
          <a:bodyPr>
            <a:normAutofit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Popular Music on the other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Vladimir </a:t>
            </a:r>
            <a:r>
              <a:rPr lang="en-US" dirty="0" err="1"/>
              <a:t>Vysotsky</a:t>
            </a:r>
            <a:r>
              <a:rPr lang="en-US" dirty="0"/>
              <a:t>, 1938-1980</a:t>
            </a:r>
          </a:p>
          <a:p>
            <a:r>
              <a:rPr lang="en-US" dirty="0"/>
              <a:t>Father: Jewish, Soviet Army Colonel, from Kiev Jews.</a:t>
            </a:r>
          </a:p>
          <a:p>
            <a:r>
              <a:rPr lang="en-US" dirty="0"/>
              <a:t>Mother: Russian, German language translator</a:t>
            </a:r>
          </a:p>
          <a:p>
            <a:r>
              <a:rPr lang="en-US" dirty="0"/>
              <a:t>After WWII, parents broke up.</a:t>
            </a:r>
          </a:p>
          <a:p>
            <a:r>
              <a:rPr lang="en-US" dirty="0"/>
              <a:t>Vlad lived with father and new Armenian wife, "Aunt </a:t>
            </a:r>
            <a:r>
              <a:rPr lang="en-US" dirty="0" err="1"/>
              <a:t>Zhenya</a:t>
            </a:r>
            <a:r>
              <a:rPr lang="en-US" dirty="0"/>
              <a:t>" in East Germany.</a:t>
            </a:r>
          </a:p>
          <a:p>
            <a:r>
              <a:rPr lang="en-US" dirty="0"/>
              <a:t>Vlad’s initial talent was in theatre.</a:t>
            </a:r>
          </a:p>
          <a:p>
            <a:r>
              <a:rPr lang="en-US" dirty="0"/>
              <a:t>1955, took one semester Moscow Institute of Civil Engineering, but then dropped out to become an actor.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926" y="365125"/>
            <a:ext cx="2081784" cy="312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0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Vladimir </a:t>
            </a:r>
            <a:r>
              <a:rPr lang="en-US" b="1" dirty="0" err="1"/>
              <a:t>Vysotsky</a:t>
            </a:r>
            <a:r>
              <a:rPr lang="en-US" b="1" dirty="0"/>
              <a:t>, 1938-1980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Initial career was in theatre and film</a:t>
            </a:r>
          </a:p>
          <a:p>
            <a:r>
              <a:rPr lang="en-US" dirty="0"/>
              <a:t>Began to write songs for both, and "for the drawer."</a:t>
            </a:r>
          </a:p>
          <a:p>
            <a:r>
              <a:rPr lang="en-US" dirty="0"/>
              <a:t>Film </a:t>
            </a:r>
            <a:r>
              <a:rPr lang="en-US" i="1" dirty="0"/>
              <a:t>The Vertical</a:t>
            </a:r>
            <a:r>
              <a:rPr lang="en-US" dirty="0"/>
              <a:t>, 1968, included his song "Song of a Friend" (</a:t>
            </a:r>
            <a:r>
              <a:rPr lang="ru-RU" dirty="0"/>
              <a:t>Песня о друге)</a:t>
            </a:r>
            <a:r>
              <a:rPr lang="en-US" dirty="0"/>
              <a:t>.</a:t>
            </a:r>
          </a:p>
          <a:p>
            <a:r>
              <a:rPr lang="en-US" dirty="0">
                <a:hlinkClick r:id="rId2"/>
              </a:rPr>
              <a:t>https://www.youtube.com/watch?v=CZ5s4vdFhMA</a:t>
            </a:r>
            <a:endParaRPr lang="en-US" dirty="0"/>
          </a:p>
          <a:p>
            <a:r>
              <a:rPr lang="en-US" dirty="0"/>
              <a:t>Wrote thousands of songs, some never recorded.</a:t>
            </a:r>
          </a:p>
          <a:p>
            <a:r>
              <a:rPr lang="en-US" dirty="0"/>
              <a:t>Film </a:t>
            </a:r>
            <a:r>
              <a:rPr lang="en-US" i="1" dirty="0"/>
              <a:t>Two Comrades were serving</a:t>
            </a:r>
            <a:r>
              <a:rPr lang="en-US" dirty="0"/>
              <a:t>, 1968, led to most important and critical songs:</a:t>
            </a:r>
          </a:p>
          <a:p>
            <a:r>
              <a:rPr lang="en-US" dirty="0"/>
              <a:t>"Gypsy Variations" (</a:t>
            </a:r>
            <a:r>
              <a:rPr lang="ru-RU" dirty="0"/>
              <a:t>Моя цыганская)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https://www.youtube.com/watch?v=-KdPhGBwkvE</a:t>
            </a:r>
            <a:endParaRPr lang="en-US" dirty="0"/>
          </a:p>
          <a:p>
            <a:r>
              <a:rPr lang="en-US" dirty="0"/>
              <a:t>Died of heart attack during the summer Olympics.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444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Plastic People of the Universe, 1968-1988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Czechoslovakia People’s Republic</a:t>
            </a:r>
          </a:p>
          <a:p>
            <a:r>
              <a:rPr lang="en-US" dirty="0"/>
              <a:t>1968: Prague Spring, </a:t>
            </a:r>
            <a:r>
              <a:rPr lang="en-US" dirty="0" err="1"/>
              <a:t>Aleksandr</a:t>
            </a:r>
            <a:r>
              <a:rPr lang="en-US" dirty="0"/>
              <a:t> Dubcek</a:t>
            </a:r>
          </a:p>
          <a:p>
            <a:r>
              <a:rPr lang="en-US" dirty="0"/>
              <a:t>August 1968: Warsaw Pact troops invaded.</a:t>
            </a:r>
          </a:p>
          <a:p>
            <a:r>
              <a:rPr lang="en-US" dirty="0"/>
              <a:t>Led to "Normalization".</a:t>
            </a:r>
          </a:p>
          <a:p>
            <a:r>
              <a:rPr lang="en-US" dirty="0"/>
              <a:t>September 1968: Bassist Milan </a:t>
            </a:r>
            <a:r>
              <a:rPr lang="en-US" dirty="0" err="1"/>
              <a:t>Hlavsa</a:t>
            </a:r>
            <a:r>
              <a:rPr lang="en-US" dirty="0"/>
              <a:t> formed Plastic People of the Universe.</a:t>
            </a:r>
          </a:p>
          <a:p>
            <a:r>
              <a:rPr lang="en-US" dirty="0"/>
              <a:t>Influenced by Frank Zappa ("Plastic People," 1967) and Velvet Underground.</a:t>
            </a:r>
          </a:p>
          <a:p>
            <a:r>
              <a:rPr lang="en-US" dirty="0"/>
              <a:t>Paul Wilson became their English singer and translator, 1970-1972.</a:t>
            </a:r>
          </a:p>
          <a:p>
            <a:r>
              <a:rPr lang="en-US" dirty="0"/>
              <a:t>1970: Czechoslovak government revoked their musicians’ </a:t>
            </a:r>
            <a:r>
              <a:rPr lang="en-US" dirty="0" err="1"/>
              <a:t>licence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720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Plastic People of the Universe, 1968-1988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Mostly a live band, performing where they  could.</a:t>
            </a:r>
          </a:p>
          <a:p>
            <a:r>
              <a:rPr lang="en-US" dirty="0"/>
              <a:t>Banned from official performing, gathered underground cult following.</a:t>
            </a:r>
          </a:p>
          <a:p>
            <a:r>
              <a:rPr lang="en-US" dirty="0"/>
              <a:t>First album: </a:t>
            </a:r>
            <a:r>
              <a:rPr lang="en-US" i="1" dirty="0" err="1"/>
              <a:t>Egon</a:t>
            </a:r>
            <a:r>
              <a:rPr lang="en-US" i="1" dirty="0"/>
              <a:t> </a:t>
            </a:r>
            <a:r>
              <a:rPr lang="en-US" i="1" dirty="0" err="1"/>
              <a:t>Bondy's</a:t>
            </a:r>
            <a:r>
              <a:rPr lang="en-US" i="1" dirty="0"/>
              <a:t> Happy Hearts Club Banned</a:t>
            </a:r>
            <a:r>
              <a:rPr lang="en-US" dirty="0"/>
              <a:t> (1974-1978)</a:t>
            </a:r>
          </a:p>
          <a:p>
            <a:r>
              <a:rPr lang="en-US" dirty="0">
                <a:hlinkClick r:id="rId2"/>
              </a:rPr>
              <a:t>https://www.youtube.com/watch?v=YXUIAqGFYNw</a:t>
            </a:r>
            <a:endParaRPr lang="en-US" dirty="0"/>
          </a:p>
          <a:p>
            <a:r>
              <a:rPr lang="en-US" dirty="0"/>
              <a:t>1976: The Plastics were arrested, tried, and convicted of "organized disturbance of the peace".</a:t>
            </a:r>
          </a:p>
          <a:p>
            <a:r>
              <a:rPr lang="en-US" dirty="0"/>
              <a:t>Sentenced to terms in prison from 8 to 18 months.</a:t>
            </a:r>
          </a:p>
          <a:p>
            <a:r>
              <a:rPr lang="en-US" dirty="0"/>
              <a:t>In response, Vaclav Havel wrote Charter 77: insisted government follow international agreements signed: Helsinki Accords.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509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Australia rocks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015"/>
            <a:ext cx="10953466" cy="5036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AC/DC</a:t>
            </a:r>
          </a:p>
          <a:p>
            <a:r>
              <a:rPr lang="en-US" dirty="0"/>
              <a:t>Formed in 1973 by Malcolm and Angus Young (born in Glasgow, Scotland).</a:t>
            </a:r>
          </a:p>
          <a:p>
            <a:r>
              <a:rPr lang="en-US" dirty="0"/>
              <a:t>Heavy Metal</a:t>
            </a:r>
          </a:p>
          <a:p>
            <a:r>
              <a:rPr lang="en-US" dirty="0"/>
              <a:t>First album, </a:t>
            </a:r>
            <a:r>
              <a:rPr lang="en-US" i="1" dirty="0"/>
              <a:t>High Voltage</a:t>
            </a:r>
            <a:r>
              <a:rPr lang="en-US" dirty="0"/>
              <a:t>, 1975: </a:t>
            </a:r>
          </a:p>
          <a:p>
            <a:r>
              <a:rPr lang="en-US" dirty="0"/>
              <a:t>"T.N.T": </a:t>
            </a:r>
            <a:r>
              <a:rPr lang="en-US" dirty="0">
                <a:hlinkClick r:id="rId2"/>
              </a:rPr>
              <a:t>https://www.youtube.com/watch?v=X4RFEcR8z4Y&amp;list=PL6QlhAaVb8s73JAfKDR-CYoSp1vlGaD2z&amp;index=5</a:t>
            </a:r>
            <a:endParaRPr lang="en-US" dirty="0"/>
          </a:p>
          <a:p>
            <a:r>
              <a:rPr lang="en-US" dirty="0"/>
              <a:t>1979: </a:t>
            </a:r>
            <a:r>
              <a:rPr lang="en-US" i="1" dirty="0"/>
              <a:t>Highway to Hell</a:t>
            </a:r>
          </a:p>
          <a:p>
            <a:r>
              <a:rPr lang="en-US" dirty="0"/>
              <a:t>1980: Bon Scott died; replaced by Brian Johnson</a:t>
            </a:r>
          </a:p>
          <a:p>
            <a:r>
              <a:rPr lang="en-US" dirty="0"/>
              <a:t>1980: </a:t>
            </a:r>
            <a:r>
              <a:rPr lang="en-US" i="1" dirty="0"/>
              <a:t>Back in Black</a:t>
            </a:r>
            <a:r>
              <a:rPr lang="en-US" dirty="0"/>
              <a:t>: Second highest?</a:t>
            </a:r>
          </a:p>
          <a:p>
            <a:pPr lvl="1"/>
            <a:r>
              <a:rPr lang="en-US" dirty="0"/>
              <a:t>"Hells Bells", "Shoot to Thrill", "You Shook Me All Night Long", and "Rock and Roll </a:t>
            </a:r>
            <a:r>
              <a:rPr lang="en-US" dirty="0" err="1"/>
              <a:t>Ain't</a:t>
            </a:r>
            <a:r>
              <a:rPr lang="en-US" dirty="0"/>
              <a:t> Noise Pollution"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2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79" y="136478"/>
            <a:ext cx="10515600" cy="562923"/>
          </a:xfrm>
        </p:spPr>
        <p:txBody>
          <a:bodyPr>
            <a:no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Midnight Oil, 1976-2002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1119115"/>
            <a:ext cx="7451677" cy="5540992"/>
          </a:xfrm>
        </p:spPr>
        <p:txBody>
          <a:bodyPr>
            <a:normAutofit fontScale="92500"/>
          </a:bodyPr>
          <a:lstStyle/>
          <a:p>
            <a:r>
              <a:rPr lang="en-US" dirty="0"/>
              <a:t>Australian Rock (AC/DC, INXS, Hunters and Collectors, Crowded House)</a:t>
            </a:r>
          </a:p>
          <a:p>
            <a:r>
              <a:rPr lang="en-US" dirty="0"/>
              <a:t>Started as Farm in 1972: </a:t>
            </a:r>
          </a:p>
          <a:p>
            <a:pPr lvl="1"/>
            <a:r>
              <a:rPr lang="en-US" dirty="0"/>
              <a:t>Rob </a:t>
            </a:r>
            <a:r>
              <a:rPr lang="en-US" dirty="0" err="1"/>
              <a:t>Hirst</a:t>
            </a:r>
            <a:r>
              <a:rPr lang="en-US" dirty="0"/>
              <a:t> (drums)</a:t>
            </a:r>
          </a:p>
          <a:p>
            <a:pPr lvl="1"/>
            <a:r>
              <a:rPr lang="en-US" dirty="0"/>
              <a:t>Andrew James (bass guitar); replaced by Peter Gifford.</a:t>
            </a:r>
          </a:p>
          <a:p>
            <a:pPr lvl="1"/>
            <a:r>
              <a:rPr lang="en-US" dirty="0"/>
              <a:t>Jim </a:t>
            </a:r>
            <a:r>
              <a:rPr lang="en-US" dirty="0" err="1"/>
              <a:t>Moginie</a:t>
            </a:r>
            <a:r>
              <a:rPr lang="en-US" dirty="0"/>
              <a:t> (guitar, keyboards)</a:t>
            </a:r>
          </a:p>
          <a:p>
            <a:pPr lvl="1"/>
            <a:r>
              <a:rPr lang="en-US" dirty="0"/>
              <a:t>1975: Peter Garret (vocals)</a:t>
            </a:r>
          </a:p>
          <a:p>
            <a:pPr lvl="1"/>
            <a:r>
              <a:rPr lang="en-US" dirty="0"/>
              <a:t>1977: Martin </a:t>
            </a:r>
            <a:r>
              <a:rPr lang="en-US" dirty="0" err="1"/>
              <a:t>Rotsey</a:t>
            </a:r>
            <a:r>
              <a:rPr lang="en-US" dirty="0"/>
              <a:t> (guitars)</a:t>
            </a:r>
          </a:p>
          <a:p>
            <a:r>
              <a:rPr lang="en-US" dirty="0"/>
              <a:t>Hard rock</a:t>
            </a:r>
          </a:p>
          <a:p>
            <a:r>
              <a:rPr lang="en-US" dirty="0"/>
              <a:t>Incredible musicians</a:t>
            </a:r>
          </a:p>
          <a:p>
            <a:r>
              <a:rPr lang="en-US" dirty="0"/>
              <a:t>Complicated music, first Australian-focused band.</a:t>
            </a:r>
          </a:p>
          <a:p>
            <a:r>
              <a:rPr lang="en-US" dirty="0"/>
              <a:t>Political activism: anti-nuclear, aborigines’ rights, environmental movement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830" y="2127581"/>
            <a:ext cx="4193274" cy="2795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17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Midnight Oil, 1976-2002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40" y="1690688"/>
            <a:ext cx="7738280" cy="4355270"/>
          </a:xfrm>
        </p:spPr>
        <p:txBody>
          <a:bodyPr>
            <a:normAutofit/>
          </a:bodyPr>
          <a:lstStyle/>
          <a:p>
            <a:r>
              <a:rPr lang="en-US" dirty="0"/>
              <a:t>First album: </a:t>
            </a:r>
            <a:r>
              <a:rPr lang="en-US" i="1" dirty="0"/>
              <a:t>10, 9, 8, 7, 6, 5, 4, 3, 2, 1 </a:t>
            </a:r>
            <a:r>
              <a:rPr lang="en-US" dirty="0"/>
              <a:t>(1982)</a:t>
            </a:r>
          </a:p>
          <a:p>
            <a:r>
              <a:rPr lang="en-US" dirty="0">
                <a:hlinkClick r:id="rId2"/>
              </a:rPr>
              <a:t>https://www.youtube.com/watch?v=DELihw6CXpY&amp;index=39&amp;list=PL26011B9792301682</a:t>
            </a:r>
            <a:endParaRPr lang="en-US" dirty="0"/>
          </a:p>
          <a:p>
            <a:r>
              <a:rPr lang="en-US" dirty="0"/>
              <a:t>Second album: </a:t>
            </a:r>
            <a:r>
              <a:rPr lang="en-US" i="1" dirty="0"/>
              <a:t>Red Sails in the Sunset</a:t>
            </a:r>
            <a:r>
              <a:rPr lang="en-US" dirty="0"/>
              <a:t> (1984)</a:t>
            </a:r>
          </a:p>
          <a:p>
            <a:r>
              <a:rPr lang="en-US" dirty="0"/>
              <a:t>"Minutes to Midnight"</a:t>
            </a:r>
          </a:p>
          <a:p>
            <a:r>
              <a:rPr lang="en-US" dirty="0"/>
              <a:t>"Bells and Horns in the Back of Beyond"</a:t>
            </a:r>
          </a:p>
          <a:p>
            <a:r>
              <a:rPr lang="en-US" dirty="0">
                <a:hlinkClick r:id="rId3"/>
              </a:rPr>
              <a:t>https://www.youtube.com/watch?v=t0Nn70lSYzk</a:t>
            </a:r>
            <a:endParaRPr lang="en-US" dirty="0"/>
          </a:p>
          <a:p>
            <a:r>
              <a:rPr lang="en-US" dirty="0"/>
              <a:t>1987: </a:t>
            </a:r>
            <a:r>
              <a:rPr lang="en-US" i="1" dirty="0"/>
              <a:t>Diesel and Dust</a:t>
            </a:r>
            <a:r>
              <a:rPr lang="en-US" dirty="0"/>
              <a:t>: International recognition.</a:t>
            </a:r>
          </a:p>
          <a:p>
            <a:endParaRPr lang="en-US" i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25" y="553418"/>
            <a:ext cx="2558957" cy="25589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25" y="3629142"/>
            <a:ext cx="2558956" cy="255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0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1555</TotalTime>
  <Words>901</Words>
  <Application>Microsoft Office PowerPoint</Application>
  <PresentationFormat>Widescreen</PresentationFormat>
  <Paragraphs>107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Office Theme</vt:lpstr>
      <vt:lpstr>Rock and Roll outside the West</vt:lpstr>
      <vt:lpstr>Rock and Roll Dispersion</vt:lpstr>
      <vt:lpstr>Popular Music on the other side</vt:lpstr>
      <vt:lpstr>Vladimir Vysotsky, 1938-1980</vt:lpstr>
      <vt:lpstr>Plastic People of the Universe, 1968-1988</vt:lpstr>
      <vt:lpstr>Plastic People of the Universe, 1968-1988</vt:lpstr>
      <vt:lpstr>Australia rocks</vt:lpstr>
      <vt:lpstr>Midnight Oil, 1976-2002</vt:lpstr>
      <vt:lpstr>Midnight Oil, 1976-2002</vt:lpstr>
      <vt:lpstr>The Tragically Hip, 1984 to present</vt:lpstr>
      <vt:lpstr>The Tragically Hip, 1984 to present</vt:lpstr>
      <vt:lpstr>The Tragically Hip, 1984 to present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 and Roll outside the West</dc:title>
  <dc:creator>Mark Baker</dc:creator>
  <cp:lastModifiedBy>Mark Baker</cp:lastModifiedBy>
  <cp:revision>87</cp:revision>
  <dcterms:created xsi:type="dcterms:W3CDTF">2015-12-16T07:46:44Z</dcterms:created>
  <dcterms:modified xsi:type="dcterms:W3CDTF">2018-04-03T03:37:14Z</dcterms:modified>
</cp:coreProperties>
</file>