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11.jpg" ContentType="image/pn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340" r:id="rId3"/>
    <p:sldId id="346" r:id="rId4"/>
    <p:sldId id="347" r:id="rId5"/>
    <p:sldId id="353" r:id="rId6"/>
    <p:sldId id="348" r:id="rId7"/>
    <p:sldId id="354" r:id="rId8"/>
    <p:sldId id="339" r:id="rId9"/>
    <p:sldId id="341" r:id="rId10"/>
    <p:sldId id="343" r:id="rId11"/>
    <p:sldId id="350" r:id="rId12"/>
    <p:sldId id="344" r:id="rId13"/>
    <p:sldId id="351" r:id="rId14"/>
    <p:sldId id="297" r:id="rId15"/>
    <p:sldId id="308" r:id="rId16"/>
    <p:sldId id="330" r:id="rId17"/>
    <p:sldId id="329" r:id="rId18"/>
    <p:sldId id="332" r:id="rId19"/>
    <p:sldId id="334" r:id="rId20"/>
    <p:sldId id="335" r:id="rId21"/>
    <p:sldId id="336" r:id="rId22"/>
    <p:sldId id="333" r:id="rId23"/>
    <p:sldId id="337" r:id="rId24"/>
    <p:sldId id="338" r:id="rId25"/>
    <p:sldId id="352" r:id="rId26"/>
    <p:sldId id="355" r:id="rId27"/>
    <p:sldId id="293" r:id="rId28"/>
    <p:sldId id="296" r:id="rId29"/>
  </p:sldIdLst>
  <p:sldSz cx="9144000" cy="5143500" type="screen16x9"/>
  <p:notesSz cx="6858000" cy="9144000"/>
  <p:embeddedFontLst>
    <p:embeddedFont>
      <p:font typeface="Roboto" panose="020B0604020202020204" charset="0"/>
      <p:regular r:id="rId31"/>
      <p:bold r:id="rId32"/>
      <p:italic r:id="rId33"/>
      <p:boldItalic r:id="rId34"/>
    </p:embeddedFont>
    <p:embeddedFont>
      <p:font typeface="Nunito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01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66905" autoAdjust="0"/>
  </p:normalViewPr>
  <p:slideViewPr>
    <p:cSldViewPr snapToGrid="0">
      <p:cViewPr varScale="1">
        <p:scale>
          <a:sx n="77" d="100"/>
          <a:sy n="77" d="100"/>
        </p:scale>
        <p:origin x="952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63505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2da3775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2da3775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480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0706aa81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0706aa81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451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52c58ef1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52c58ef1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699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00ed404e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00ed404e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824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52c58ef1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52c58ef1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693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2da3775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2da3775d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6767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0706aa81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0706aa81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4159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0706aa81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0706aa81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370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52c58ef1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52c58ef1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892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52c58ef1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52c58ef1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44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52c58ef1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52c58ef1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370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2da3775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2da3775d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594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52c58ef1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52c58ef1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526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52c58ef1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52c58ef1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59283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0706aa81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0706aa81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414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0706aa81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0706aa81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3125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00ed404e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00ed404e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64660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52c58ef1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52c58ef1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7538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0706aa81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0706aa81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52778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0706aa81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0706aa81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8254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2da3775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2da3775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85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0706aa81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0706aa81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59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52c58ef1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52c58ef1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2860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52c58ef1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52c58ef1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6608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52c58ef1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52c58ef1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3339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52c58ef1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52c58ef1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6902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00ed404e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00ed404e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3289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00ed404e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00ed404e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0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88417" y="0"/>
            <a:ext cx="1172083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266718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E51A4F"/>
                </a:solidFill>
                <a:latin typeface="Roboto"/>
                <a:ea typeface="Roboto"/>
                <a:cs typeface="Roboto"/>
                <a:sym typeface="Roboto"/>
              </a:rPr>
              <a:t>HTML and  CSS</a:t>
            </a:r>
            <a:endParaRPr sz="2000" b="1" dirty="0">
              <a:solidFill>
                <a:srgbClr val="E51A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3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28426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0" y="969200"/>
            <a:ext cx="9144000" cy="48300"/>
          </a:xfrm>
          <a:prstGeom prst="rect">
            <a:avLst/>
          </a:prstGeom>
          <a:solidFill>
            <a:srgbClr val="E51A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4265"/>
              </a:solidFill>
              <a:highlight>
                <a:srgbClr val="E51A4F"/>
              </a:highlight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b="1" dirty="0" smtClean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Semantic Elements</a:t>
            </a:r>
            <a:endParaRPr b="1" dirty="0">
              <a:solidFill>
                <a:srgbClr val="E51A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375" y="4495875"/>
            <a:ext cx="647624" cy="647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919110"/>
              </p:ext>
            </p:extLst>
          </p:nvPr>
        </p:nvGraphicFramePr>
        <p:xfrm>
          <a:off x="311700" y="1118851"/>
          <a:ext cx="8709208" cy="3838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246"/>
                <a:gridCol w="7293962"/>
              </a:tblGrid>
              <a:tr h="293205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solidFill>
                            <a:schemeClr val="tx1"/>
                          </a:solidFill>
                        </a:rPr>
                        <a:t>Elements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</a:tr>
              <a:tr h="498449">
                <a:tc>
                  <a:txBody>
                    <a:bodyPr/>
                    <a:lstStyle/>
                    <a:p>
                      <a:r>
                        <a:rPr lang="en-PH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Main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Tag:  &lt;main&gt;  &lt;/main&gt;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Defines the page's main content. It shouldn't be enclosed in any of the sectioning tags. </a:t>
                      </a:r>
                      <a:endParaRPr lang="en-PH" sz="1400" b="0" i="0" u="none" strike="noStrike" cap="none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8449">
                <a:tc>
                  <a:txBody>
                    <a:bodyPr/>
                    <a:lstStyle/>
                    <a:p>
                      <a:r>
                        <a:rPr lang="en-PH" b="1" baseline="0" dirty="0" smtClean="0"/>
                        <a:t>Section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Tag:  &lt;section&gt;  &lt;/section&gt;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Grouping together nearby content of a similar theme</a:t>
                      </a:r>
                      <a:endParaRPr lang="en-PH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1">
                <a:tc>
                  <a:txBody>
                    <a:bodyPr/>
                    <a:lstStyle/>
                    <a:p>
                      <a:r>
                        <a:rPr lang="en-PH" b="1" dirty="0" smtClean="0"/>
                        <a:t>Article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Tag:  &lt;article&gt;  &lt;/article&gt;</a:t>
                      </a:r>
                      <a:endParaRPr lang="en-PH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Defines self-contained content that could stand independently of the page</a:t>
                      </a:r>
                      <a:endParaRPr lang="en-PH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1">
                <a:tc>
                  <a:txBody>
                    <a:bodyPr/>
                    <a:lstStyle/>
                    <a:p>
                      <a:r>
                        <a:rPr lang="en-PH" b="1" dirty="0" err="1" smtClean="0"/>
                        <a:t>Nav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Tag:  &lt;</a:t>
                      </a:r>
                      <a:r>
                        <a:rPr lang="en-PH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nav</a:t>
                      </a:r>
                      <a:r>
                        <a:rPr lang="en-PH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&gt;  &lt;/</a:t>
                      </a:r>
                      <a:r>
                        <a:rPr lang="en-PH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nav</a:t>
                      </a:r>
                      <a:r>
                        <a:rPr lang="en-PH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&gt;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 major navigation grouping of links on the page. Often the main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navbar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or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nav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grouping.</a:t>
                      </a:r>
                      <a:endParaRPr lang="en-PH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1">
                <a:tc>
                  <a:txBody>
                    <a:bodyPr/>
                    <a:lstStyle/>
                    <a:p>
                      <a:r>
                        <a:rPr lang="en-PH" b="1" dirty="0" smtClean="0"/>
                        <a:t>Header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Tag:  &lt;header&gt;  &lt;/header&gt;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Introductory information of a page or section.</a:t>
                      </a:r>
                      <a:endParaRPr lang="en-PH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1">
                <a:tc>
                  <a:txBody>
                    <a:bodyPr/>
                    <a:lstStyle/>
                    <a:p>
                      <a:r>
                        <a:rPr lang="en-PH" b="1" dirty="0" smtClean="0"/>
                        <a:t>Footer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Tag:  &lt;footer&gt;  &lt;/footer&gt;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 &lt;footer&gt; at the base of a page or section. It might include contact information and some site navigation.</a:t>
                      </a:r>
                      <a:endParaRPr lang="en-PH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-1" y="974950"/>
            <a:ext cx="9144000" cy="48300"/>
          </a:xfrm>
          <a:prstGeom prst="rect">
            <a:avLst/>
          </a:prstGeom>
          <a:solidFill>
            <a:srgbClr val="E51A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4265"/>
              </a:solidFill>
              <a:highlight>
                <a:srgbClr val="E51A4F"/>
              </a:highlight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39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b="1" dirty="0" smtClean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Semantic </a:t>
            </a:r>
            <a:r>
              <a:rPr lang="en" b="1" dirty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Elements</a:t>
            </a:r>
            <a:endParaRPr b="1" dirty="0">
              <a:solidFill>
                <a:srgbClr val="E51A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375" y="4495875"/>
            <a:ext cx="647624" cy="6476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5786" y="1513957"/>
            <a:ext cx="8686934" cy="28661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&lt;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header&gt;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&lt;h2&gt; Sectioning Elements&lt;/h2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&lt;/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header&gt;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&lt;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section 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style="border:1px solid pink;  padding:15px;  margin:10px;"&gt;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 &lt;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h3&gt;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Lorem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Ipsum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&lt;/h3&gt;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 &lt;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p&gt;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Lorem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Ipsum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is simply dummy text of the printing and typesetting industry.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Lorem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Ipsum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has been the industry's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  standard 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dummy text ever since the 1500s, when an unknown printer took a galley of type and scrambled it to make a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  type 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specimen book. It has survived not only five centuries, but also the leap into electronic typesetting, remaining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   essentially 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unchanged. It was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popularised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in the 1960s with the release of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Letraset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sheets containing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Lorem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Ipsum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   passages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, and more recently with desktop publishing software like Aldus PageMaker including versions of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Lorem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Ipsum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.&lt;/p&gt;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&lt;/section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  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&lt;section 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style="border:1px solid pink;  padding:15px;  margin:10px;"&gt;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 &lt;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h3&gt;Why do we use it? &lt;/h3&gt;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  &lt;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p&gt;There are many variations of passages of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Lorem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Ipsum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available, but the majority have suffered alteration in some form,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  by 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injected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humour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, or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randomised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words which don't look even slightly believable. &lt;/p&gt;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&lt;/section&gt;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1699" y="1059495"/>
            <a:ext cx="375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Sample of &lt;header&gt; and &lt;section&gt; tag. 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3560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969200"/>
            <a:ext cx="9144000" cy="48300"/>
          </a:xfrm>
          <a:prstGeom prst="rect">
            <a:avLst/>
          </a:prstGeom>
          <a:solidFill>
            <a:srgbClr val="E51A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4265"/>
              </a:solidFill>
              <a:highlight>
                <a:srgbClr val="E51A4F"/>
              </a:highlight>
            </a:endParaRPr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Semantic Elements</a:t>
            </a:r>
            <a:endParaRPr b="1">
              <a:solidFill>
                <a:srgbClr val="E51A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375" y="4495875"/>
            <a:ext cx="647624" cy="64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1" y="1160276"/>
            <a:ext cx="5426746" cy="408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0" y="917742"/>
            <a:ext cx="9144000" cy="48300"/>
          </a:xfrm>
          <a:prstGeom prst="rect">
            <a:avLst/>
          </a:prstGeom>
          <a:solidFill>
            <a:srgbClr val="E51A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4265"/>
              </a:solidFill>
              <a:highlight>
                <a:srgbClr val="E51A4F"/>
              </a:highlight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Activity</a:t>
            </a:r>
            <a:r>
              <a:rPr lang="en" b="1" dirty="0" smtClean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" b="1" dirty="0" smtClean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HTML Page Layout</a:t>
            </a:r>
            <a:endParaRPr b="1" dirty="0">
              <a:solidFill>
                <a:srgbClr val="E51A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235501" y="991896"/>
            <a:ext cx="7073837" cy="338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>
              <a:lnSpc>
                <a:spcPct val="105000"/>
              </a:lnSpc>
              <a:spcBef>
                <a:spcPts val="1200"/>
              </a:spcBef>
              <a:buClr>
                <a:srgbClr val="284265"/>
              </a:buClr>
              <a:buSzPts val="1600"/>
              <a:buNone/>
            </a:pPr>
            <a:r>
              <a:rPr lang="en-US" sz="1400" dirty="0"/>
              <a:t>Create a </a:t>
            </a:r>
            <a:r>
              <a:rPr lang="en-US" sz="1400"/>
              <a:t>file </a:t>
            </a:r>
            <a:r>
              <a:rPr lang="en-US" sz="1400" smtClean="0"/>
              <a:t>pagelayout</a:t>
            </a:r>
            <a:r>
              <a:rPr lang="en-US" sz="1400" smtClean="0"/>
              <a:t>.html</a:t>
            </a:r>
            <a:r>
              <a:rPr lang="en-US" sz="1400" dirty="0" smtClean="0"/>
              <a:t>.</a:t>
            </a:r>
          </a:p>
          <a:p>
            <a:pPr marL="127000" lvl="0" indent="0">
              <a:lnSpc>
                <a:spcPct val="105000"/>
              </a:lnSpc>
              <a:spcBef>
                <a:spcPts val="1200"/>
              </a:spcBef>
              <a:buClr>
                <a:srgbClr val="284265"/>
              </a:buClr>
              <a:buSzPts val="1600"/>
              <a:buNone/>
            </a:pPr>
            <a:r>
              <a:rPr lang="en-US" sz="1400" dirty="0" smtClean="0"/>
              <a:t>In one page, create  2 layout  using  &lt;table&gt; and &lt;div&gt; tags.</a:t>
            </a: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375" y="4495875"/>
            <a:ext cx="647624" cy="64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" t="15185" r="87" b="-841"/>
          <a:stretch/>
        </p:blipFill>
        <p:spPr>
          <a:xfrm>
            <a:off x="398868" y="1957494"/>
            <a:ext cx="7750212" cy="276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6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375" y="4495875"/>
            <a:ext cx="647624" cy="6476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7;p23"/>
          <p:cNvSpPr/>
          <p:nvPr/>
        </p:nvSpPr>
        <p:spPr>
          <a:xfrm>
            <a:off x="-1" y="834236"/>
            <a:ext cx="9144000" cy="48300"/>
          </a:xfrm>
          <a:prstGeom prst="rect">
            <a:avLst/>
          </a:prstGeom>
          <a:solidFill>
            <a:srgbClr val="E51A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4265"/>
              </a:solidFill>
              <a:highlight>
                <a:srgbClr val="E51A4F"/>
              </a:highlight>
            </a:endParaRPr>
          </a:p>
        </p:txBody>
      </p:sp>
      <p:sp>
        <p:nvSpPr>
          <p:cNvPr id="14" name="Google Shape;147;p23"/>
          <p:cNvSpPr/>
          <p:nvPr/>
        </p:nvSpPr>
        <p:spPr>
          <a:xfrm>
            <a:off x="-1" y="4166716"/>
            <a:ext cx="9144000" cy="48300"/>
          </a:xfrm>
          <a:prstGeom prst="rect">
            <a:avLst/>
          </a:prstGeom>
          <a:solidFill>
            <a:srgbClr val="E51A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4265"/>
              </a:solidFill>
              <a:highlight>
                <a:srgbClr val="E51A4F"/>
              </a:highlight>
            </a:endParaRPr>
          </a:p>
        </p:txBody>
      </p:sp>
      <p:sp>
        <p:nvSpPr>
          <p:cNvPr id="9" name="Google Shape;148;p23"/>
          <p:cNvSpPr txBox="1">
            <a:spLocks noGrp="1"/>
          </p:cNvSpPr>
          <p:nvPr/>
        </p:nvSpPr>
        <p:spPr>
          <a:xfrm>
            <a:off x="3081867" y="2120001"/>
            <a:ext cx="601691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 dirty="0" smtClean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Cascading Style Sheets </a:t>
            </a:r>
            <a:endParaRPr sz="3600" b="1" u="sng" dirty="0">
              <a:solidFill>
                <a:srgbClr val="E51A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36" y="1099686"/>
            <a:ext cx="2613331" cy="261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8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0" y="969200"/>
            <a:ext cx="9144000" cy="48300"/>
          </a:xfrm>
          <a:prstGeom prst="rect">
            <a:avLst/>
          </a:prstGeom>
          <a:solidFill>
            <a:srgbClr val="E51A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4265"/>
              </a:solidFill>
              <a:highlight>
                <a:srgbClr val="E51A4F"/>
              </a:highlight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b="1" dirty="0" smtClean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CSS Overview</a:t>
            </a:r>
            <a:endParaRPr b="1" dirty="0">
              <a:solidFill>
                <a:srgbClr val="E51A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375" y="4495875"/>
            <a:ext cx="647624" cy="64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45795" y="1131277"/>
            <a:ext cx="8574392" cy="24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pPr marL="457200" lvl="0" indent="-330200">
              <a:lnSpc>
                <a:spcPct val="105000"/>
              </a:lnSpc>
              <a:buClr>
                <a:srgbClr val="284265"/>
              </a:buClr>
              <a:buSzPts val="1600"/>
              <a:buFont typeface="Roboto"/>
              <a:buChar char="●"/>
            </a:pPr>
            <a:r>
              <a:rPr lang="en-US" sz="1800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Cascading Style Sheets</a:t>
            </a:r>
          </a:p>
          <a:p>
            <a:pPr marL="457200" lvl="0" indent="-330200">
              <a:lnSpc>
                <a:spcPct val="105000"/>
              </a:lnSpc>
              <a:buClr>
                <a:srgbClr val="284265"/>
              </a:buClr>
              <a:buSzPts val="1600"/>
              <a:buFont typeface="Roboto"/>
              <a:buChar char="●"/>
            </a:pPr>
            <a:r>
              <a:rPr lang="en-US" sz="1800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A style sheet language used to describe the presentation of a document written in HTML</a:t>
            </a:r>
          </a:p>
          <a:p>
            <a:pPr marL="457200" lvl="0" indent="-330200">
              <a:lnSpc>
                <a:spcPct val="105000"/>
              </a:lnSpc>
              <a:buClr>
                <a:srgbClr val="284265"/>
              </a:buClr>
              <a:buSzPts val="1600"/>
              <a:buFont typeface="Roboto"/>
              <a:buChar char="●"/>
            </a:pPr>
            <a:r>
              <a:rPr lang="en-US" sz="1800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CSS describes how elements should be rendered on screen, on paper, in speech, or on other media.</a:t>
            </a:r>
          </a:p>
          <a:p>
            <a:endParaRPr lang="en-US" sz="2000" dirty="0" smtClean="0"/>
          </a:p>
          <a:p>
            <a:r>
              <a:rPr lang="en-US" sz="2000" dirty="0" smtClean="0"/>
              <a:t>  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406506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0" y="969200"/>
            <a:ext cx="9144000" cy="48300"/>
          </a:xfrm>
          <a:prstGeom prst="rect">
            <a:avLst/>
          </a:prstGeom>
          <a:solidFill>
            <a:srgbClr val="E51A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4265"/>
              </a:solidFill>
              <a:highlight>
                <a:srgbClr val="E51A4F"/>
              </a:highlight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b="1" dirty="0" smtClean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Advantages of CSS</a:t>
            </a:r>
            <a:endParaRPr b="1" dirty="0">
              <a:solidFill>
                <a:srgbClr val="E51A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375" y="4495875"/>
            <a:ext cx="647624" cy="64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45795" y="1131277"/>
            <a:ext cx="8574392" cy="364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>
              <a:lnSpc>
                <a:spcPct val="105000"/>
              </a:lnSpc>
              <a:buClr>
                <a:srgbClr val="284265"/>
              </a:buClr>
              <a:buSzPts val="1600"/>
              <a:buFont typeface="Roboto"/>
              <a:buChar char="●"/>
            </a:pPr>
            <a:r>
              <a:rPr lang="en-US" b="1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CSS </a:t>
            </a:r>
            <a:r>
              <a:rPr lang="en-US" b="1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saves </a:t>
            </a:r>
            <a:r>
              <a:rPr lang="en-US" b="1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time </a:t>
            </a:r>
            <a:r>
              <a:rPr lang="en-US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- reuse same sheet in multiple HTML </a:t>
            </a:r>
            <a:r>
              <a:rPr lang="en-US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pages</a:t>
            </a:r>
          </a:p>
          <a:p>
            <a:pPr marL="127000" lvl="0">
              <a:lnSpc>
                <a:spcPct val="105000"/>
              </a:lnSpc>
              <a:buClr>
                <a:srgbClr val="284265"/>
              </a:buClr>
              <a:buSzPts val="1600"/>
            </a:pPr>
            <a:endParaRPr lang="en-US" dirty="0" smtClean="0">
              <a:solidFill>
                <a:srgbClr val="2842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30200">
              <a:lnSpc>
                <a:spcPct val="105000"/>
              </a:lnSpc>
              <a:buClr>
                <a:srgbClr val="284265"/>
              </a:buClr>
              <a:buSzPts val="1600"/>
              <a:buFont typeface="Roboto"/>
              <a:buChar char="●"/>
            </a:pPr>
            <a:r>
              <a:rPr lang="en-US" b="1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Easy </a:t>
            </a:r>
            <a:r>
              <a:rPr lang="en-US" b="1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maintenance </a:t>
            </a:r>
            <a:r>
              <a:rPr lang="en-US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US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to </a:t>
            </a:r>
            <a:r>
              <a:rPr lang="en-US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make a global change, simply change the style, and all elements in all the web pages will be updated </a:t>
            </a:r>
            <a:r>
              <a:rPr lang="en-US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automatically.</a:t>
            </a:r>
          </a:p>
          <a:p>
            <a:pPr marL="127000">
              <a:lnSpc>
                <a:spcPct val="105000"/>
              </a:lnSpc>
              <a:buClr>
                <a:srgbClr val="284265"/>
              </a:buClr>
              <a:buSzPts val="1600"/>
            </a:pPr>
            <a:endParaRPr lang="en-US" b="1" dirty="0" smtClean="0">
              <a:solidFill>
                <a:srgbClr val="2842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>
              <a:lnSpc>
                <a:spcPct val="105000"/>
              </a:lnSpc>
              <a:buClr>
                <a:srgbClr val="284265"/>
              </a:buClr>
              <a:buSzPts val="1600"/>
              <a:buFont typeface="Roboto"/>
              <a:buChar char="●"/>
            </a:pPr>
            <a:r>
              <a:rPr lang="en-US" b="1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Pages </a:t>
            </a:r>
            <a:r>
              <a:rPr lang="en-US" b="1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load faster </a:t>
            </a:r>
            <a:r>
              <a:rPr lang="en-US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- write HTML tag attributes </a:t>
            </a:r>
            <a:r>
              <a:rPr lang="en-US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are minimized.</a:t>
            </a:r>
          </a:p>
          <a:p>
            <a:pPr marL="127000" lvl="0">
              <a:lnSpc>
                <a:spcPct val="105000"/>
              </a:lnSpc>
              <a:buClr>
                <a:srgbClr val="284265"/>
              </a:buClr>
              <a:buSzPts val="1600"/>
            </a:pPr>
            <a:endParaRPr lang="en-US" dirty="0" smtClean="0">
              <a:solidFill>
                <a:srgbClr val="2842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>
              <a:lnSpc>
                <a:spcPct val="105000"/>
              </a:lnSpc>
              <a:buClr>
                <a:srgbClr val="284265"/>
              </a:buClr>
              <a:buSzPts val="1600"/>
              <a:buFont typeface="Roboto"/>
              <a:buChar char="●"/>
            </a:pPr>
            <a:r>
              <a:rPr lang="en-US" b="1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Multiple Device Compatibility </a:t>
            </a:r>
            <a:r>
              <a:rPr lang="en-US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US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allow </a:t>
            </a:r>
            <a:r>
              <a:rPr lang="en-US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content to be optimized for more than one type of device</a:t>
            </a:r>
            <a:r>
              <a:rPr lang="en-US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330200">
              <a:lnSpc>
                <a:spcPct val="105000"/>
              </a:lnSpc>
              <a:buClr>
                <a:srgbClr val="284265"/>
              </a:buClr>
              <a:buSzPts val="1600"/>
              <a:buFont typeface="Roboto"/>
              <a:buChar char="●"/>
            </a:pPr>
            <a:endParaRPr lang="en-US" dirty="0">
              <a:solidFill>
                <a:srgbClr val="2842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>
              <a:lnSpc>
                <a:spcPct val="105000"/>
              </a:lnSpc>
              <a:buClr>
                <a:srgbClr val="284265"/>
              </a:buClr>
              <a:buSzPts val="1600"/>
              <a:buFont typeface="Roboto"/>
              <a:buChar char="●"/>
            </a:pPr>
            <a:r>
              <a:rPr lang="en-US" b="1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Superior styles to </a:t>
            </a:r>
            <a:r>
              <a:rPr lang="en-US" b="1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HTML </a:t>
            </a:r>
            <a:r>
              <a:rPr lang="en-US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US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 wider </a:t>
            </a:r>
            <a:r>
              <a:rPr lang="en-US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array of attributes than </a:t>
            </a:r>
            <a:r>
              <a:rPr lang="en-US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HTML.</a:t>
            </a:r>
          </a:p>
          <a:p>
            <a:pPr marL="457200" lvl="0" indent="-330200">
              <a:lnSpc>
                <a:spcPct val="105000"/>
              </a:lnSpc>
              <a:buClr>
                <a:srgbClr val="284265"/>
              </a:buClr>
              <a:buSzPts val="1600"/>
              <a:buFont typeface="Roboto"/>
              <a:buChar char="●"/>
            </a:pPr>
            <a:endParaRPr lang="en-US" dirty="0" smtClean="0">
              <a:solidFill>
                <a:srgbClr val="2842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>
              <a:lnSpc>
                <a:spcPct val="105000"/>
              </a:lnSpc>
              <a:buClr>
                <a:srgbClr val="284265"/>
              </a:buClr>
              <a:buSzPts val="1600"/>
              <a:buFont typeface="Roboto"/>
              <a:buChar char="●"/>
            </a:pPr>
            <a:r>
              <a:rPr lang="en-US" b="1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Global web standards </a:t>
            </a:r>
            <a:r>
              <a:rPr lang="en-US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- HTML attributes are being deprecated and it is being recommended to use CSS.</a:t>
            </a:r>
          </a:p>
          <a:p>
            <a:endParaRPr lang="en-US" sz="2000" dirty="0" smtClean="0"/>
          </a:p>
          <a:p>
            <a:r>
              <a:rPr lang="en-US" sz="2000" dirty="0" smtClean="0"/>
              <a:t>  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173100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0" y="969200"/>
            <a:ext cx="9144000" cy="48300"/>
          </a:xfrm>
          <a:prstGeom prst="rect">
            <a:avLst/>
          </a:prstGeom>
          <a:solidFill>
            <a:srgbClr val="E51A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4265"/>
              </a:solidFill>
              <a:highlight>
                <a:srgbClr val="E51A4F"/>
              </a:highlight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CSS Syntax</a:t>
            </a:r>
            <a:endParaRPr b="1">
              <a:solidFill>
                <a:srgbClr val="E51A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Comprises of style rules that is made of three parts:</a:t>
            </a:r>
            <a:endParaRPr sz="1600" dirty="0">
              <a:solidFill>
                <a:srgbClr val="284265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30200">
              <a:lnSpc>
                <a:spcPct val="105000"/>
              </a:lnSpc>
              <a:spcBef>
                <a:spcPts val="1200"/>
              </a:spcBef>
              <a:buClr>
                <a:srgbClr val="284265"/>
              </a:buClr>
              <a:buSzPts val="1600"/>
              <a:buFont typeface="Roboto"/>
              <a:buChar char="●"/>
            </a:pPr>
            <a:r>
              <a:rPr lang="en" sz="1600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Selector - selects the content you want to </a:t>
            </a:r>
            <a:r>
              <a:rPr lang="en" sz="1600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style. </a:t>
            </a:r>
            <a:r>
              <a:rPr lang="en-US" sz="1600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A selector </a:t>
            </a:r>
            <a:r>
              <a:rPr lang="en-US" sz="1600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could </a:t>
            </a:r>
            <a:r>
              <a:rPr lang="en-US" sz="1600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be any </a:t>
            </a:r>
            <a:r>
              <a:rPr lang="en-US" sz="1600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html tag </a:t>
            </a:r>
            <a:r>
              <a:rPr lang="en-US" sz="1600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like &lt;h1&gt; or &lt;table&gt; etc</a:t>
            </a:r>
            <a:r>
              <a:rPr lang="en-US" sz="1600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 dirty="0">
              <a:solidFill>
                <a:srgbClr val="2842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84265"/>
              </a:buClr>
              <a:buSzPts val="1600"/>
              <a:buFont typeface="Roboto"/>
              <a:buChar char="●"/>
            </a:pPr>
            <a:r>
              <a:rPr lang="en" sz="1600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Property - a type of html attributes that are converted into CSS properties</a:t>
            </a:r>
            <a:endParaRPr sz="1600" dirty="0">
              <a:solidFill>
                <a:srgbClr val="2842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84265"/>
              </a:buClr>
              <a:buSzPts val="1600"/>
              <a:buFont typeface="Roboto"/>
              <a:buChar char="●"/>
            </a:pPr>
            <a:r>
              <a:rPr lang="en" sz="1600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Value - assigned to </a:t>
            </a:r>
            <a:r>
              <a:rPr lang="en" sz="1600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properties</a:t>
            </a:r>
          </a:p>
          <a:p>
            <a:pPr marL="457200" lvl="0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84265"/>
              </a:buClr>
              <a:buSzPts val="1600"/>
              <a:buFont typeface="Roboto"/>
              <a:buChar char="●"/>
            </a:pPr>
            <a:endParaRPr sz="1600" dirty="0">
              <a:solidFill>
                <a:srgbClr val="2842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375" y="4495875"/>
            <a:ext cx="647624" cy="64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2750" y="2726821"/>
            <a:ext cx="5362575" cy="1924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655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0" y="969200"/>
            <a:ext cx="9144000" cy="48300"/>
          </a:xfrm>
          <a:prstGeom prst="rect">
            <a:avLst/>
          </a:prstGeom>
          <a:solidFill>
            <a:srgbClr val="E51A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4265"/>
              </a:solidFill>
              <a:highlight>
                <a:srgbClr val="E51A4F"/>
              </a:highlight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CSS Syntax</a:t>
            </a:r>
            <a:endParaRPr b="1">
              <a:solidFill>
                <a:srgbClr val="E51A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lnSpc>
                <a:spcPct val="105000"/>
              </a:lnSpc>
              <a:buNone/>
            </a:pPr>
            <a:r>
              <a:rPr lang="en-US" sz="1600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Note the other important parts of the syntax:</a:t>
            </a:r>
            <a:r>
              <a:rPr lang="en" sz="1600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600" dirty="0">
              <a:solidFill>
                <a:srgbClr val="284265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30200">
              <a:lnSpc>
                <a:spcPct val="105000"/>
              </a:lnSpc>
              <a:spcBef>
                <a:spcPts val="1200"/>
              </a:spcBef>
              <a:buClr>
                <a:srgbClr val="284265"/>
              </a:buClr>
              <a:buSzPts val="1600"/>
              <a:buFont typeface="Roboto"/>
              <a:buChar char="●"/>
            </a:pPr>
            <a:r>
              <a:rPr lang="en-US" sz="1600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Each </a:t>
            </a:r>
            <a:r>
              <a:rPr lang="en-US" sz="1600" dirty="0" err="1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ruleset</a:t>
            </a:r>
            <a:r>
              <a:rPr lang="en-US" sz="1600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 must be wrapped in curly </a:t>
            </a:r>
            <a:r>
              <a:rPr lang="en-US" sz="1600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braces </a:t>
            </a:r>
            <a:r>
              <a:rPr lang="en-US" sz="1600" b="1" dirty="0" smtClean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{  }</a:t>
            </a:r>
            <a:endParaRPr sz="1600" b="1" dirty="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30200">
              <a:lnSpc>
                <a:spcPct val="105000"/>
              </a:lnSpc>
              <a:buClr>
                <a:srgbClr val="284265"/>
              </a:buClr>
              <a:buSzPts val="1600"/>
              <a:buFont typeface="Roboto"/>
              <a:buChar char="●"/>
            </a:pPr>
            <a:r>
              <a:rPr lang="en-US" sz="1600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Each declaration must </a:t>
            </a:r>
            <a:r>
              <a:rPr lang="en-US" sz="1600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use a colon </a:t>
            </a:r>
            <a:r>
              <a:rPr lang="en-US" b="1" dirty="0" smtClean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-US" sz="1600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to separate the property from its value or values.</a:t>
            </a:r>
            <a:endParaRPr sz="1600" dirty="0">
              <a:solidFill>
                <a:srgbClr val="284265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30200">
              <a:lnSpc>
                <a:spcPct val="105000"/>
              </a:lnSpc>
              <a:buClr>
                <a:srgbClr val="284265"/>
              </a:buClr>
              <a:buSzPts val="1600"/>
              <a:buFont typeface="Roboto"/>
              <a:buChar char="●"/>
            </a:pPr>
            <a:r>
              <a:rPr lang="en-US" sz="1600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Each </a:t>
            </a:r>
            <a:r>
              <a:rPr lang="en-US" sz="1600" dirty="0" err="1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ruleset</a:t>
            </a:r>
            <a:r>
              <a:rPr lang="en-US" sz="1600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must use a semicolon </a:t>
            </a:r>
            <a:r>
              <a:rPr lang="en-US" sz="1600" b="1" dirty="0" smtClean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r>
              <a:rPr lang="en-US" sz="1600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to separate each declaration from the next one.</a:t>
            </a:r>
            <a:endParaRPr lang="en" sz="1600" dirty="0" smtClean="0">
              <a:solidFill>
                <a:srgbClr val="2842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84265"/>
              </a:buClr>
              <a:buSzPts val="1600"/>
              <a:buFont typeface="Roboto"/>
              <a:buChar char="●"/>
            </a:pPr>
            <a:endParaRPr sz="1600" dirty="0">
              <a:solidFill>
                <a:srgbClr val="2842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375" y="4495875"/>
            <a:ext cx="647624" cy="64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2750" y="2726821"/>
            <a:ext cx="5362575" cy="1924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847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0" y="969200"/>
            <a:ext cx="9144000" cy="48300"/>
          </a:xfrm>
          <a:prstGeom prst="rect">
            <a:avLst/>
          </a:prstGeom>
          <a:solidFill>
            <a:srgbClr val="E51A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4265"/>
              </a:solidFill>
              <a:highlight>
                <a:srgbClr val="E51A4F"/>
              </a:highlight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Types of CSS</a:t>
            </a:r>
            <a:endParaRPr b="1" dirty="0">
              <a:solidFill>
                <a:srgbClr val="E51A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17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30200">
              <a:lnSpc>
                <a:spcPct val="105000"/>
              </a:lnSpc>
              <a:spcBef>
                <a:spcPts val="1200"/>
              </a:spcBef>
              <a:buClr>
                <a:srgbClr val="284265"/>
              </a:buClr>
              <a:buSzPts val="1600"/>
              <a:buFont typeface="Roboto"/>
              <a:buChar char="●"/>
            </a:pPr>
            <a:r>
              <a:rPr lang="en-PH" sz="1400" b="1" dirty="0"/>
              <a:t>Inline </a:t>
            </a:r>
            <a:r>
              <a:rPr lang="en-PH" sz="1400" b="1" dirty="0" smtClean="0"/>
              <a:t>CSS – </a:t>
            </a:r>
            <a:r>
              <a:rPr lang="en-US" sz="1400" dirty="0" smtClean="0"/>
              <a:t>apply style rules to specific HTML </a:t>
            </a:r>
            <a:r>
              <a:rPr lang="en-US" sz="1400" dirty="0"/>
              <a:t>tag using the </a:t>
            </a:r>
            <a:r>
              <a:rPr lang="en-US" sz="1400" b="1" dirty="0"/>
              <a:t>style</a:t>
            </a:r>
            <a:r>
              <a:rPr lang="en-US" sz="1400" dirty="0"/>
              <a:t> </a:t>
            </a:r>
            <a:r>
              <a:rPr lang="en-US" sz="1400" dirty="0" smtClean="0"/>
              <a:t>attribute.</a:t>
            </a:r>
            <a:r>
              <a:rPr lang="en-US" sz="1400" dirty="0"/>
              <a:t> </a:t>
            </a:r>
            <a:endParaRPr lang="en-PH" sz="1400" b="1" dirty="0" smtClean="0"/>
          </a:p>
          <a:p>
            <a:pPr marL="1270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84265"/>
              </a:buClr>
              <a:buSzPts val="1600"/>
              <a:buNone/>
            </a:pPr>
            <a:endParaRPr sz="1600" dirty="0">
              <a:solidFill>
                <a:srgbClr val="2842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375" y="4495875"/>
            <a:ext cx="647624" cy="6476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5821" y="1770185"/>
            <a:ext cx="8076163" cy="212747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&lt;!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DOCTYPE html&gt;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&lt;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html&gt;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    &lt;head&gt;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        &lt;title&gt;Inline CSS&lt;/title&gt;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    &lt;/head&gt;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    &lt;body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  </a:t>
            </a:r>
            <a:r>
              <a:rPr lang="en-US" sz="1200" dirty="0">
                <a:solidFill>
                  <a:schemeClr val="tx1"/>
                </a:solidFill>
              </a:rPr>
              <a:t> &lt;h1 </a:t>
            </a:r>
            <a:r>
              <a:rPr lang="en-US" sz="1200" b="1" dirty="0">
                <a:solidFill>
                  <a:schemeClr val="tx1"/>
                </a:solidFill>
              </a:rPr>
              <a:t>style</a:t>
            </a:r>
            <a:r>
              <a:rPr lang="en-US" sz="1200" dirty="0">
                <a:solidFill>
                  <a:schemeClr val="tx1"/>
                </a:solidFill>
              </a:rPr>
              <a:t> = "</a:t>
            </a:r>
            <a:r>
              <a:rPr lang="en-US" sz="1200" dirty="0" err="1">
                <a:solidFill>
                  <a:schemeClr val="tx1"/>
                </a:solidFill>
              </a:rPr>
              <a:t>color:blue</a:t>
            </a:r>
            <a:r>
              <a:rPr lang="en-US" sz="1200" dirty="0">
                <a:solidFill>
                  <a:schemeClr val="tx1"/>
                </a:solidFill>
              </a:rPr>
              <a:t>; </a:t>
            </a:r>
            <a:r>
              <a:rPr lang="en-US" sz="1200" dirty="0" err="1">
                <a:solidFill>
                  <a:schemeClr val="tx1"/>
                </a:solidFill>
              </a:rPr>
              <a:t>font-family:Arial</a:t>
            </a:r>
            <a:r>
              <a:rPr lang="en-US" sz="1200" dirty="0">
                <a:solidFill>
                  <a:schemeClr val="tx1"/>
                </a:solidFill>
              </a:rPr>
              <a:t>, Helvetica, sans-serif ; font-size:25px" &gt; Registration Form &lt;/h1&gt;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smtClean="0">
                <a:solidFill>
                  <a:schemeClr val="tx1"/>
                </a:solidFill>
              </a:rPr>
              <a:t> &lt;</a:t>
            </a:r>
            <a:r>
              <a:rPr lang="en-US" sz="1200" dirty="0">
                <a:solidFill>
                  <a:schemeClr val="tx1"/>
                </a:solidFill>
              </a:rPr>
              <a:t>p </a:t>
            </a:r>
            <a:r>
              <a:rPr lang="en-US" sz="1200" b="1" dirty="0">
                <a:solidFill>
                  <a:schemeClr val="tx1"/>
                </a:solidFill>
              </a:rPr>
              <a:t>style </a:t>
            </a:r>
            <a:r>
              <a:rPr lang="en-US" sz="1200" dirty="0">
                <a:solidFill>
                  <a:schemeClr val="tx1"/>
                </a:solidFill>
              </a:rPr>
              <a:t>= "</a:t>
            </a:r>
            <a:r>
              <a:rPr lang="en-US" sz="1200" dirty="0" err="1">
                <a:solidFill>
                  <a:schemeClr val="tx1"/>
                </a:solidFill>
              </a:rPr>
              <a:t>color:green</a:t>
            </a:r>
            <a:r>
              <a:rPr lang="en-US" sz="1200" dirty="0">
                <a:solidFill>
                  <a:schemeClr val="tx1"/>
                </a:solidFill>
              </a:rPr>
              <a:t>; font-size:20px; </a:t>
            </a:r>
            <a:r>
              <a:rPr lang="en-US" sz="1200" dirty="0" err="1">
                <a:solidFill>
                  <a:schemeClr val="tx1"/>
                </a:solidFill>
              </a:rPr>
              <a:t>font-style:bold</a:t>
            </a:r>
            <a:r>
              <a:rPr lang="en-US" sz="1200" dirty="0">
                <a:solidFill>
                  <a:schemeClr val="tx1"/>
                </a:solidFill>
              </a:rPr>
              <a:t>;"  &gt; Please enter the following information.&lt;/p&gt;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    &lt;/body&gt;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&lt;/html&gt;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183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375" y="4495875"/>
            <a:ext cx="647624" cy="6476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7;p23"/>
          <p:cNvSpPr/>
          <p:nvPr/>
        </p:nvSpPr>
        <p:spPr>
          <a:xfrm>
            <a:off x="-1" y="834236"/>
            <a:ext cx="9144000" cy="48300"/>
          </a:xfrm>
          <a:prstGeom prst="rect">
            <a:avLst/>
          </a:prstGeom>
          <a:solidFill>
            <a:srgbClr val="E51A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4265"/>
              </a:solidFill>
              <a:highlight>
                <a:srgbClr val="E51A4F"/>
              </a:highlight>
            </a:endParaRPr>
          </a:p>
        </p:txBody>
      </p:sp>
      <p:sp>
        <p:nvSpPr>
          <p:cNvPr id="8" name="Google Shape;148;p23"/>
          <p:cNvSpPr txBox="1">
            <a:spLocks noGrp="1"/>
          </p:cNvSpPr>
          <p:nvPr/>
        </p:nvSpPr>
        <p:spPr>
          <a:xfrm>
            <a:off x="617219" y="1803462"/>
            <a:ext cx="953334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 dirty="0" smtClean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&lt;html&gt; …. &lt;/html&gt;</a:t>
            </a:r>
            <a:endParaRPr sz="6600" b="1" dirty="0">
              <a:solidFill>
                <a:srgbClr val="E51A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" name="Google Shape;147;p23"/>
          <p:cNvSpPr/>
          <p:nvPr/>
        </p:nvSpPr>
        <p:spPr>
          <a:xfrm>
            <a:off x="-1" y="4166716"/>
            <a:ext cx="9144000" cy="48300"/>
          </a:xfrm>
          <a:prstGeom prst="rect">
            <a:avLst/>
          </a:prstGeom>
          <a:solidFill>
            <a:srgbClr val="E51A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4265"/>
              </a:solidFill>
              <a:highlight>
                <a:srgbClr val="E51A4F"/>
              </a:highlight>
            </a:endParaRPr>
          </a:p>
        </p:txBody>
      </p:sp>
      <p:sp>
        <p:nvSpPr>
          <p:cNvPr id="9" name="Google Shape;148;p23"/>
          <p:cNvSpPr txBox="1">
            <a:spLocks noGrp="1"/>
          </p:cNvSpPr>
          <p:nvPr/>
        </p:nvSpPr>
        <p:spPr>
          <a:xfrm>
            <a:off x="1218479" y="127405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 dirty="0" smtClean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Hypertext Markup Language</a:t>
            </a:r>
            <a:endParaRPr sz="3600" b="1" u="sng" dirty="0">
              <a:solidFill>
                <a:srgbClr val="E51A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96841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0" y="969200"/>
            <a:ext cx="9144000" cy="48300"/>
          </a:xfrm>
          <a:prstGeom prst="rect">
            <a:avLst/>
          </a:prstGeom>
          <a:solidFill>
            <a:srgbClr val="E51A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4265"/>
              </a:solidFill>
              <a:highlight>
                <a:srgbClr val="E51A4F"/>
              </a:highlight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Types of CSS</a:t>
            </a:r>
            <a:endParaRPr b="1" dirty="0">
              <a:solidFill>
                <a:srgbClr val="E51A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711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lvl="0" indent="-330200">
              <a:lnSpc>
                <a:spcPct val="105000"/>
              </a:lnSpc>
              <a:spcBef>
                <a:spcPts val="1200"/>
              </a:spcBef>
              <a:buClr>
                <a:srgbClr val="284265"/>
              </a:buClr>
              <a:buSzPts val="1600"/>
              <a:buFont typeface="Roboto"/>
              <a:buChar char="●"/>
            </a:pPr>
            <a:r>
              <a:rPr lang="en-PH" sz="1400" b="1" dirty="0"/>
              <a:t>Internal or Embedded </a:t>
            </a:r>
            <a:r>
              <a:rPr lang="en-PH" sz="1400" b="1" dirty="0" smtClean="0"/>
              <a:t>CSS – </a:t>
            </a:r>
            <a:r>
              <a:rPr lang="en-US" sz="1400" dirty="0" smtClean="0"/>
              <a:t>style used </a:t>
            </a:r>
            <a:r>
              <a:rPr lang="en-US" sz="1400" dirty="0"/>
              <a:t>when a single HTML document embedded within the HTML file. </a:t>
            </a:r>
            <a:r>
              <a:rPr lang="en-US" sz="1400" dirty="0" smtClean="0"/>
              <a:t>Rule </a:t>
            </a:r>
            <a:r>
              <a:rPr lang="en-US" sz="1400" dirty="0"/>
              <a:t>set should be within the HTML file in the </a:t>
            </a:r>
            <a:r>
              <a:rPr lang="en-US" sz="1400" b="1" dirty="0" smtClean="0"/>
              <a:t>&lt;head&gt; &lt;/head&gt;</a:t>
            </a:r>
            <a:r>
              <a:rPr lang="en-US" sz="1400" dirty="0" smtClean="0"/>
              <a:t> </a:t>
            </a:r>
            <a:r>
              <a:rPr lang="en-US" sz="1400" dirty="0"/>
              <a:t>section  </a:t>
            </a:r>
            <a:endParaRPr lang="en-PH" sz="1400" b="1" dirty="0" smtClean="0"/>
          </a:p>
          <a:p>
            <a:pPr marL="1270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84265"/>
              </a:buClr>
              <a:buSzPts val="1600"/>
              <a:buNone/>
            </a:pPr>
            <a:endParaRPr sz="1600" dirty="0">
              <a:solidFill>
                <a:srgbClr val="2842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375" y="4495875"/>
            <a:ext cx="647624" cy="6476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1329" y="1887360"/>
            <a:ext cx="8076163" cy="28661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&lt;!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DOCTYPE html&gt;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&lt;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html&gt;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    &lt;head&gt;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        &lt;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title&gt;Internal 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CSS&lt;/title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   </a:t>
            </a:r>
            <a:r>
              <a:rPr lang="en-PH" sz="1200" b="1" dirty="0" smtClean="0"/>
              <a:t>&lt;</a:t>
            </a:r>
            <a:r>
              <a:rPr lang="en-PH" sz="1200" b="1" dirty="0"/>
              <a:t>style&gt;</a:t>
            </a:r>
            <a:r>
              <a:rPr lang="en-PH" sz="1200" dirty="0"/>
              <a:t> </a:t>
            </a:r>
            <a:endParaRPr lang="en-PH" sz="12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PH" sz="1200" dirty="0"/>
              <a:t> </a:t>
            </a:r>
            <a:r>
              <a:rPr lang="en-PH" sz="1200" dirty="0" smtClean="0"/>
              <a:t>              h1 { </a:t>
            </a:r>
            <a:r>
              <a:rPr lang="en-US" sz="1200" dirty="0" err="1" smtClean="0">
                <a:solidFill>
                  <a:schemeClr val="tx1"/>
                </a:solidFill>
              </a:rPr>
              <a:t>color:blue</a:t>
            </a:r>
            <a:r>
              <a:rPr lang="en-US" sz="1200" dirty="0">
                <a:solidFill>
                  <a:schemeClr val="tx1"/>
                </a:solidFill>
              </a:rPr>
              <a:t>; </a:t>
            </a:r>
            <a:r>
              <a:rPr lang="en-US" sz="1200" dirty="0" err="1">
                <a:solidFill>
                  <a:schemeClr val="tx1"/>
                </a:solidFill>
              </a:rPr>
              <a:t>font-family:Arial</a:t>
            </a:r>
            <a:r>
              <a:rPr lang="en-US" sz="1200" dirty="0">
                <a:solidFill>
                  <a:schemeClr val="tx1"/>
                </a:solidFill>
              </a:rPr>
              <a:t>, Helvetica, sans-serif ; font-size:25px</a:t>
            </a:r>
            <a:r>
              <a:rPr lang="en-PH" sz="1200" dirty="0" smtClean="0"/>
              <a:t> </a:t>
            </a:r>
            <a:r>
              <a:rPr lang="en-PH" sz="1200" dirty="0"/>
              <a:t>} </a:t>
            </a:r>
            <a:endParaRPr lang="en-PH" sz="12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PH" sz="1200" dirty="0"/>
              <a:t> </a:t>
            </a:r>
            <a:r>
              <a:rPr lang="en-PH" sz="1200" dirty="0" smtClean="0"/>
              <a:t>               p  { </a:t>
            </a:r>
            <a:r>
              <a:rPr lang="en-US" sz="1200" dirty="0" err="1" smtClean="0">
                <a:solidFill>
                  <a:schemeClr val="tx1"/>
                </a:solidFill>
              </a:rPr>
              <a:t>color:green</a:t>
            </a:r>
            <a:r>
              <a:rPr lang="en-US" sz="1200" dirty="0">
                <a:solidFill>
                  <a:schemeClr val="tx1"/>
                </a:solidFill>
              </a:rPr>
              <a:t>; font-size:20px; </a:t>
            </a:r>
            <a:r>
              <a:rPr lang="en-US" sz="1200" dirty="0" err="1">
                <a:solidFill>
                  <a:schemeClr val="tx1"/>
                </a:solidFill>
              </a:rPr>
              <a:t>font-style:bold</a:t>
            </a:r>
            <a:r>
              <a:rPr lang="en-US" sz="1200" dirty="0">
                <a:solidFill>
                  <a:schemeClr val="tx1"/>
                </a:solidFill>
              </a:rPr>
              <a:t>;</a:t>
            </a:r>
            <a:r>
              <a:rPr lang="en-PH" sz="1200" dirty="0" smtClean="0"/>
              <a:t> </a:t>
            </a:r>
            <a:r>
              <a:rPr lang="en-PH" sz="1200" dirty="0"/>
              <a:t>} </a:t>
            </a:r>
            <a:endParaRPr lang="en-PH" sz="12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PH" sz="1200" b="1" dirty="0"/>
              <a:t> </a:t>
            </a:r>
            <a:r>
              <a:rPr lang="en-PH" sz="1200" b="1" dirty="0" smtClean="0"/>
              <a:t>        &lt;/</a:t>
            </a:r>
            <a:r>
              <a:rPr lang="en-PH" sz="1200" b="1" dirty="0"/>
              <a:t>style&gt;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    &lt;/head&gt;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    &lt;body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  </a:t>
            </a:r>
            <a:r>
              <a:rPr lang="en-US" sz="1200" dirty="0">
                <a:solidFill>
                  <a:schemeClr val="tx1"/>
                </a:solidFill>
              </a:rPr>
              <a:t> &lt;</a:t>
            </a:r>
            <a:r>
              <a:rPr lang="en-US" sz="1200" dirty="0" smtClean="0">
                <a:solidFill>
                  <a:schemeClr val="tx1"/>
                </a:solidFill>
              </a:rPr>
              <a:t>h1 </a:t>
            </a:r>
            <a:r>
              <a:rPr lang="en-US" sz="1200" dirty="0">
                <a:solidFill>
                  <a:schemeClr val="tx1"/>
                </a:solidFill>
              </a:rPr>
              <a:t>&gt; Registration Form &lt;/h1&gt;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smtClean="0">
                <a:solidFill>
                  <a:schemeClr val="tx1"/>
                </a:solidFill>
              </a:rPr>
              <a:t> &lt;</a:t>
            </a:r>
            <a:r>
              <a:rPr lang="en-US" sz="1200" dirty="0">
                <a:solidFill>
                  <a:schemeClr val="tx1"/>
                </a:solidFill>
              </a:rPr>
              <a:t>p </a:t>
            </a:r>
            <a:r>
              <a:rPr lang="en-US" sz="1200" dirty="0" smtClean="0">
                <a:solidFill>
                  <a:schemeClr val="tx1"/>
                </a:solidFill>
              </a:rPr>
              <a:t>&gt; </a:t>
            </a:r>
            <a:r>
              <a:rPr lang="en-US" sz="1200" dirty="0">
                <a:solidFill>
                  <a:schemeClr val="tx1"/>
                </a:solidFill>
              </a:rPr>
              <a:t>Please enter the following information.&lt;/p&gt;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    &lt;/body&gt;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&lt;/html&gt;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188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0" y="969200"/>
            <a:ext cx="9144000" cy="48300"/>
          </a:xfrm>
          <a:prstGeom prst="rect">
            <a:avLst/>
          </a:prstGeom>
          <a:solidFill>
            <a:srgbClr val="E51A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4265"/>
              </a:solidFill>
              <a:highlight>
                <a:srgbClr val="E51A4F"/>
              </a:highlight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Types of CSS</a:t>
            </a:r>
            <a:endParaRPr b="1" dirty="0">
              <a:solidFill>
                <a:srgbClr val="E51A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86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lvl="0" indent="-330200">
              <a:lnSpc>
                <a:spcPct val="105000"/>
              </a:lnSpc>
              <a:spcBef>
                <a:spcPts val="1200"/>
              </a:spcBef>
              <a:buClr>
                <a:srgbClr val="284265"/>
              </a:buClr>
              <a:buSzPts val="1600"/>
              <a:buFont typeface="Roboto"/>
              <a:buChar char="●"/>
            </a:pPr>
            <a:r>
              <a:rPr lang="en-PH" sz="1400" b="1" dirty="0" smtClean="0"/>
              <a:t>External CSS – </a:t>
            </a:r>
            <a:r>
              <a:rPr lang="en-US" sz="1400" dirty="0"/>
              <a:t>refer to </a:t>
            </a:r>
            <a:r>
              <a:rPr lang="en-US" sz="1400" b="1" dirty="0"/>
              <a:t>.</a:t>
            </a:r>
            <a:r>
              <a:rPr lang="en-US" sz="1400" b="1" dirty="0" err="1"/>
              <a:t>css</a:t>
            </a:r>
            <a:r>
              <a:rPr lang="en-US" sz="1400" b="1" dirty="0"/>
              <a:t> </a:t>
            </a:r>
            <a:r>
              <a:rPr lang="en-US" sz="1400" b="1" dirty="0" smtClean="0"/>
              <a:t>filename </a:t>
            </a:r>
            <a:r>
              <a:rPr lang="en-US" sz="1400" dirty="0"/>
              <a:t>that contain CSS properties and values for the entire website</a:t>
            </a:r>
            <a:r>
              <a:rPr lang="en-US" sz="1400" dirty="0" smtClean="0"/>
              <a:t>. CSS  is link to HTML </a:t>
            </a:r>
            <a:r>
              <a:rPr lang="en-US" sz="1400" dirty="0"/>
              <a:t>file by adding an external .</a:t>
            </a:r>
            <a:r>
              <a:rPr lang="en-US" sz="1400" dirty="0" err="1"/>
              <a:t>css</a:t>
            </a:r>
            <a:r>
              <a:rPr lang="en-US" sz="1400" dirty="0"/>
              <a:t> file into an HTML </a:t>
            </a:r>
            <a:r>
              <a:rPr lang="en-US" sz="1400" b="1" dirty="0"/>
              <a:t>&lt;head&gt; </a:t>
            </a:r>
            <a:r>
              <a:rPr lang="en-US" sz="1400" dirty="0" smtClean="0"/>
              <a:t>section.</a:t>
            </a:r>
          </a:p>
          <a:p>
            <a:pPr marL="127000" lvl="0" indent="0">
              <a:lnSpc>
                <a:spcPct val="105000"/>
              </a:lnSpc>
              <a:spcBef>
                <a:spcPts val="1200"/>
              </a:spcBef>
              <a:buClr>
                <a:srgbClr val="284265"/>
              </a:buClr>
              <a:buSzPts val="1600"/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  </a:t>
            </a:r>
            <a:r>
              <a:rPr lang="en-US" sz="1400" dirty="0" smtClean="0"/>
              <a:t>Use the </a:t>
            </a:r>
            <a:r>
              <a:rPr lang="en-US" sz="1400" b="1" dirty="0" smtClean="0"/>
              <a:t>&lt;link</a:t>
            </a:r>
            <a:r>
              <a:rPr lang="en-US" sz="1400" b="1" dirty="0"/>
              <a:t>&gt; </a:t>
            </a:r>
            <a:r>
              <a:rPr lang="en-US" sz="1400" dirty="0" smtClean="0"/>
              <a:t>tag  to </a:t>
            </a:r>
            <a:r>
              <a:rPr lang="en-US" sz="1400" dirty="0"/>
              <a:t>link HTML to CSS</a:t>
            </a:r>
            <a:endParaRPr lang="en-PH" sz="1400" dirty="0" smtClean="0"/>
          </a:p>
          <a:p>
            <a:pPr marL="1270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84265"/>
              </a:buClr>
              <a:buSzPts val="1600"/>
              <a:buNone/>
            </a:pPr>
            <a:endParaRPr sz="1600" dirty="0">
              <a:solidFill>
                <a:srgbClr val="2842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375" y="4495875"/>
            <a:ext cx="647624" cy="6476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73862" y="2119258"/>
            <a:ext cx="4097216" cy="231214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&lt;!DOCTYPE html&gt;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&lt;!– This is the HTML file that links to an external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css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--&gt;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&lt;html&gt;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&lt;head&gt;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    &lt;title&gt;External CSS&lt;/title&gt;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/>
              <a:t>         &lt;link </a:t>
            </a:r>
            <a:r>
              <a:rPr lang="en-US" sz="1200" dirty="0" err="1" smtClean="0"/>
              <a:t>rel</a:t>
            </a:r>
            <a:r>
              <a:rPr lang="en-US" sz="1200" dirty="0" smtClean="0"/>
              <a:t>="</a:t>
            </a:r>
            <a:r>
              <a:rPr lang="en-US" sz="1200" dirty="0" err="1" smtClean="0"/>
              <a:t>stylesheet</a:t>
            </a:r>
            <a:r>
              <a:rPr lang="en-US" sz="1200" dirty="0" smtClean="0"/>
              <a:t>" type="text/</a:t>
            </a:r>
            <a:r>
              <a:rPr lang="en-US" sz="1200" dirty="0" err="1" smtClean="0"/>
              <a:t>css</a:t>
            </a:r>
            <a:r>
              <a:rPr lang="en-US" sz="1200" dirty="0" smtClean="0"/>
              <a:t>" </a:t>
            </a:r>
            <a:r>
              <a:rPr lang="en-US" sz="1200" dirty="0" err="1" smtClean="0"/>
              <a:t>href</a:t>
            </a:r>
            <a:r>
              <a:rPr lang="en-US" sz="1200" dirty="0" smtClean="0"/>
              <a:t>="style.css"&gt;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&lt;/head&gt;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&lt;body&gt;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    </a:t>
            </a:r>
            <a:r>
              <a:rPr lang="en-US" sz="1200" dirty="0" smtClean="0">
                <a:solidFill>
                  <a:schemeClr val="tx1"/>
                </a:solidFill>
              </a:rPr>
              <a:t> &lt;h1&gt; Registration Form &lt;/h1&gt;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chemeClr val="tx1"/>
                </a:solidFill>
              </a:rPr>
              <a:t>          &lt;p&gt;  Please enter the following information.&lt;/p&gt;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&lt;/body&gt;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&lt;/html&gt;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76250" y="1842259"/>
            <a:ext cx="3866520" cy="212747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chemeClr val="tx1"/>
                </a:solidFill>
              </a:rPr>
              <a:t>/* This is the CSS file named style.css */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PH" sz="1200" dirty="0"/>
              <a:t> h1 { </a:t>
            </a:r>
            <a:r>
              <a:rPr lang="en-US" sz="1200" dirty="0" err="1">
                <a:solidFill>
                  <a:schemeClr val="tx1"/>
                </a:solidFill>
              </a:rPr>
              <a:t>color:blue</a:t>
            </a:r>
            <a:r>
              <a:rPr lang="en-US" sz="1200" dirty="0">
                <a:solidFill>
                  <a:schemeClr val="tx1"/>
                </a:solidFill>
              </a:rPr>
              <a:t>; </a:t>
            </a:r>
            <a:r>
              <a:rPr lang="en-US" sz="1200" dirty="0" err="1">
                <a:solidFill>
                  <a:schemeClr val="tx1"/>
                </a:solidFill>
              </a:rPr>
              <a:t>font-family:Arial</a:t>
            </a:r>
            <a:r>
              <a:rPr lang="en-US" sz="1200" dirty="0">
                <a:solidFill>
                  <a:schemeClr val="tx1"/>
                </a:solidFill>
              </a:rPr>
              <a:t>, Helvetica, sans-serif </a:t>
            </a:r>
            <a:r>
              <a:rPr lang="en-US" sz="1200" dirty="0" smtClean="0">
                <a:solidFill>
                  <a:schemeClr val="tx1"/>
                </a:solidFill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    </a:t>
            </a:r>
            <a:r>
              <a:rPr lang="en-US" sz="1200" dirty="0">
                <a:solidFill>
                  <a:schemeClr val="tx1"/>
                </a:solidFill>
              </a:rPr>
              <a:t>font-size:25px</a:t>
            </a:r>
            <a:r>
              <a:rPr lang="en-PH" sz="1200" dirty="0"/>
              <a:t> </a:t>
            </a:r>
            <a:r>
              <a:rPr lang="en-PH" sz="1200" dirty="0" smtClean="0"/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PH" sz="1200" dirty="0" smtClean="0"/>
              <a:t> </a:t>
            </a:r>
            <a:endParaRPr lang="en-PH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PH" sz="1200" dirty="0"/>
              <a:t> </a:t>
            </a:r>
            <a:r>
              <a:rPr lang="en-PH" sz="1200" dirty="0" smtClean="0"/>
              <a:t> p  </a:t>
            </a:r>
            <a:r>
              <a:rPr lang="en-PH" sz="1200" dirty="0"/>
              <a:t>{ </a:t>
            </a:r>
            <a:r>
              <a:rPr lang="en-US" sz="1200" dirty="0" err="1">
                <a:solidFill>
                  <a:schemeClr val="tx1"/>
                </a:solidFill>
              </a:rPr>
              <a:t>color:green</a:t>
            </a:r>
            <a:r>
              <a:rPr lang="en-US" sz="1200" dirty="0">
                <a:solidFill>
                  <a:schemeClr val="tx1"/>
                </a:solidFill>
              </a:rPr>
              <a:t>; 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   font-size:20px</a:t>
            </a:r>
            <a:r>
              <a:rPr lang="en-US" sz="1200" dirty="0">
                <a:solidFill>
                  <a:schemeClr val="tx1"/>
                </a:solidFill>
              </a:rPr>
              <a:t>; </a:t>
            </a:r>
            <a:endParaRPr lang="en-US" sz="1200" dirty="0" smtClean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   </a:t>
            </a:r>
            <a:r>
              <a:rPr lang="en-US" sz="1200" dirty="0" err="1" smtClean="0">
                <a:solidFill>
                  <a:schemeClr val="tx1"/>
                </a:solidFill>
              </a:rPr>
              <a:t>font-style:bold</a:t>
            </a:r>
            <a:r>
              <a:rPr lang="en-US" sz="1200" dirty="0">
                <a:solidFill>
                  <a:schemeClr val="tx1"/>
                </a:solidFill>
              </a:rPr>
              <a:t>;</a:t>
            </a:r>
            <a:r>
              <a:rPr lang="en-PH" sz="1200" dirty="0"/>
              <a:t> } </a:t>
            </a:r>
            <a:endParaRPr lang="en-PH" sz="12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body 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{background-image: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url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(https://kodego.ph/images/kodego-large.svg); }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072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0" y="969200"/>
            <a:ext cx="9144000" cy="48300"/>
          </a:xfrm>
          <a:prstGeom prst="rect">
            <a:avLst/>
          </a:prstGeom>
          <a:solidFill>
            <a:srgbClr val="E51A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4265"/>
              </a:solidFill>
              <a:highlight>
                <a:srgbClr val="E51A4F"/>
              </a:highlight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b="1" dirty="0" smtClean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CSS </a:t>
            </a:r>
            <a:r>
              <a:rPr lang="en" b="1" dirty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Selector</a:t>
            </a:r>
            <a:endParaRPr b="1" dirty="0">
              <a:solidFill>
                <a:srgbClr val="E51A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375" y="4495875"/>
            <a:ext cx="647624" cy="647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651002"/>
              </p:ext>
            </p:extLst>
          </p:nvPr>
        </p:nvGraphicFramePr>
        <p:xfrm>
          <a:off x="261424" y="1219470"/>
          <a:ext cx="835152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529"/>
                <a:gridCol w="6197991"/>
              </a:tblGrid>
              <a:tr h="299251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solidFill>
                            <a:schemeClr val="tx1"/>
                          </a:solidFill>
                        </a:rPr>
                        <a:t>Selector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</a:tr>
              <a:tr h="299251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Type or Element selector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Specific HTML tag at which a style will be applied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h1     { </a:t>
                      </a:r>
                      <a:r>
                        <a:rPr lang="en-US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color:blue</a:t>
                      </a: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 }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</a:t>
                      </a:r>
                      <a:r>
                        <a:rPr lang="en-PH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All &lt;h1&gt; tag or Heading is</a:t>
                      </a:r>
                      <a:r>
                        <a:rPr lang="en-PH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blue</a:t>
                      </a:r>
                      <a:endParaRPr lang="en-US" sz="1400" b="0" i="0" u="none" strike="noStrike" cap="none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PH" b="1" dirty="0" smtClean="0"/>
                        <a:t>table</a:t>
                      </a:r>
                      <a:r>
                        <a:rPr lang="en-PH" b="1" baseline="0" dirty="0" smtClean="0"/>
                        <a:t> </a:t>
                      </a:r>
                      <a:r>
                        <a:rPr lang="en-PH" b="1" dirty="0" smtClean="0"/>
                        <a:t>{ border :1px solid #C00;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251"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Id</a:t>
                      </a:r>
                      <a:r>
                        <a:rPr lang="en-PH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selector 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Uses a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unique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id attribute of an HTML element to select a specific element.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To use an ID selector in CSS, you simply write a hashtag </a:t>
                      </a: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(#) 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followed by the ID of the element. </a:t>
                      </a:r>
                    </a:p>
                    <a:p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#round {</a:t>
                      </a:r>
                      <a:r>
                        <a:rPr lang="en-US" sz="1400" b="1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border-radius: 50%;</a:t>
                      </a:r>
                      <a:r>
                        <a:rPr lang="en-US" sz="1400" b="1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opacity: 0.7;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251"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Class selector</a:t>
                      </a:r>
                      <a:endParaRPr lang="en-PH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 class is used to group more than one element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r>
                        <a:rPr lang="en-US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btn</a:t>
                      </a: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{</a:t>
                      </a:r>
                      <a:r>
                        <a:rPr lang="en-US" b="1" dirty="0" smtClean="0"/>
                        <a:t/>
                      </a:r>
                      <a:br>
                        <a:rPr lang="en-US" b="1" dirty="0" smtClean="0"/>
                      </a:b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  background-color: #00A4BD;</a:t>
                      </a:r>
                      <a:r>
                        <a:rPr lang="en-US" b="1" dirty="0" smtClean="0"/>
                        <a:t/>
                      </a:r>
                      <a:br>
                        <a:rPr lang="en-US" b="1" dirty="0" smtClean="0"/>
                      </a:b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  color: #FFFFFF;</a:t>
                      </a:r>
                      <a:r>
                        <a:rPr lang="en-US" b="1" dirty="0" smtClean="0"/>
                        <a:t/>
                      </a:r>
                      <a:br>
                        <a:rPr lang="en-US" b="1" dirty="0" smtClean="0"/>
                      </a:b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76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0" y="969200"/>
            <a:ext cx="9144000" cy="48300"/>
          </a:xfrm>
          <a:prstGeom prst="rect">
            <a:avLst/>
          </a:prstGeom>
          <a:solidFill>
            <a:srgbClr val="E51A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4265"/>
              </a:solidFill>
              <a:highlight>
                <a:srgbClr val="E51A4F"/>
              </a:highlight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b="1" dirty="0" smtClean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CSS </a:t>
            </a:r>
            <a:r>
              <a:rPr lang="en" b="1" dirty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Selector</a:t>
            </a:r>
            <a:endParaRPr b="1" dirty="0">
              <a:solidFill>
                <a:srgbClr val="E51A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375" y="4495875"/>
            <a:ext cx="647624" cy="647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88081"/>
              </p:ext>
            </p:extLst>
          </p:nvPr>
        </p:nvGraphicFramePr>
        <p:xfrm>
          <a:off x="311700" y="1078523"/>
          <a:ext cx="8351520" cy="4022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529"/>
                <a:gridCol w="6197991"/>
              </a:tblGrid>
              <a:tr h="334378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solidFill>
                            <a:schemeClr val="tx1"/>
                          </a:solidFill>
                        </a:rPr>
                        <a:t>Selector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</a:tr>
              <a:tr h="299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Attribute selector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attribute selector styles elements that have the specified </a:t>
                      </a: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attribute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and starts with the </a:t>
                      </a: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specified value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b="1" dirty="0" smtClean="0"/>
                        <a:t>input[type="text"] {</a:t>
                      </a:r>
                    </a:p>
                    <a:p>
                      <a:r>
                        <a:rPr lang="en-US" b="1" dirty="0" smtClean="0"/>
                        <a:t>   width: 200px;</a:t>
                      </a:r>
                    </a:p>
                    <a:p>
                      <a:r>
                        <a:rPr lang="en-US" b="1" dirty="0" smtClean="0"/>
                        <a:t>   margin-bottom: 100px;</a:t>
                      </a:r>
                    </a:p>
                    <a:p>
                      <a:r>
                        <a:rPr lang="en-US" b="1" dirty="0" smtClean="0"/>
                        <a:t>   background-color: blue;  </a:t>
                      </a:r>
                    </a:p>
                    <a:p>
                      <a:r>
                        <a:rPr lang="en-US" b="1" dirty="0" smtClean="0"/>
                        <a:t>} 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251"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Pseudo-class selector</a:t>
                      </a:r>
                      <a:endParaRPr lang="en-PH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Specifies a special state of the selected element(s).</a:t>
                      </a:r>
                      <a:r>
                        <a:rPr lang="en-PH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  <a:p>
                      <a:r>
                        <a:rPr lang="en-PH" sz="1400" b="1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div:hover {</a:t>
                      </a:r>
                      <a:br>
                        <a:rPr lang="en-PH" sz="1400" b="1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PH" sz="1400" b="1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 background-color: yellow;</a:t>
                      </a:r>
                      <a:br>
                        <a:rPr lang="en-PH" sz="1400" b="1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PH" sz="1400" b="1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251"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Universal selector</a:t>
                      </a:r>
                      <a:endParaRPr lang="en-PH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universal selector (*) selects all HTML elements on the page.</a:t>
                      </a:r>
                      <a:endParaRPr lang="en-PH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{ </a:t>
                      </a:r>
                      <a:r>
                        <a:rPr lang="en-US" sz="1400" b="1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color: blue;               /* color of all the elements should be blue */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 background: silver;   /* silver background is set for all the elements */ }</a:t>
                      </a:r>
                      <a:endParaRPr lang="en-PH" sz="1400" b="1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8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0" y="969200"/>
            <a:ext cx="9144000" cy="48300"/>
          </a:xfrm>
          <a:prstGeom prst="rect">
            <a:avLst/>
          </a:prstGeom>
          <a:solidFill>
            <a:srgbClr val="E51A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4265"/>
              </a:solidFill>
              <a:highlight>
                <a:srgbClr val="E51A4F"/>
              </a:highlight>
            </a:endParaRPr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lang="en" b="1" dirty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Box Model</a:t>
            </a:r>
            <a:endParaRPr b="1" dirty="0">
              <a:solidFill>
                <a:srgbClr val="E51A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163419" y="9933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84265"/>
              </a:buClr>
              <a:buSzPts val="1600"/>
              <a:buNone/>
            </a:pPr>
            <a:r>
              <a:rPr lang="en" sz="1600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A box </a:t>
            </a:r>
            <a:r>
              <a:rPr lang="en" sz="1600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that wraps around </a:t>
            </a:r>
            <a:r>
              <a:rPr lang="en" sz="1600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every </a:t>
            </a:r>
            <a:r>
              <a:rPr lang="en" sz="1600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HTML element</a:t>
            </a:r>
            <a:endParaRPr sz="1600" dirty="0">
              <a:solidFill>
                <a:srgbClr val="2842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Parts:</a:t>
            </a:r>
            <a:endParaRPr sz="1600" dirty="0">
              <a:solidFill>
                <a:srgbClr val="2842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284265"/>
              </a:buClr>
              <a:buSzPts val="1600"/>
              <a:buFont typeface="Roboto"/>
              <a:buChar char="●"/>
            </a:pPr>
            <a:r>
              <a:rPr lang="en" sz="1600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Content</a:t>
            </a:r>
            <a:endParaRPr sz="1600" dirty="0">
              <a:solidFill>
                <a:srgbClr val="2842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84265"/>
              </a:buClr>
              <a:buSzPts val="1600"/>
              <a:buFont typeface="Roboto"/>
              <a:buChar char="●"/>
            </a:pPr>
            <a:r>
              <a:rPr lang="en" sz="1600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Padding</a:t>
            </a:r>
            <a:endParaRPr sz="1600" dirty="0">
              <a:solidFill>
                <a:srgbClr val="2842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84265"/>
              </a:buClr>
              <a:buSzPts val="1600"/>
              <a:buFont typeface="Roboto"/>
              <a:buChar char="●"/>
            </a:pPr>
            <a:r>
              <a:rPr lang="en" sz="1600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Border</a:t>
            </a:r>
            <a:endParaRPr sz="1600" dirty="0">
              <a:solidFill>
                <a:srgbClr val="2842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84265"/>
              </a:buClr>
              <a:buSzPts val="1600"/>
              <a:buFont typeface="Roboto"/>
              <a:buChar char="●"/>
            </a:pPr>
            <a:r>
              <a:rPr lang="en" sz="1600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Margin</a:t>
            </a:r>
            <a:endParaRPr sz="1600" dirty="0">
              <a:solidFill>
                <a:srgbClr val="2842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375" y="4495875"/>
            <a:ext cx="647624" cy="64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013" y="1541675"/>
            <a:ext cx="5543691" cy="353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9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0" y="969200"/>
            <a:ext cx="9144000" cy="48300"/>
          </a:xfrm>
          <a:prstGeom prst="rect">
            <a:avLst/>
          </a:prstGeom>
          <a:solidFill>
            <a:srgbClr val="E51A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4265"/>
              </a:solidFill>
              <a:highlight>
                <a:srgbClr val="E51A4F"/>
              </a:highlight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CSS Box Model</a:t>
            </a:r>
            <a:endParaRPr b="1" dirty="0">
              <a:solidFill>
                <a:srgbClr val="E51A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711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lvl="0" indent="-330200">
              <a:lnSpc>
                <a:spcPct val="105000"/>
              </a:lnSpc>
              <a:spcBef>
                <a:spcPts val="1200"/>
              </a:spcBef>
              <a:buClr>
                <a:srgbClr val="284265"/>
              </a:buClr>
              <a:buSzPts val="1600"/>
              <a:buFont typeface="Roboto"/>
              <a:buChar char="●"/>
            </a:pPr>
            <a:r>
              <a:rPr lang="en-PH" sz="1400" b="1" dirty="0"/>
              <a:t>Internal or Embedded </a:t>
            </a:r>
            <a:r>
              <a:rPr lang="en-PH" sz="1400" b="1" dirty="0" smtClean="0"/>
              <a:t>CSS – </a:t>
            </a:r>
            <a:r>
              <a:rPr lang="en-US" sz="1400" dirty="0" smtClean="0"/>
              <a:t>style used </a:t>
            </a:r>
            <a:r>
              <a:rPr lang="en-US" sz="1400" dirty="0"/>
              <a:t>when a single HTML document embedded within the HTML file. </a:t>
            </a:r>
            <a:r>
              <a:rPr lang="en-US" sz="1400" dirty="0" smtClean="0"/>
              <a:t>Rule </a:t>
            </a:r>
            <a:r>
              <a:rPr lang="en-US" sz="1400" dirty="0"/>
              <a:t>set should be within the HTML file in the </a:t>
            </a:r>
            <a:r>
              <a:rPr lang="en-US" sz="1400" b="1" dirty="0" smtClean="0"/>
              <a:t>&lt;head&gt; &lt;/head&gt;</a:t>
            </a:r>
            <a:r>
              <a:rPr lang="en-US" sz="1400" dirty="0" smtClean="0"/>
              <a:t> </a:t>
            </a:r>
            <a:r>
              <a:rPr lang="en-US" sz="1400" dirty="0"/>
              <a:t>section  </a:t>
            </a:r>
            <a:endParaRPr lang="en-PH" sz="1400" b="1" dirty="0" smtClean="0"/>
          </a:p>
          <a:p>
            <a:pPr marL="1270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84265"/>
              </a:buClr>
              <a:buSzPts val="1600"/>
              <a:buNone/>
            </a:pPr>
            <a:endParaRPr sz="1600" dirty="0">
              <a:solidFill>
                <a:srgbClr val="2842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375" y="4495875"/>
            <a:ext cx="647624" cy="6476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918" y="1309971"/>
            <a:ext cx="8076163" cy="342013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&lt;!DOCTYPE html&gt;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&lt;html&gt;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&lt;head&gt;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&lt;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style&gt;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div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  background-color: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lightgrey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  width: 300px;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  border: 15px solid green;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  padding: 50px;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  margin: 20px;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&lt;/style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&lt;/head&gt;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&lt;body&gt;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&lt;h2&gt;Demonstrating the Box Model&lt;/h2&gt;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&lt;div&gt;This text is the content of the box. We have added a 50px padding, 20px margin and a 15px green border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.&lt;/div&gt;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&lt;/body&gt;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6376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0" y="969200"/>
            <a:ext cx="9144000" cy="48300"/>
          </a:xfrm>
          <a:prstGeom prst="rect">
            <a:avLst/>
          </a:prstGeom>
          <a:solidFill>
            <a:srgbClr val="E51A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4265"/>
              </a:solidFill>
              <a:highlight>
                <a:srgbClr val="E51A4F"/>
              </a:highlight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b="1" dirty="0" smtClean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Exercise : HTML &amp; CSS</a:t>
            </a:r>
            <a:endParaRPr b="1" dirty="0">
              <a:solidFill>
                <a:srgbClr val="E51A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375" y="4495875"/>
            <a:ext cx="647624" cy="64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45795" y="1131277"/>
            <a:ext cx="8574392" cy="217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pPr marL="457200" lvl="0" indent="-330200">
              <a:lnSpc>
                <a:spcPct val="105000"/>
              </a:lnSpc>
              <a:buClr>
                <a:srgbClr val="284265"/>
              </a:buClr>
              <a:buSzPts val="1600"/>
              <a:buFont typeface="Roboto"/>
              <a:buChar char="●"/>
            </a:pPr>
            <a:r>
              <a:rPr lang="en-US" sz="1800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Filename :  resume.html</a:t>
            </a:r>
            <a:endParaRPr lang="en-US" sz="1800" dirty="0">
              <a:solidFill>
                <a:srgbClr val="2842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>
              <a:lnSpc>
                <a:spcPct val="105000"/>
              </a:lnSpc>
              <a:buClr>
                <a:srgbClr val="284265"/>
              </a:buClr>
              <a:buSzPts val="1600"/>
              <a:buFont typeface="Roboto"/>
              <a:buChar char="●"/>
            </a:pPr>
            <a:r>
              <a:rPr lang="en-US" sz="1800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Design  a one page resume</a:t>
            </a:r>
          </a:p>
          <a:p>
            <a:pPr marL="457200" lvl="0" indent="-330200">
              <a:lnSpc>
                <a:spcPct val="105000"/>
              </a:lnSpc>
              <a:buClr>
                <a:srgbClr val="284265"/>
              </a:buClr>
              <a:buSzPts val="1600"/>
              <a:buFont typeface="Roboto"/>
              <a:buChar char="●"/>
            </a:pPr>
            <a:r>
              <a:rPr lang="en-US" sz="1800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Apply html tags and attributes</a:t>
            </a:r>
            <a:endParaRPr lang="en-US" sz="1800" dirty="0">
              <a:solidFill>
                <a:srgbClr val="2842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>
              <a:lnSpc>
                <a:spcPct val="105000"/>
              </a:lnSpc>
              <a:buClr>
                <a:srgbClr val="284265"/>
              </a:buClr>
              <a:buSzPts val="1600"/>
              <a:buFont typeface="Roboto"/>
              <a:buChar char="●"/>
            </a:pPr>
            <a:r>
              <a:rPr lang="en-US" sz="1800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Create an external </a:t>
            </a:r>
            <a:r>
              <a:rPr lang="en-US" sz="1800" dirty="0" err="1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  <a:r>
              <a:rPr lang="en-US" sz="1800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 for your resume</a:t>
            </a:r>
            <a:endParaRPr lang="en-US" sz="1800" dirty="0">
              <a:solidFill>
                <a:srgbClr val="284265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en-US" sz="2000" dirty="0" smtClean="0"/>
          </a:p>
          <a:p>
            <a:r>
              <a:rPr lang="en-US" sz="2000" dirty="0" smtClean="0"/>
              <a:t>  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4354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0" y="969200"/>
            <a:ext cx="9144000" cy="48300"/>
          </a:xfrm>
          <a:prstGeom prst="rect">
            <a:avLst/>
          </a:prstGeom>
          <a:solidFill>
            <a:srgbClr val="E51A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4265"/>
              </a:solidFill>
              <a:highlight>
                <a:srgbClr val="E51A4F"/>
              </a:highlight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HTML Reference</a:t>
            </a:r>
            <a:endParaRPr b="1" dirty="0">
              <a:solidFill>
                <a:srgbClr val="E51A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375" y="4495875"/>
            <a:ext cx="647624" cy="64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PH" dirty="0" smtClean="0"/>
          </a:p>
          <a:p>
            <a:pPr marL="114300" indent="0">
              <a:buNone/>
            </a:pPr>
            <a:endParaRPr lang="en-PH" dirty="0" smtClean="0"/>
          </a:p>
          <a:p>
            <a:pPr marL="114300" indent="0">
              <a:buNone/>
            </a:pPr>
            <a:r>
              <a:rPr lang="en-PH" u="sng" dirty="0"/>
              <a:t>https://www.w3schools.com/html/default.asp</a:t>
            </a:r>
            <a:endParaRPr lang="en-PH" dirty="0"/>
          </a:p>
          <a:p>
            <a:pPr marL="114300" indent="0">
              <a:buNone/>
            </a:pPr>
            <a:endParaRPr lang="en-PH" u="sng" dirty="0" smtClean="0"/>
          </a:p>
          <a:p>
            <a:pPr marL="114300" indent="0">
              <a:buNone/>
            </a:pPr>
            <a:r>
              <a:rPr lang="en-PH" u="sng" dirty="0" smtClean="0"/>
              <a:t>https</a:t>
            </a:r>
            <a:r>
              <a:rPr lang="en-PH" u="sng" dirty="0"/>
              <a:t>://developer.mozilla.org/en-US/docs/Learn/HTML</a:t>
            </a:r>
            <a:endParaRPr lang="en-US" dirty="0"/>
          </a:p>
          <a:p>
            <a:pPr marL="114300" indent="0">
              <a:buNone/>
            </a:pPr>
            <a:endParaRPr lang="en-PH" dirty="0"/>
          </a:p>
          <a:p>
            <a:pPr>
              <a:buAutoNum type="arabicPeriod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7522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88417" y="0"/>
            <a:ext cx="1172083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5609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E51A4F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3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 dirty="0">
              <a:solidFill>
                <a:srgbClr val="28426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97383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0" y="969200"/>
            <a:ext cx="9144000" cy="48300"/>
          </a:xfrm>
          <a:prstGeom prst="rect">
            <a:avLst/>
          </a:prstGeom>
          <a:solidFill>
            <a:srgbClr val="E51A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4265"/>
              </a:solidFill>
              <a:highlight>
                <a:srgbClr val="E51A4F"/>
              </a:highlight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b="1" dirty="0" smtClean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HTML5 </a:t>
            </a:r>
            <a:r>
              <a:rPr lang="en" b="1" dirty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Input Forms</a:t>
            </a:r>
            <a:endParaRPr b="1" dirty="0">
              <a:solidFill>
                <a:srgbClr val="E51A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375" y="4495875"/>
            <a:ext cx="647624" cy="647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4963"/>
              </p:ext>
            </p:extLst>
          </p:nvPr>
        </p:nvGraphicFramePr>
        <p:xfrm>
          <a:off x="261424" y="1219470"/>
          <a:ext cx="835152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529"/>
                <a:gridCol w="6197991"/>
              </a:tblGrid>
              <a:tr h="299251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solidFill>
                            <a:schemeClr val="tx1"/>
                          </a:solidFill>
                        </a:rPr>
                        <a:t>Input Type Value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</a:tr>
              <a:tr h="299251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date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 </a:t>
                      </a: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date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is the value of the </a:t>
                      </a: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type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attribute of an</a:t>
                      </a:r>
                      <a:r>
                        <a:rPr lang="en-PH" sz="1400" b="1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input. 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It creates a calendar that allows a user to choose the date.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&lt;input type="date" name="birthday"&gt;</a:t>
                      </a:r>
                      <a:r>
                        <a:rPr lang="en-PH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251"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range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Specify a numeric value which must be no less than a given value, and no more than another given value. </a:t>
                      </a:r>
                    </a:p>
                    <a:p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&lt;input type="range" min=“1" max="20“</a:t>
                      </a:r>
                      <a:r>
                        <a:rPr lang="en-US" sz="1400" b="1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PH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name=“</a:t>
                      </a:r>
                      <a:r>
                        <a:rPr lang="en-PH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agerange</a:t>
                      </a:r>
                      <a:r>
                        <a:rPr lang="en-PH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251"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time</a:t>
                      </a:r>
                      <a:endParaRPr lang="en-PH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create input fields designed to let the user easily enter a time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&lt;input type="time" name=“time"&gt;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251"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month</a:t>
                      </a:r>
                      <a:endParaRPr lang="en-PH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create input fields that let the user enter a month and year </a:t>
                      </a:r>
                      <a:endParaRPr lang="en-US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smtClean="0"/>
                        <a:t>&lt;input type="month" name=“</a:t>
                      </a:r>
                      <a:r>
                        <a:rPr lang="en-US" b="1" dirty="0" err="1" smtClean="0"/>
                        <a:t>birthmonth</a:t>
                      </a:r>
                      <a:r>
                        <a:rPr lang="en-US" b="1" dirty="0" smtClean="0"/>
                        <a:t>”&gt;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251"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week</a:t>
                      </a:r>
                      <a:endParaRPr lang="en-PH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create input fields allowing easy entry of a year plus the ISO86001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week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smtClean="0"/>
                        <a:t>&lt;input type="week" name="week"&gt;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251"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color</a:t>
                      </a:r>
                      <a:endParaRPr lang="en-PH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provide a user interface element that lets a user specify a color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smtClean="0"/>
                        <a:t>&lt;input type="color" name="</a:t>
                      </a:r>
                      <a:r>
                        <a:rPr lang="en-US" b="1" dirty="0" err="1" smtClean="0"/>
                        <a:t>colorpick</a:t>
                      </a:r>
                      <a:r>
                        <a:rPr lang="en-US" b="1" dirty="0" smtClean="0"/>
                        <a:t>" value="#ff0000"&gt;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4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0" y="969200"/>
            <a:ext cx="9144000" cy="48300"/>
          </a:xfrm>
          <a:prstGeom prst="rect">
            <a:avLst/>
          </a:prstGeom>
          <a:solidFill>
            <a:srgbClr val="E51A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4265"/>
              </a:solidFill>
              <a:highlight>
                <a:srgbClr val="E51A4F"/>
              </a:highlight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HTML Page Layout</a:t>
            </a:r>
            <a:endParaRPr b="1" dirty="0">
              <a:solidFill>
                <a:srgbClr val="E51A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235501" y="991896"/>
            <a:ext cx="8380962" cy="111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0" lvl="0" indent="0">
              <a:lnSpc>
                <a:spcPct val="105000"/>
              </a:lnSpc>
              <a:spcBef>
                <a:spcPts val="1200"/>
              </a:spcBef>
              <a:buClr>
                <a:srgbClr val="284265"/>
              </a:buClr>
              <a:buSzPts val="1600"/>
              <a:buNone/>
            </a:pPr>
            <a:r>
              <a:rPr lang="en-US" sz="1600" dirty="0"/>
              <a:t>Page layout is the part of graphic design that deals with the arrangement of visual elements on a page</a:t>
            </a:r>
            <a:r>
              <a:rPr lang="en-US" sz="1600" dirty="0" smtClean="0"/>
              <a:t>. A page is often divided </a:t>
            </a:r>
            <a:r>
              <a:rPr lang="en-US" sz="1600" dirty="0"/>
              <a:t>into </a:t>
            </a:r>
            <a:r>
              <a:rPr lang="en-US" sz="1600" dirty="0" smtClean="0"/>
              <a:t>rows and columns</a:t>
            </a:r>
            <a:r>
              <a:rPr lang="en-US" sz="1600" dirty="0"/>
              <a:t>. </a:t>
            </a:r>
            <a:endParaRPr lang="en-PH" sz="1500" dirty="0">
              <a:solidFill>
                <a:srgbClr val="284265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375" y="4495875"/>
            <a:ext cx="647624" cy="64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93" y="1906161"/>
            <a:ext cx="4502761" cy="297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-1" y="974950"/>
            <a:ext cx="9144000" cy="48300"/>
          </a:xfrm>
          <a:prstGeom prst="rect">
            <a:avLst/>
          </a:prstGeom>
          <a:solidFill>
            <a:srgbClr val="E51A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4265"/>
              </a:solidFill>
              <a:highlight>
                <a:srgbClr val="E51A4F"/>
              </a:highlight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39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1" dirty="0" smtClean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HTML Layout using Table</a:t>
            </a:r>
            <a:endParaRPr b="1" dirty="0">
              <a:solidFill>
                <a:srgbClr val="E51A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375" y="4495875"/>
            <a:ext cx="647624" cy="64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92" y="1076340"/>
            <a:ext cx="4998995" cy="40136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464" y="1186873"/>
            <a:ext cx="4482443" cy="226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-1" y="974950"/>
            <a:ext cx="9144000" cy="48300"/>
          </a:xfrm>
          <a:prstGeom prst="rect">
            <a:avLst/>
          </a:prstGeom>
          <a:solidFill>
            <a:srgbClr val="E51A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4265"/>
              </a:solidFill>
              <a:highlight>
                <a:srgbClr val="E51A4F"/>
              </a:highlight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39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1" dirty="0" smtClean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HTML Layout using </a:t>
            </a:r>
            <a:r>
              <a:rPr lang="en-PH" b="1" dirty="0" err="1" smtClean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Div</a:t>
            </a:r>
            <a:r>
              <a:rPr lang="en-PH" b="1" dirty="0" smtClean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 Tag</a:t>
            </a:r>
            <a:endParaRPr b="1" dirty="0">
              <a:solidFill>
                <a:srgbClr val="E51A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235501" y="991897"/>
            <a:ext cx="8199253" cy="1171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27000" lvl="0" indent="0">
              <a:lnSpc>
                <a:spcPct val="105000"/>
              </a:lnSpc>
              <a:spcBef>
                <a:spcPts val="1200"/>
              </a:spcBef>
              <a:buClr>
                <a:srgbClr val="284265"/>
              </a:buClr>
              <a:buSzPts val="1600"/>
              <a:buNone/>
            </a:pPr>
            <a:r>
              <a:rPr lang="en-US" sz="1600" dirty="0"/>
              <a:t>The div tag is known as Division tag.</a:t>
            </a:r>
            <a:r>
              <a:rPr lang="en-US" sz="1600" dirty="0" smtClean="0"/>
              <a:t> It is </a:t>
            </a:r>
            <a:r>
              <a:rPr lang="en-US" sz="1600" dirty="0"/>
              <a:t>used in HTML to make divisions of content in the web page like (text, images, header, footer, navigation </a:t>
            </a:r>
            <a:r>
              <a:rPr lang="en-US" sz="1600" dirty="0" smtClean="0"/>
              <a:t>bar).</a:t>
            </a:r>
          </a:p>
          <a:p>
            <a:pPr marL="127000" lvl="0" indent="0">
              <a:lnSpc>
                <a:spcPct val="105000"/>
              </a:lnSpc>
              <a:spcBef>
                <a:spcPts val="1200"/>
              </a:spcBef>
              <a:buClr>
                <a:srgbClr val="284265"/>
              </a:buClr>
              <a:buSzPts val="1600"/>
              <a:buNone/>
            </a:pPr>
            <a:r>
              <a:rPr lang="en-US" sz="1600" dirty="0" smtClean="0"/>
              <a:t>Div </a:t>
            </a:r>
            <a:r>
              <a:rPr lang="en-US" sz="1600" dirty="0"/>
              <a:t>tag has both </a:t>
            </a:r>
            <a:r>
              <a:rPr lang="en-US" sz="1600" dirty="0" smtClean="0"/>
              <a:t>open </a:t>
            </a:r>
            <a:r>
              <a:rPr lang="en-US" sz="1600" b="1" dirty="0" smtClean="0"/>
              <a:t>&lt;div&gt;</a:t>
            </a:r>
            <a:r>
              <a:rPr lang="en-US" sz="1600" dirty="0" smtClean="0"/>
              <a:t> </a:t>
            </a:r>
            <a:r>
              <a:rPr lang="en-US" sz="1600" dirty="0"/>
              <a:t>and closing </a:t>
            </a:r>
            <a:r>
              <a:rPr lang="en-US" sz="1600" b="1" dirty="0" smtClean="0"/>
              <a:t>&lt;/</a:t>
            </a:r>
            <a:r>
              <a:rPr lang="en-US" sz="1600" b="1" dirty="0"/>
              <a:t>div</a:t>
            </a:r>
            <a:r>
              <a:rPr lang="en-US" sz="1600" b="1" dirty="0" smtClean="0"/>
              <a:t>&gt;</a:t>
            </a:r>
            <a:r>
              <a:rPr lang="en-US" sz="1600" dirty="0" smtClean="0"/>
              <a:t> </a:t>
            </a:r>
            <a:r>
              <a:rPr lang="en-US" sz="1600" dirty="0"/>
              <a:t>tag </a:t>
            </a:r>
            <a:r>
              <a:rPr lang="en-US" sz="1600" dirty="0" smtClean="0"/>
              <a:t>.</a:t>
            </a:r>
          </a:p>
          <a:p>
            <a:pPr marL="127000" lvl="0" indent="0">
              <a:lnSpc>
                <a:spcPct val="105000"/>
              </a:lnSpc>
              <a:spcBef>
                <a:spcPts val="1200"/>
              </a:spcBef>
              <a:buClr>
                <a:srgbClr val="284265"/>
              </a:buClr>
              <a:buSzPts val="1600"/>
              <a:buNone/>
            </a:pPr>
            <a:endParaRPr lang="en-PH" sz="1500" dirty="0">
              <a:solidFill>
                <a:srgbClr val="284265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375" y="4495875"/>
            <a:ext cx="647624" cy="6476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7;p23"/>
          <p:cNvSpPr txBox="1">
            <a:spLocks/>
          </p:cNvSpPr>
          <p:nvPr/>
        </p:nvSpPr>
        <p:spPr>
          <a:xfrm>
            <a:off x="235501" y="2120006"/>
            <a:ext cx="8199253" cy="134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 indent="0">
              <a:lnSpc>
                <a:spcPct val="105000"/>
              </a:lnSpc>
              <a:spcBef>
                <a:spcPts val="1200"/>
              </a:spcBef>
              <a:buClr>
                <a:srgbClr val="284265"/>
              </a:buClr>
              <a:buSzPts val="1600"/>
              <a:buFont typeface="Arial"/>
              <a:buNone/>
            </a:pPr>
            <a:r>
              <a:rPr lang="en-US" sz="5600" b="1" dirty="0" smtClean="0"/>
              <a:t>Function of Div Tag:</a:t>
            </a:r>
          </a:p>
          <a:p>
            <a:pPr marL="412750" indent="-285750">
              <a:lnSpc>
                <a:spcPct val="105000"/>
              </a:lnSpc>
              <a:spcBef>
                <a:spcPts val="1200"/>
              </a:spcBef>
              <a:buClr>
                <a:srgbClr val="284265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5600" dirty="0" smtClean="0"/>
              <a:t>Div tag is a block level tag</a:t>
            </a:r>
          </a:p>
          <a:p>
            <a:pPr marL="412750" indent="-285750">
              <a:lnSpc>
                <a:spcPct val="105000"/>
              </a:lnSpc>
              <a:spcBef>
                <a:spcPts val="1200"/>
              </a:spcBef>
              <a:buClr>
                <a:srgbClr val="284265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5600" dirty="0" smtClean="0"/>
              <a:t>A generic container tag</a:t>
            </a:r>
          </a:p>
          <a:p>
            <a:pPr marL="412750" indent="-285750">
              <a:lnSpc>
                <a:spcPct val="105000"/>
              </a:lnSpc>
              <a:spcBef>
                <a:spcPts val="1200"/>
              </a:spcBef>
              <a:buClr>
                <a:srgbClr val="284265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5600" dirty="0"/>
              <a:t>It is used to the group of various tags of HTML so that sections can be created and style can be applied to them.</a:t>
            </a:r>
          </a:p>
          <a:p>
            <a:pPr marL="412750" indent="-285750">
              <a:lnSpc>
                <a:spcPct val="105000"/>
              </a:lnSpc>
              <a:spcBef>
                <a:spcPts val="1200"/>
              </a:spcBef>
              <a:buClr>
                <a:srgbClr val="284265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412750" indent="-285750">
              <a:lnSpc>
                <a:spcPct val="105000"/>
              </a:lnSpc>
              <a:spcBef>
                <a:spcPts val="1200"/>
              </a:spcBef>
              <a:buClr>
                <a:srgbClr val="284265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412750" indent="-285750">
              <a:lnSpc>
                <a:spcPct val="105000"/>
              </a:lnSpc>
              <a:spcBef>
                <a:spcPts val="1200"/>
              </a:spcBef>
              <a:buClr>
                <a:srgbClr val="284265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27000" indent="0">
              <a:lnSpc>
                <a:spcPct val="105000"/>
              </a:lnSpc>
              <a:spcBef>
                <a:spcPts val="1200"/>
              </a:spcBef>
              <a:buClr>
                <a:srgbClr val="284265"/>
              </a:buClr>
              <a:buSzPts val="1600"/>
              <a:buFont typeface="Arial"/>
              <a:buNone/>
            </a:pPr>
            <a:endParaRPr lang="en-PH" sz="1500" dirty="0">
              <a:solidFill>
                <a:srgbClr val="284265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2653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-1" y="541457"/>
            <a:ext cx="9144000" cy="48300"/>
          </a:xfrm>
          <a:prstGeom prst="rect">
            <a:avLst/>
          </a:prstGeom>
          <a:solidFill>
            <a:srgbClr val="E51A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4265"/>
              </a:solidFill>
              <a:highlight>
                <a:srgbClr val="E51A4F"/>
              </a:highlight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699" y="91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1" dirty="0" smtClean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HTML Layout using </a:t>
            </a:r>
            <a:r>
              <a:rPr lang="en-PH" b="1" dirty="0" err="1" smtClean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Div</a:t>
            </a:r>
            <a:endParaRPr b="1" dirty="0">
              <a:solidFill>
                <a:srgbClr val="E51A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375" y="4495875"/>
            <a:ext cx="647624" cy="64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2" y="664450"/>
            <a:ext cx="5439018" cy="43952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884" y="1039464"/>
            <a:ext cx="4025481" cy="167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5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969200"/>
            <a:ext cx="9144000" cy="48300"/>
          </a:xfrm>
          <a:prstGeom prst="rect">
            <a:avLst/>
          </a:prstGeom>
          <a:solidFill>
            <a:srgbClr val="E51A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4265"/>
              </a:solidFill>
              <a:highlight>
                <a:srgbClr val="E51A4F"/>
              </a:highlight>
            </a:endParaRPr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HTML5 Semantic </a:t>
            </a:r>
            <a:r>
              <a:rPr lang="en" b="1" dirty="0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Elements</a:t>
            </a:r>
            <a:endParaRPr b="1" dirty="0">
              <a:solidFill>
                <a:srgbClr val="E51A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30200">
              <a:lnSpc>
                <a:spcPct val="105000"/>
              </a:lnSpc>
              <a:buClr>
                <a:srgbClr val="284265"/>
              </a:buClr>
              <a:buSzPts val="1600"/>
              <a:buFont typeface="Roboto"/>
              <a:buChar char="●"/>
            </a:pPr>
            <a:r>
              <a:rPr lang="en-US" sz="1600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Semantic </a:t>
            </a:r>
            <a:r>
              <a:rPr lang="en-US" sz="1600" dirty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tags are essentially just &lt;div&gt; elements that wrap particular types of content on the </a:t>
            </a:r>
            <a:r>
              <a:rPr lang="en-US" sz="1600" dirty="0" smtClean="0">
                <a:solidFill>
                  <a:srgbClr val="284265"/>
                </a:solidFill>
                <a:latin typeface="Roboto"/>
                <a:ea typeface="Roboto"/>
                <a:cs typeface="Roboto"/>
                <a:sym typeface="Roboto"/>
              </a:rPr>
              <a:t>page that </a:t>
            </a:r>
            <a:r>
              <a:rPr lang="en-US" sz="1600" dirty="0"/>
              <a:t>logically </a:t>
            </a:r>
            <a:r>
              <a:rPr lang="en-US" sz="1600" dirty="0" smtClean="0"/>
              <a:t>describes what </a:t>
            </a:r>
            <a:r>
              <a:rPr lang="en-US" sz="1600" dirty="0"/>
              <a:t>kinds of information are being displayed and where.</a:t>
            </a:r>
            <a:endParaRPr sz="1600" dirty="0">
              <a:solidFill>
                <a:srgbClr val="2842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375" y="4495875"/>
            <a:ext cx="647624" cy="64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149" y="1905082"/>
            <a:ext cx="5207127" cy="30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969200"/>
            <a:ext cx="9144000" cy="48300"/>
          </a:xfrm>
          <a:prstGeom prst="rect">
            <a:avLst/>
          </a:prstGeom>
          <a:solidFill>
            <a:srgbClr val="E51A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4265"/>
              </a:solidFill>
              <a:highlight>
                <a:srgbClr val="E51A4F"/>
              </a:highlight>
            </a:endParaRPr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84265"/>
                </a:solidFill>
                <a:latin typeface="Nunito"/>
                <a:ea typeface="Nunito"/>
                <a:cs typeface="Nunito"/>
                <a:sym typeface="Nunito"/>
              </a:rPr>
              <a:t>Semantic Elements</a:t>
            </a:r>
            <a:endParaRPr b="1">
              <a:solidFill>
                <a:srgbClr val="E51A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375" y="4495875"/>
            <a:ext cx="647624" cy="64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713" y="1214069"/>
            <a:ext cx="4952025" cy="371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8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10143</TotalTime>
  <Words>1652</Words>
  <Application>Microsoft Office PowerPoint</Application>
  <PresentationFormat>On-screen Show (16:9)</PresentationFormat>
  <Paragraphs>245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Roboto</vt:lpstr>
      <vt:lpstr>Nunito</vt:lpstr>
      <vt:lpstr>Arial</vt:lpstr>
      <vt:lpstr>Simple Light</vt:lpstr>
      <vt:lpstr> </vt:lpstr>
      <vt:lpstr>PowerPoint Presentation</vt:lpstr>
      <vt:lpstr>HTML5 Input Forms</vt:lpstr>
      <vt:lpstr>HTML Page Layout</vt:lpstr>
      <vt:lpstr>HTML Layout using Table</vt:lpstr>
      <vt:lpstr>HTML Layout using Div Tag</vt:lpstr>
      <vt:lpstr>HTML Layout using Div</vt:lpstr>
      <vt:lpstr>HTML5 Semantic Elements</vt:lpstr>
      <vt:lpstr>Semantic Elements</vt:lpstr>
      <vt:lpstr>Semantic Elements</vt:lpstr>
      <vt:lpstr>Semantic Elements</vt:lpstr>
      <vt:lpstr>Semantic Elements</vt:lpstr>
      <vt:lpstr>Activity: HTML Page Layout</vt:lpstr>
      <vt:lpstr>PowerPoint Presentation</vt:lpstr>
      <vt:lpstr>CSS Overview</vt:lpstr>
      <vt:lpstr>Advantages of CSS</vt:lpstr>
      <vt:lpstr>CSS Syntax</vt:lpstr>
      <vt:lpstr>CSS Syntax</vt:lpstr>
      <vt:lpstr>Types of CSS</vt:lpstr>
      <vt:lpstr>Types of CSS</vt:lpstr>
      <vt:lpstr>Types of CSS</vt:lpstr>
      <vt:lpstr>CSS Selector</vt:lpstr>
      <vt:lpstr>CSS Selector</vt:lpstr>
      <vt:lpstr>The Box Model</vt:lpstr>
      <vt:lpstr>CSS Box Model</vt:lpstr>
      <vt:lpstr>Exercise : HTML &amp; CSS</vt:lpstr>
      <vt:lpstr>HTML Reference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Ciel Palacio</dc:creator>
  <cp:lastModifiedBy>Ciel Palacio</cp:lastModifiedBy>
  <cp:revision>410</cp:revision>
  <dcterms:modified xsi:type="dcterms:W3CDTF">2022-09-06T11:14:52Z</dcterms:modified>
</cp:coreProperties>
</file>