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5" r:id="rId3"/>
    <p:sldId id="258" r:id="rId4"/>
    <p:sldId id="267" r:id="rId5"/>
    <p:sldId id="264" r:id="rId6"/>
    <p:sldId id="286" r:id="rId7"/>
    <p:sldId id="269" r:id="rId8"/>
    <p:sldId id="290" r:id="rId9"/>
    <p:sldId id="270" r:id="rId10"/>
    <p:sldId id="289" r:id="rId11"/>
    <p:sldId id="275" r:id="rId12"/>
    <p:sldId id="278" r:id="rId13"/>
    <p:sldId id="277" r:id="rId14"/>
    <p:sldId id="271" r:id="rId15"/>
    <p:sldId id="272" r:id="rId16"/>
    <p:sldId id="274" r:id="rId17"/>
    <p:sldId id="280" r:id="rId18"/>
    <p:sldId id="294" r:id="rId19"/>
    <p:sldId id="291" r:id="rId20"/>
    <p:sldId id="293" r:id="rId21"/>
    <p:sldId id="295" r:id="rId22"/>
    <p:sldId id="296" r:id="rId23"/>
    <p:sldId id="297" r:id="rId24"/>
    <p:sldId id="262" r:id="rId25"/>
    <p:sldId id="284" r:id="rId26"/>
    <p:sldId id="288" r:id="rId27"/>
    <p:sldId id="281" r:id="rId28"/>
    <p:sldId id="282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4DBBDD5-BC23-4FCF-A7B2-07372F6FB74D}">
          <p14:sldIdLst>
            <p14:sldId id="256"/>
          </p14:sldIdLst>
        </p14:section>
        <p14:section name="Intro" id="{3DEC7350-9696-41AA-A2F3-1AC32ADB2572}">
          <p14:sldIdLst>
            <p14:sldId id="265"/>
          </p14:sldIdLst>
        </p14:section>
        <p14:section name="Making Better Decisions" id="{B7CBE44C-F543-4954-9003-91E57516EAC2}">
          <p14:sldIdLst>
            <p14:sldId id="258"/>
            <p14:sldId id="267"/>
            <p14:sldId id="264"/>
            <p14:sldId id="286"/>
            <p14:sldId id="269"/>
            <p14:sldId id="290"/>
            <p14:sldId id="270"/>
            <p14:sldId id="289"/>
            <p14:sldId id="275"/>
            <p14:sldId id="278"/>
            <p14:sldId id="277"/>
            <p14:sldId id="271"/>
            <p14:sldId id="272"/>
            <p14:sldId id="274"/>
            <p14:sldId id="280"/>
            <p14:sldId id="294"/>
            <p14:sldId id="291"/>
            <p14:sldId id="293"/>
            <p14:sldId id="295"/>
            <p14:sldId id="296"/>
            <p14:sldId id="297"/>
            <p14:sldId id="262"/>
            <p14:sldId id="284"/>
            <p14:sldId id="288"/>
            <p14:sldId id="281"/>
            <p14:sldId id="282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5353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82969" autoAdjust="0"/>
  </p:normalViewPr>
  <p:slideViewPr>
    <p:cSldViewPr snapToGrid="0">
      <p:cViewPr varScale="1">
        <p:scale>
          <a:sx n="96" d="100"/>
          <a:sy n="96" d="100"/>
        </p:scale>
        <p:origin x="11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8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86948-C9BE-425C-9F73-8635B5EC9C06}" type="datetimeFigureOut">
              <a:rPr lang="en-GB" smtClean="0"/>
              <a:t>06/06/2014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8E50F-D8D5-4199-AFE7-475ADC814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232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5A2F3-AB58-48BE-A08B-56F32A7B112B}" type="datetimeFigureOut">
              <a:rPr lang="en-GB" smtClean="0"/>
              <a:t>06/06/2014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CD7B6-9126-430C-871F-5EAB3AF02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615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162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838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6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08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108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977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404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6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967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554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06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98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823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934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059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276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217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605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87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06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118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7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06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06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1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55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83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2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D7B6-9126-430C-871F-5EAB3AF0247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84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0225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9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5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00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46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7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8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C14E05FB-383F-46C3-96EB-3C87C1128BFF}" type="datetimeFigureOut">
              <a:rPr lang="en-GB" smtClean="0"/>
              <a:t>06/06/2014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49CA68B-1E3C-4B9A-83B4-2E6CC2E2AE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00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C14E05FB-383F-46C3-96EB-3C87C1128BFF}" type="datetimeFigureOut">
              <a:rPr lang="en-GB" smtClean="0"/>
              <a:t>06/06/2014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49CA68B-1E3C-4B9A-83B4-2E6CC2E2AE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74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C14E05FB-383F-46C3-96EB-3C87C1128BFF}" type="datetimeFigureOut">
              <a:rPr lang="en-GB" smtClean="0"/>
              <a:t>06/06/2014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49CA68B-1E3C-4B9A-83B4-2E6CC2E2AE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78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5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hyperlink" Target="http://www.amazon.co.uk/Psychology-Dr-G-Neil-Martin/dp/0273720104/" TargetMode="External"/><Relationship Id="rId3" Type="http://schemas.openxmlformats.org/officeDocument/2006/relationships/hyperlink" Target="http://www.amazon.co.uk/Thinking-Fast-Slow-Daniel-Kahneman/dp/0141033576/" TargetMode="External"/><Relationship Id="rId7" Type="http://schemas.openxmlformats.org/officeDocument/2006/relationships/hyperlink" Target="http://www.thegreatcourses.co.uk/tgc/courses/course_detail.aspx?cid=1620" TargetMode="External"/><Relationship Id="rId12" Type="http://schemas.openxmlformats.org/officeDocument/2006/relationships/hyperlink" Target="http://www.acpo.police.uk/documents/president/201201pbandm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hyperlink" Target="http://www.ted.com/talks/dan_ariely_what_makes_us_feel_good_about_our_work" TargetMode="External"/><Relationship Id="rId5" Type="http://schemas.openxmlformats.org/officeDocument/2006/relationships/hyperlink" Target="http://www.amazon.co.uk/Upside-Irrationality-Dan-Ariely/dp/0007354789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jpeg"/><Relationship Id="rId9" Type="http://schemas.openxmlformats.org/officeDocument/2006/relationships/hyperlink" Target="http://www.thegreatcourses.co.uk/tgc/courses/course_detail.aspx?cid=5943" TargetMode="External"/><Relationship Id="rId1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853883"/>
            <a:ext cx="9144000" cy="2387600"/>
          </a:xfrm>
        </p:spPr>
        <p:txBody>
          <a:bodyPr/>
          <a:lstStyle/>
          <a:p>
            <a:r>
              <a:rPr lang="en-GB" dirty="0" smtClean="0"/>
              <a:t>Mind vs. Brain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4307"/>
            <a:ext cx="9144000" cy="1655762"/>
          </a:xfrm>
        </p:spPr>
        <p:txBody>
          <a:bodyPr>
            <a:normAutofit/>
          </a:bodyPr>
          <a:lstStyle/>
          <a:p>
            <a:r>
              <a:rPr lang="en-GB" sz="4000" dirty="0" smtClean="0"/>
              <a:t>How to</a:t>
            </a:r>
            <a:r>
              <a:rPr lang="en-GB" sz="4000" dirty="0" smtClean="0">
                <a:solidFill>
                  <a:srgbClr val="BFBFBF"/>
                </a:solidFill>
              </a:rPr>
              <a:t> leverage </a:t>
            </a:r>
            <a:r>
              <a:rPr lang="en-GB" sz="4000" dirty="0" smtClean="0"/>
              <a:t>psychology to help us be better at </a:t>
            </a:r>
            <a:r>
              <a:rPr lang="en-GB" sz="4000" dirty="0" smtClean="0"/>
              <a:t>our </a:t>
            </a:r>
            <a:r>
              <a:rPr lang="en-GB" sz="4000" dirty="0" smtClean="0"/>
              <a:t>jobs.</a:t>
            </a:r>
            <a:endParaRPr lang="en-GB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7151908" y="6488668"/>
            <a:ext cx="50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Rob Bollons </a:t>
            </a:r>
            <a:r>
              <a:rPr lang="en-GB" b="1" dirty="0"/>
              <a:t>• </a:t>
            </a:r>
            <a:r>
              <a:rPr lang="en-GB" dirty="0" smtClean="0"/>
              <a:t>@</a:t>
            </a:r>
            <a:r>
              <a:rPr lang="en-GB" dirty="0" err="1" smtClean="0"/>
              <a:t>robbollons</a:t>
            </a:r>
            <a:r>
              <a:rPr lang="en-GB" dirty="0" smtClean="0"/>
              <a:t> </a:t>
            </a:r>
            <a:r>
              <a:rPr lang="en-GB" b="1" dirty="0"/>
              <a:t>• </a:t>
            </a:r>
            <a:r>
              <a:rPr lang="en-GB" dirty="0" smtClean="0"/>
              <a:t>thenorthcode.net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882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National Decision Making Model</a:t>
            </a:r>
            <a:endParaRPr lang="en-GB" dirty="0"/>
          </a:p>
        </p:txBody>
      </p:sp>
      <p:pic>
        <p:nvPicPr>
          <p:cNvPr id="2052" name="Picture 4" descr="http://www.tacticaltrainingcentre.com/wp-content/uploads/2012/10/ND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46" y="1691322"/>
            <a:ext cx="5258255" cy="49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6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Motivation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Ikea Effect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We place disproportionately greater value on our own creations.</a:t>
            </a:r>
          </a:p>
          <a:p>
            <a:r>
              <a:rPr lang="en-GB" sz="2400" dirty="0" smtClean="0"/>
              <a:t>Derived from the idea of self-assembled IKEA furniture.</a:t>
            </a:r>
          </a:p>
          <a:p>
            <a:endParaRPr lang="en-GB" sz="2400" dirty="0"/>
          </a:p>
        </p:txBody>
      </p:sp>
      <p:pic>
        <p:nvPicPr>
          <p:cNvPr id="5124" name="Picture 4" descr="http://www.blogsmonroe.com/beer/wp-content/uploads/2012/02/homebrew-199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97" y="3460115"/>
            <a:ext cx="1895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directinputoutput.com/wp-content/uploads/2012/08/lego-st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802" y="3460115"/>
            <a:ext cx="2857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://cdn.instructables.com/FTS/CM81/G825D4N4/FTSCM81G825D4N4.MEDIUM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3460115"/>
            <a:ext cx="271462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8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Breaking down work into smaller chunks – the right thing to do?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Might affect motivation in larger teams.</a:t>
            </a:r>
          </a:p>
          <a:p>
            <a:r>
              <a:rPr lang="en-GB" sz="2400" dirty="0" smtClean="0"/>
              <a:t>Lack of ownership </a:t>
            </a:r>
          </a:p>
          <a:p>
            <a:r>
              <a:rPr lang="en-GB" sz="2400" dirty="0" smtClean="0"/>
              <a:t>Loose the ability to see ‘the bigger picture’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542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General Wellbeing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65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Things to Improve Your Work Environment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Plants</a:t>
            </a:r>
          </a:p>
          <a:p>
            <a:r>
              <a:rPr lang="en-GB" sz="2800" dirty="0" smtClean="0"/>
              <a:t>Paint walls</a:t>
            </a:r>
          </a:p>
          <a:p>
            <a:r>
              <a:rPr lang="en-GB" sz="2800" dirty="0" smtClean="0"/>
              <a:t>Decorate your desk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6612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Climbing Mountains</a:t>
            </a:r>
            <a:endParaRPr lang="en-GB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1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462778" cy="4351337"/>
          </a:xfrm>
        </p:spPr>
        <p:txBody>
          <a:bodyPr>
            <a:normAutofit/>
          </a:bodyPr>
          <a:lstStyle/>
          <a:p>
            <a:r>
              <a:rPr lang="en-GB" sz="2800" dirty="0" smtClean="0"/>
              <a:t>How to make better decisions.</a:t>
            </a:r>
          </a:p>
          <a:p>
            <a:r>
              <a:rPr lang="en-GB" sz="2800" dirty="0"/>
              <a:t>Improving motivation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Improving general wellbeing.</a:t>
            </a:r>
          </a:p>
          <a:p>
            <a:r>
              <a:rPr lang="en-GB" sz="2800" dirty="0" smtClean="0"/>
              <a:t>Secret to making the best cup of coffee in the world.</a:t>
            </a:r>
            <a:endParaRPr lang="en-GB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GB" dirty="0" smtClean="0"/>
              <a:t>What’s This All About Then?</a:t>
            </a:r>
            <a:endParaRPr lang="en-GB" dirty="0"/>
          </a:p>
        </p:txBody>
      </p:sp>
      <p:pic>
        <p:nvPicPr>
          <p:cNvPr id="1026" name="Picture 2" descr="http://makeameme.org/media/created/Brace-yourselves-Be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1828800"/>
            <a:ext cx="4305911" cy="39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6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8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Climbing Mountains</a:t>
            </a:r>
            <a:endParaRPr lang="en-GB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7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41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 </a:t>
            </a:r>
            <a:r>
              <a:rPr lang="en-GB" dirty="0"/>
              <a:t>T</a:t>
            </a:r>
            <a:r>
              <a:rPr lang="en-GB" dirty="0" smtClean="0"/>
              <a:t>ake </a:t>
            </a:r>
            <a:r>
              <a:rPr lang="en-GB" dirty="0"/>
              <a:t>A</a:t>
            </a:r>
            <a:r>
              <a:rPr lang="en-GB" dirty="0" smtClean="0"/>
              <a:t>way.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Find the a balance for when to be rational and when to be human.</a:t>
            </a:r>
            <a:endParaRPr lang="en-GB" sz="2200" dirty="0" smtClean="0"/>
          </a:p>
          <a:p>
            <a:r>
              <a:rPr lang="en-GB" sz="2400" dirty="0" smtClean="0"/>
              <a:t>Improve your wellbeing - </a:t>
            </a:r>
            <a:r>
              <a:rPr lang="en-GB" sz="2400" dirty="0"/>
              <a:t>p</a:t>
            </a:r>
            <a:r>
              <a:rPr lang="en-GB" sz="2400" dirty="0" smtClean="0"/>
              <a:t>imp </a:t>
            </a:r>
            <a:r>
              <a:rPr lang="en-GB" sz="2400" dirty="0"/>
              <a:t>y</a:t>
            </a:r>
            <a:r>
              <a:rPr lang="en-GB" sz="2400" dirty="0" smtClean="0"/>
              <a:t>our office.</a:t>
            </a:r>
          </a:p>
          <a:p>
            <a:r>
              <a:rPr lang="en-GB" sz="2400" dirty="0" smtClean="0"/>
              <a:t>Climb </a:t>
            </a:r>
            <a:r>
              <a:rPr lang="en-GB" sz="2400" dirty="0"/>
              <a:t>m</a:t>
            </a:r>
            <a:r>
              <a:rPr lang="en-GB" sz="2400" dirty="0" smtClean="0"/>
              <a:t>ore mountains (sober).</a:t>
            </a:r>
          </a:p>
        </p:txBody>
      </p:sp>
    </p:spTree>
    <p:extLst>
      <p:ext uri="{BB962C8B-B14F-4D97-AF65-F5344CB8AC3E}">
        <p14:creationId xmlns:p14="http://schemas.microsoft.com/office/powerpoint/2010/main" val="390189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pic>
        <p:nvPicPr>
          <p:cNvPr id="1026" name="Picture 2" descr="http://www.significancemagazine.org/SpringboardWebApp/userfiles/sig/image/AbdelUpload/9780374275631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10" y="2054840"/>
            <a:ext cx="1549071" cy="22970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nariely.files.wordpress.com/2010/03/theupsideofirrationality2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89" y="2054840"/>
            <a:ext cx="1511870" cy="229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41AFNd6XPSL._SL500_AA300_PIaudible,BottomRight,13,73_AA300_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16" y="2054840"/>
            <a:ext cx="2277344" cy="227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cx.images-amazon.com/images/I/51dB%2BZGOLOL._SL500_AA300_PIaudible,BottomRight,13,73_AA300_.jp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53" y="2054840"/>
            <a:ext cx="2257668" cy="229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8610" y="5016630"/>
            <a:ext cx="10201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Dan </a:t>
            </a:r>
            <a:r>
              <a:rPr lang="en-GB" sz="1600" dirty="0" err="1" smtClean="0"/>
              <a:t>Arielys</a:t>
            </a:r>
            <a:r>
              <a:rPr lang="en-GB" sz="1600" dirty="0" smtClean="0"/>
              <a:t>’ TED Talk - </a:t>
            </a:r>
            <a:r>
              <a:rPr lang="en-GB" sz="1600" dirty="0" smtClean="0">
                <a:hlinkClick r:id="rId11"/>
              </a:rPr>
              <a:t>http</a:t>
            </a:r>
            <a:r>
              <a:rPr lang="en-GB" sz="1600" dirty="0">
                <a:hlinkClick r:id="rId11"/>
              </a:rPr>
              <a:t>://</a:t>
            </a:r>
            <a:r>
              <a:rPr lang="en-GB" sz="1600" dirty="0" smtClean="0">
                <a:hlinkClick r:id="rId11"/>
              </a:rPr>
              <a:t>www.ted.com/talks/dan_ariely_what_makes_us_feel_good_about_our_work</a:t>
            </a:r>
            <a:endParaRPr lang="en-GB" sz="1600" dirty="0" smtClean="0"/>
          </a:p>
          <a:p>
            <a:r>
              <a:rPr lang="en-GB" sz="1600" dirty="0" smtClean="0"/>
              <a:t>National Decision Making - </a:t>
            </a:r>
            <a:r>
              <a:rPr lang="en-GB" sz="1600" dirty="0" smtClean="0">
                <a:hlinkClick r:id="rId12"/>
              </a:rPr>
              <a:t>Modelhttp</a:t>
            </a:r>
            <a:r>
              <a:rPr lang="en-GB" sz="1600" dirty="0">
                <a:hlinkClick r:id="rId12"/>
              </a:rPr>
              <a:t>://www.acpo.police.uk/documents/president/201201pbandm.pdf</a:t>
            </a:r>
            <a:endParaRPr lang="en-GB" sz="1600" dirty="0"/>
          </a:p>
        </p:txBody>
      </p:sp>
      <p:pic>
        <p:nvPicPr>
          <p:cNvPr id="1036" name="Picture 12" descr="http://ecx.images-amazon.com/images/I/41OQg0fymiL._SY300_.jp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167" y="2054840"/>
            <a:ext cx="1761049" cy="229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Make the Best Cup of Coffee in the World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94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Answer: PSYCHOLOGY! BOOM!</a:t>
            </a:r>
            <a:endParaRPr lang="en-GB" dirty="0"/>
          </a:p>
        </p:txBody>
      </p:sp>
      <p:pic>
        <p:nvPicPr>
          <p:cNvPr id="1026" name="Picture 2" descr="http://brainbreaking.files.wordpress.com/2012/07/tumblr_m0d3qmhrhd1rr362xo1_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1930400"/>
            <a:ext cx="3773775" cy="447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6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Cheers for listening!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Rob Bollons </a:t>
            </a:r>
            <a:r>
              <a:rPr lang="en-GB" b="1" dirty="0"/>
              <a:t>• </a:t>
            </a:r>
            <a:r>
              <a:rPr lang="en-GB" dirty="0"/>
              <a:t>@</a:t>
            </a:r>
            <a:r>
              <a:rPr lang="en-GB" dirty="0" err="1"/>
              <a:t>robbollons</a:t>
            </a:r>
            <a:r>
              <a:rPr lang="en-GB" dirty="0"/>
              <a:t> </a:t>
            </a:r>
            <a:r>
              <a:rPr lang="en-GB" b="1" dirty="0"/>
              <a:t>• </a:t>
            </a:r>
            <a:r>
              <a:rPr lang="en-GB" dirty="0"/>
              <a:t>thenorthcode.net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1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Better Decisions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3767" y="2213810"/>
            <a:ext cx="9619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</a:rPr>
              <a:t>‘We </a:t>
            </a:r>
            <a:r>
              <a:rPr lang="en-US" sz="4800" dirty="0">
                <a:solidFill>
                  <a:srgbClr val="CC0000"/>
                </a:solidFill>
              </a:rPr>
              <a:t>can just list the reasons why re-writing is the much better </a:t>
            </a:r>
            <a:r>
              <a:rPr lang="en-US" sz="4800" dirty="0" smtClean="0">
                <a:solidFill>
                  <a:srgbClr val="CC0000"/>
                </a:solidFill>
              </a:rPr>
              <a:t>option’.</a:t>
            </a:r>
            <a:endParaRPr lang="en-GB" sz="4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Bias: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1691322"/>
            <a:ext cx="6381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People favour information that confirms their beliefs.</a:t>
            </a:r>
            <a:endParaRPr lang="en-GB" sz="3600" dirty="0"/>
          </a:p>
        </p:txBody>
      </p:sp>
      <p:pic>
        <p:nvPicPr>
          <p:cNvPr id="3074" name="Picture 2" descr="http://www.eqhammer.com/sites/eqhammer.com/files/dilbert-confirmation-bia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3314701"/>
            <a:ext cx="9812616" cy="304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3647" y="2059544"/>
            <a:ext cx="96194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‘</a:t>
            </a:r>
            <a:r>
              <a:rPr lang="en-US" sz="4800" dirty="0">
                <a:solidFill>
                  <a:srgbClr val="C00000"/>
                </a:solidFill>
              </a:rPr>
              <a:t>we have spent a lot of time fixing bugs and adding features, </a:t>
            </a:r>
            <a:r>
              <a:rPr lang="en-US" sz="4800" dirty="0" smtClean="0">
                <a:solidFill>
                  <a:srgbClr val="C00000"/>
                </a:solidFill>
              </a:rPr>
              <a:t>It would be crazy to waste all </a:t>
            </a:r>
            <a:r>
              <a:rPr lang="en-US" sz="4800" dirty="0">
                <a:solidFill>
                  <a:srgbClr val="C00000"/>
                </a:solidFill>
              </a:rPr>
              <a:t>that </a:t>
            </a:r>
            <a:r>
              <a:rPr lang="en-US" sz="4800" dirty="0" smtClean="0">
                <a:solidFill>
                  <a:srgbClr val="C00000"/>
                </a:solidFill>
              </a:rPr>
              <a:t>time </a:t>
            </a:r>
            <a:r>
              <a:rPr lang="en-US" sz="4800" dirty="0">
                <a:solidFill>
                  <a:srgbClr val="C00000"/>
                </a:solidFill>
              </a:rPr>
              <a:t>and </a:t>
            </a:r>
            <a:r>
              <a:rPr lang="en-US" sz="4800" dirty="0" smtClean="0">
                <a:solidFill>
                  <a:srgbClr val="C00000"/>
                </a:solidFill>
              </a:rPr>
              <a:t>effort on re-writing it’</a:t>
            </a:r>
            <a:endParaRPr lang="en-GB" sz="48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n relation to dealing with legacy issues…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7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Sunk Cost Fallacy: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61872" y="1691322"/>
            <a:ext cx="9316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Having already invested so much in a project it is hard to abandon it despite a high </a:t>
            </a:r>
            <a:r>
              <a:rPr lang="en-US" sz="3600" dirty="0" smtClean="0"/>
              <a:t>likelihood for it to </a:t>
            </a:r>
            <a:r>
              <a:rPr lang="en-US" sz="3600" dirty="0"/>
              <a:t>fail.</a:t>
            </a:r>
            <a:endParaRPr lang="en-GB" sz="3600" dirty="0"/>
          </a:p>
        </p:txBody>
      </p:sp>
      <p:pic>
        <p:nvPicPr>
          <p:cNvPr id="4098" name="Picture 2" descr="http://youarenotsosmart.files.wordpress.com/2011/03/screenshot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3783012"/>
            <a:ext cx="280035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upload.wikimedia.org/wikipedia/en/9/91/WoW_Box_Art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3532663"/>
            <a:ext cx="1897690" cy="272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darcy123.files.wordpress.com/2010/04/runescape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814" y="3532663"/>
            <a:ext cx="45434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of Biases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61872" y="1819275"/>
            <a:ext cx="8595360" cy="4351337"/>
          </a:xfrm>
        </p:spPr>
        <p:txBody>
          <a:bodyPr>
            <a:noAutofit/>
          </a:bodyPr>
          <a:lstStyle/>
          <a:p>
            <a:r>
              <a:rPr lang="en-GB" sz="1600" b="1" dirty="0" smtClean="0"/>
              <a:t>Ambiguity effect </a:t>
            </a:r>
            <a:r>
              <a:rPr lang="en-GB" sz="1600" dirty="0" smtClean="0"/>
              <a:t>- </a:t>
            </a:r>
            <a:r>
              <a:rPr lang="en-US" sz="1600" dirty="0" smtClean="0"/>
              <a:t>The </a:t>
            </a:r>
            <a:r>
              <a:rPr lang="en-US" sz="1600" dirty="0"/>
              <a:t>tendency to avoid options for which missing information makes the probability seem "unknown</a:t>
            </a:r>
            <a:r>
              <a:rPr lang="en-US" sz="1600" dirty="0" smtClean="0"/>
              <a:t>.</a:t>
            </a:r>
          </a:p>
          <a:p>
            <a:r>
              <a:rPr lang="en-GB" sz="1600" b="1" dirty="0" smtClean="0"/>
              <a:t>Anchoring</a:t>
            </a:r>
            <a:r>
              <a:rPr lang="en-GB" sz="1600" dirty="0" smtClean="0"/>
              <a:t> - </a:t>
            </a:r>
            <a:r>
              <a:rPr lang="en-US" sz="1600" dirty="0"/>
              <a:t>he tendency to rely too heavily, or "anchor," on one trait or piece of information when making decisions (usually the first piece of information that we acquire on that subject</a:t>
            </a:r>
            <a:r>
              <a:rPr lang="en-US" sz="1600" dirty="0" smtClean="0"/>
              <a:t>)</a:t>
            </a:r>
          </a:p>
          <a:p>
            <a:r>
              <a:rPr lang="en-GB" sz="1600" b="1" dirty="0"/>
              <a:t>Backfire </a:t>
            </a:r>
            <a:r>
              <a:rPr lang="en-GB" sz="1600" b="1" dirty="0" smtClean="0"/>
              <a:t>effect </a:t>
            </a:r>
            <a:r>
              <a:rPr lang="en-GB" sz="1600" dirty="0" smtClean="0"/>
              <a:t>- </a:t>
            </a:r>
            <a:r>
              <a:rPr lang="en-US" sz="1600" dirty="0" smtClean="0"/>
              <a:t>When </a:t>
            </a:r>
            <a:r>
              <a:rPr lang="en-US" sz="1600" dirty="0"/>
              <a:t>people react to disconfirming evidence by strengthening their beliefs</a:t>
            </a:r>
            <a:r>
              <a:rPr lang="en-US" sz="1600" dirty="0" smtClean="0"/>
              <a:t>.</a:t>
            </a:r>
          </a:p>
          <a:p>
            <a:r>
              <a:rPr lang="en-GB" sz="1600" b="1" dirty="0"/>
              <a:t>Bias blind </a:t>
            </a:r>
            <a:r>
              <a:rPr lang="en-GB" sz="1600" b="1" dirty="0" smtClean="0"/>
              <a:t>spot </a:t>
            </a:r>
            <a:r>
              <a:rPr lang="en-GB" sz="1600" dirty="0" smtClean="0"/>
              <a:t>- </a:t>
            </a:r>
            <a:r>
              <a:rPr lang="en-US" sz="1600" dirty="0" smtClean="0"/>
              <a:t>The </a:t>
            </a:r>
            <a:r>
              <a:rPr lang="en-US" sz="1600" dirty="0"/>
              <a:t>tendency to see oneself as less biased than other people, or to be able to identify more cognitive biases in others than in </a:t>
            </a:r>
            <a:r>
              <a:rPr lang="en-US" sz="1600" dirty="0" smtClean="0"/>
              <a:t>oneself</a:t>
            </a:r>
          </a:p>
          <a:p>
            <a:r>
              <a:rPr lang="en-GB" sz="1600" b="1" dirty="0"/>
              <a:t>Decoy </a:t>
            </a:r>
            <a:r>
              <a:rPr lang="en-GB" sz="1600" b="1" dirty="0" smtClean="0"/>
              <a:t>effect </a:t>
            </a:r>
            <a:r>
              <a:rPr lang="en-GB" sz="1600" dirty="0" smtClean="0"/>
              <a:t>- </a:t>
            </a:r>
            <a:r>
              <a:rPr lang="en-US" sz="1600" dirty="0"/>
              <a:t>Preferences for either option A or B changes in favor of option B when option C is presented, which is similar to option B but in no way better</a:t>
            </a:r>
            <a:r>
              <a:rPr lang="en-US" sz="1600" dirty="0" smtClean="0"/>
              <a:t>.</a:t>
            </a:r>
          </a:p>
          <a:p>
            <a:r>
              <a:rPr lang="en-GB" sz="1600" b="1" dirty="0"/>
              <a:t>Distinction </a:t>
            </a:r>
            <a:r>
              <a:rPr lang="en-GB" sz="1600" b="1" dirty="0" smtClean="0"/>
              <a:t>bias </a:t>
            </a:r>
            <a:r>
              <a:rPr lang="en-GB" sz="1600" dirty="0" smtClean="0"/>
              <a:t>- </a:t>
            </a:r>
            <a:r>
              <a:rPr lang="en-US" sz="1600" dirty="0"/>
              <a:t>The tendency to view two options as more dissimilar when evaluating them simultaneously than when evaluating them </a:t>
            </a:r>
            <a:r>
              <a:rPr lang="en-US" sz="1600" dirty="0" smtClean="0"/>
              <a:t>separately</a:t>
            </a:r>
          </a:p>
          <a:p>
            <a:r>
              <a:rPr lang="en-GB" sz="1600" b="1" dirty="0"/>
              <a:t>Focusing </a:t>
            </a:r>
            <a:r>
              <a:rPr lang="en-GB" sz="1600" b="1" dirty="0" smtClean="0"/>
              <a:t>effect </a:t>
            </a:r>
            <a:r>
              <a:rPr lang="en-GB" sz="1600" dirty="0" smtClean="0"/>
              <a:t>- </a:t>
            </a:r>
            <a:r>
              <a:rPr lang="en-US" sz="1600" dirty="0" smtClean="0"/>
              <a:t>The </a:t>
            </a:r>
            <a:r>
              <a:rPr lang="en-US" sz="1600" dirty="0"/>
              <a:t>tendency to place too much importance on one aspect of an </a:t>
            </a:r>
            <a:r>
              <a:rPr lang="en-US" sz="1600" dirty="0" smtClean="0"/>
              <a:t>event</a:t>
            </a:r>
          </a:p>
          <a:p>
            <a:r>
              <a:rPr lang="en-GB" sz="1600" b="1" dirty="0"/>
              <a:t>Framing </a:t>
            </a:r>
            <a:r>
              <a:rPr lang="en-GB" sz="1600" b="1" dirty="0" smtClean="0"/>
              <a:t>effect </a:t>
            </a:r>
            <a:r>
              <a:rPr lang="en-GB" sz="1600" dirty="0" smtClean="0"/>
              <a:t>- </a:t>
            </a:r>
            <a:r>
              <a:rPr lang="en-US" sz="1600" dirty="0"/>
              <a:t>Drawing different conclusions from the same information, depending on how or by whom that information is presented</a:t>
            </a:r>
            <a:r>
              <a:rPr lang="en-US" sz="1600" dirty="0" smtClean="0"/>
              <a:t>.</a:t>
            </a:r>
          </a:p>
          <a:p>
            <a:r>
              <a:rPr lang="en-GB" sz="1600" b="1" dirty="0"/>
              <a:t>Hostile media </a:t>
            </a:r>
            <a:r>
              <a:rPr lang="en-GB" sz="1600" b="1" dirty="0" smtClean="0"/>
              <a:t>effect - </a:t>
            </a:r>
            <a:r>
              <a:rPr lang="en-US" sz="1600" b="1" dirty="0"/>
              <a:t>T</a:t>
            </a:r>
            <a:r>
              <a:rPr lang="en-US" sz="1600" dirty="0"/>
              <a:t>he tendency to see a media report as being biased, owing to one's own strong partisan views.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803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Can We Avoid Making These Mistakes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Admitting that there’s a problem.</a:t>
            </a:r>
          </a:p>
          <a:p>
            <a:r>
              <a:rPr lang="en-GB" sz="2800" dirty="0" smtClean="0"/>
              <a:t>Approach critical decisions with caution.</a:t>
            </a:r>
          </a:p>
          <a:p>
            <a:r>
              <a:rPr lang="en-GB" sz="2800" dirty="0" smtClean="0"/>
              <a:t>Decision making models.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376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1750</TotalTime>
  <Words>576</Words>
  <Application>Microsoft Office PowerPoint</Application>
  <PresentationFormat>Widescreen</PresentationFormat>
  <Paragraphs>87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Schoolbook</vt:lpstr>
      <vt:lpstr>Wingdings 2</vt:lpstr>
      <vt:lpstr>View</vt:lpstr>
      <vt:lpstr>Mind vs. Brain</vt:lpstr>
      <vt:lpstr>What’s This All About Then?</vt:lpstr>
      <vt:lpstr>Making Better Decisions</vt:lpstr>
      <vt:lpstr>PowerPoint Presentation</vt:lpstr>
      <vt:lpstr>Confirmation Bias: </vt:lpstr>
      <vt:lpstr>In relation to dealing with legacy issues…</vt:lpstr>
      <vt:lpstr>Sunk Cost Fallacy:</vt:lpstr>
      <vt:lpstr>List of Biases</vt:lpstr>
      <vt:lpstr>How Can We Avoid Making These Mistakes</vt:lpstr>
      <vt:lpstr>National Decision Making Model</vt:lpstr>
      <vt:lpstr>Improving Motivation</vt:lpstr>
      <vt:lpstr>Ikea Effect</vt:lpstr>
      <vt:lpstr>Breaking down work into smaller chunks – the right thing to do?</vt:lpstr>
      <vt:lpstr>Improving General Wellbeing</vt:lpstr>
      <vt:lpstr>Simple Things to Improve Your Work Environment</vt:lpstr>
      <vt:lpstr>PowerPoint Presentation</vt:lpstr>
      <vt:lpstr>Climbing Mountains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Climbing Mountains</vt:lpstr>
      <vt:lpstr>Summary</vt:lpstr>
      <vt:lpstr>What to Take Away.</vt:lpstr>
      <vt:lpstr>Sources</vt:lpstr>
      <vt:lpstr>How to Make the Best Cup of Coffee in the World</vt:lpstr>
      <vt:lpstr>Answer: PSYCHOLOGY! BOOM!</vt:lpstr>
      <vt:lpstr>Cheers for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 vs. Brain</dc:title>
  <dc:creator>Rob Bollons</dc:creator>
  <cp:lastModifiedBy>Rob Bollons</cp:lastModifiedBy>
  <cp:revision>112</cp:revision>
  <dcterms:created xsi:type="dcterms:W3CDTF">2014-05-17T08:54:20Z</dcterms:created>
  <dcterms:modified xsi:type="dcterms:W3CDTF">2014-06-06T07:15:22Z</dcterms:modified>
</cp:coreProperties>
</file>