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73670-F7ED-485C-9E58-ED03C5E6F866}" type="datetimeFigureOut">
              <a:rPr lang="pt-BR" smtClean="0"/>
              <a:t>05/05/2019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CBECD-01A2-4539-A549-AD6728DE019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b="1" dirty="0"/>
              <a:t>S</a:t>
            </a:r>
            <a:r>
              <a:rPr lang="pt-BR" b="1" dirty="0" smtClean="0"/>
              <a:t>ubespaços gerados, soma e interseção, parâmetros e escalonamento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13021"/>
          </a:xfrm>
        </p:spPr>
        <p:txBody>
          <a:bodyPr>
            <a:normAutofit fontScale="90000"/>
          </a:bodyPr>
          <a:lstStyle/>
          <a:p>
            <a:pPr lvl="0" algn="just"/>
            <a:r>
              <a:rPr lang="pt-BR" sz="4000" dirty="0" smtClean="0"/>
              <a:t>	De forma resumida podemos definir a soma de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e </a:t>
            </a:r>
            <a:r>
              <a:rPr lang="pt-BR" sz="4000" dirty="0" smtClean="0"/>
              <a:t>S</a:t>
            </a:r>
            <a:r>
              <a:rPr lang="pt-BR" sz="2400" dirty="0" smtClean="0"/>
              <a:t>2</a:t>
            </a:r>
            <a:r>
              <a:rPr lang="pt-BR" sz="4000" dirty="0" smtClean="0"/>
              <a:t> como o menor subespaço ao qual a união de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e </a:t>
            </a:r>
            <a:r>
              <a:rPr lang="pt-BR" sz="4000" dirty="0" smtClean="0"/>
              <a:t>S</a:t>
            </a:r>
            <a:r>
              <a:rPr lang="pt-BR" sz="2400" dirty="0" smtClean="0"/>
              <a:t>2 </a:t>
            </a:r>
            <a:r>
              <a:rPr lang="pt-BR" sz="4000" dirty="0" smtClean="0"/>
              <a:t>pertence(observe que a união não necessariamente será um subespaço e por isso seria necessário “adicionar alguns elementos”).</a:t>
            </a:r>
            <a:endParaRPr lang="pt-BR" sz="4000" dirty="0"/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64291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Soma e interseção: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42910" y="1285860"/>
            <a:ext cx="7772400" cy="2584459"/>
          </a:xfrm>
        </p:spPr>
        <p:txBody>
          <a:bodyPr>
            <a:normAutofit fontScale="90000"/>
          </a:bodyPr>
          <a:lstStyle/>
          <a:p>
            <a:pPr algn="just"/>
            <a:r>
              <a:rPr lang="pt-BR" dirty="0" smtClean="0"/>
              <a:t>	Podemos definir a interseção de </a:t>
            </a:r>
            <a:r>
              <a:rPr lang="pt-BR" dirty="0" smtClean="0"/>
              <a:t>S</a:t>
            </a:r>
            <a:r>
              <a:rPr lang="pt-BR" sz="2800" dirty="0" smtClean="0"/>
              <a:t>1</a:t>
            </a:r>
            <a:r>
              <a:rPr lang="pt-BR" dirty="0" smtClean="0"/>
              <a:t> e S</a:t>
            </a:r>
            <a:r>
              <a:rPr lang="pt-BR" sz="2800" dirty="0" smtClean="0"/>
              <a:t>2</a:t>
            </a:r>
            <a:r>
              <a:rPr lang="pt-BR" dirty="0" smtClean="0"/>
              <a:t> como sendo o conjunto de elementos que pertencem a ambos os subespaços. </a:t>
            </a:r>
            <a:endParaRPr lang="pt-BR" dirty="0"/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64291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Soma e interseção: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3"/>
          <p:cNvSpPr txBox="1">
            <a:spLocks/>
          </p:cNvSpPr>
          <p:nvPr/>
        </p:nvSpPr>
        <p:spPr>
          <a:xfrm>
            <a:off x="642910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Soma e interseção:</a:t>
            </a:r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642910" y="1428736"/>
            <a:ext cx="7772400" cy="37274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0" algn="just">
              <a:spcBef>
                <a:spcPct val="0"/>
              </a:spcBef>
            </a:pPr>
            <a:r>
              <a:rPr kumimoji="0" lang="pt-B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pt-BR" sz="4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Note</a:t>
            </a:r>
            <a:r>
              <a:rPr kumimoji="0" lang="pt-BR" sz="41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 </a:t>
            </a:r>
            <a:r>
              <a:rPr lang="pt-BR" sz="4100" dirty="0" smtClean="0">
                <a:latin typeface="+mj-lt"/>
                <a:ea typeface="+mj-ea"/>
                <a:cs typeface="+mj-cs"/>
              </a:rPr>
              <a:t>esse conjunto será sempre um subespaço pois os elementos da união quando somados ou multiplicados por escalar irão pertencer tanto a </a:t>
            </a:r>
            <a:r>
              <a:rPr lang="pt-BR" sz="4400" dirty="0" smtClean="0"/>
              <a:t>S</a:t>
            </a:r>
            <a:r>
              <a:rPr lang="pt-BR" sz="2400" dirty="0" smtClean="0"/>
              <a:t>1</a:t>
            </a:r>
            <a:r>
              <a:rPr lang="pt-BR" sz="4400" dirty="0" smtClean="0"/>
              <a:t> quanto a S</a:t>
            </a:r>
            <a:r>
              <a:rPr lang="pt-BR" sz="2400" dirty="0" smtClean="0"/>
              <a:t>2</a:t>
            </a:r>
            <a:r>
              <a:rPr lang="pt-BR" sz="4400" dirty="0" smtClean="0"/>
              <a:t> pois S</a:t>
            </a:r>
            <a:r>
              <a:rPr lang="pt-BR" sz="2400" dirty="0" smtClean="0"/>
              <a:t>1</a:t>
            </a:r>
            <a:r>
              <a:rPr lang="pt-BR" sz="4400" dirty="0" smtClean="0"/>
              <a:t> e S</a:t>
            </a:r>
            <a:r>
              <a:rPr lang="pt-BR" sz="2400" dirty="0" smtClean="0"/>
              <a:t>2</a:t>
            </a:r>
            <a:r>
              <a:rPr lang="pt-BR" sz="4400" dirty="0" smtClean="0"/>
              <a:t> são subespaços.</a:t>
            </a:r>
            <a:endParaRPr kumimoji="0" lang="pt-BR" sz="4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	</a:t>
            </a:r>
            <a:r>
              <a:rPr lang="pt-BR" sz="3600" dirty="0" smtClean="0"/>
              <a:t>Um subconjunto de um espaço vetorial pode ser dito subespaço se satisfeitas todas as 8 condições de um espaço vetorial (elemento inverso, neutro...), que podem ser resumidas a duas propriedades, ser fechado para a soma e produto por escalar.</a:t>
            </a:r>
            <a:endParaRPr lang="pt-BR" sz="3600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714348" y="14285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428596" y="2643182"/>
            <a:ext cx="9144000" cy="1470025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pt-BR" sz="4000" dirty="0" smtClean="0"/>
              <a:t>u,v </a:t>
            </a:r>
            <a:r>
              <a:rPr lang="el-GR" sz="4000" dirty="0" smtClean="0"/>
              <a:t>ϵ</a:t>
            </a:r>
            <a:r>
              <a:rPr lang="pt-BR" sz="4000" dirty="0" smtClean="0"/>
              <a:t> S </a:t>
            </a:r>
            <a:r>
              <a:rPr lang="pt-BR" sz="4000" dirty="0"/>
              <a:t>⇒</a:t>
            </a:r>
            <a:r>
              <a:rPr lang="pt-BR" sz="4000" dirty="0" smtClean="0"/>
              <a:t> u + v</a:t>
            </a:r>
            <a:r>
              <a:rPr lang="el-GR" sz="4000" dirty="0" smtClean="0"/>
              <a:t> ϵ </a:t>
            </a:r>
            <a:r>
              <a:rPr lang="pt-BR" sz="4000" dirty="0" smtClean="0"/>
              <a:t>S, </a:t>
            </a:r>
            <a:r>
              <a:rPr lang="pt-BR" sz="4000" dirty="0" smtClean="0"/>
              <a:t>∀ u,v </a:t>
            </a:r>
            <a:r>
              <a:rPr lang="el-GR" sz="4000" dirty="0" smtClean="0"/>
              <a:t>ϵ</a:t>
            </a:r>
            <a:r>
              <a:rPr lang="pt-BR" sz="4000" dirty="0" smtClean="0"/>
              <a:t> S</a:t>
            </a:r>
            <a:endParaRPr lang="pt-BR" sz="4000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4348" y="1142984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Estes</a:t>
            </a:r>
            <a:r>
              <a:rPr kumimoji="0" lang="pt-BR" sz="3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são os testes de fechamento de S com relação às duas operações:</a:t>
            </a:r>
            <a:endParaRPr kumimoji="0" lang="pt-B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Retângulo 5"/>
          <p:cNvSpPr/>
          <p:nvPr/>
        </p:nvSpPr>
        <p:spPr>
          <a:xfrm>
            <a:off x="428596" y="3714752"/>
            <a:ext cx="840486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pt-BR" sz="4000" dirty="0" smtClean="0"/>
              <a:t>u </a:t>
            </a:r>
            <a:r>
              <a:rPr lang="el-GR" sz="4000" dirty="0" smtClean="0"/>
              <a:t>ϵ</a:t>
            </a:r>
            <a:r>
              <a:rPr lang="pt-BR" sz="4000" dirty="0" smtClean="0"/>
              <a:t> S ^ k </a:t>
            </a:r>
            <a:r>
              <a:rPr lang="el-GR" sz="4000" dirty="0" smtClean="0"/>
              <a:t>ϵ</a:t>
            </a:r>
            <a:r>
              <a:rPr lang="pt-BR" sz="4000" dirty="0" smtClean="0"/>
              <a:t> R </a:t>
            </a:r>
            <a:r>
              <a:rPr lang="pt-BR" sz="4000" dirty="0"/>
              <a:t>⇒</a:t>
            </a:r>
            <a:r>
              <a:rPr lang="pt-BR" sz="4000" dirty="0" smtClean="0"/>
              <a:t> k.u</a:t>
            </a:r>
            <a:r>
              <a:rPr lang="el-GR" sz="4000" dirty="0" smtClean="0"/>
              <a:t> ϵ </a:t>
            </a:r>
            <a:r>
              <a:rPr lang="pt-BR" sz="4000" dirty="0" smtClean="0"/>
              <a:t>S, ∀ u </a:t>
            </a:r>
            <a:r>
              <a:rPr lang="el-GR" sz="4000" dirty="0" smtClean="0"/>
              <a:t>ϵ</a:t>
            </a:r>
            <a:r>
              <a:rPr lang="pt-BR" sz="4000" dirty="0" smtClean="0"/>
              <a:t> S ^ ∀ k </a:t>
            </a:r>
            <a:r>
              <a:rPr lang="el-GR" sz="4000" dirty="0" smtClean="0"/>
              <a:t>ϵ</a:t>
            </a:r>
            <a:r>
              <a:rPr lang="pt-BR" sz="4000" dirty="0" smtClean="0"/>
              <a:t> R </a:t>
            </a:r>
            <a:endParaRPr lang="pt-BR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714348" y="1142984"/>
            <a:ext cx="77724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pt-BR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Os</a:t>
            </a:r>
            <a:r>
              <a:rPr kumimoji="0" lang="pt-BR" sz="3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subespaços podem ser representados como combinações lineares de vetores. </a:t>
            </a:r>
            <a:r>
              <a:rPr lang="pt-BR" sz="3700" dirty="0" smtClean="0">
                <a:latin typeface="+mj-lt"/>
                <a:ea typeface="+mj-ea"/>
                <a:cs typeface="+mj-cs"/>
              </a:rPr>
              <a:t>Um conjunto de elementos que podem ser combinados linearmente de forma a gerar todo um dado subespaço é dito um conjunto gerador.</a:t>
            </a:r>
            <a:endParaRPr kumimoji="0" lang="pt-BR" sz="3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2910" y="1285860"/>
            <a:ext cx="77724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pt-BR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Assim</a:t>
            </a:r>
            <a:r>
              <a:rPr kumimoji="0" lang="pt-BR" sz="3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podemos utilizar um conjunto de vetores para representar o subespaço que ele gera por exemplo podemos nos referir ao subespaço [(1,0)], note que esse subespaço contem todos os pontos do eixo X, outro exemplo é o subespaço [(1,0),(0,1)] este se refere a todo o plano XY.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2910" y="1285860"/>
            <a:ext cx="77724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pt-BR" sz="3700" dirty="0" smtClean="0">
                <a:latin typeface="+mj-lt"/>
                <a:ea typeface="+mj-ea"/>
                <a:cs typeface="+mj-cs"/>
              </a:rPr>
              <a:t>Note que mesmo que ainda podemos adicionar vetores na representação do subespaço anterior por exemplo [(1,0),(0,1),(1,1)], entretanto ainda geraríamos o mesmo subespaço pois (1,1) é combinação linear de (1,0) e (0,1).</a:t>
            </a:r>
            <a:endParaRPr kumimoji="0" lang="pt-BR" sz="3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2910" y="1285860"/>
            <a:ext cx="77724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lang="pt-BR" sz="3700" dirty="0" smtClean="0">
                <a:latin typeface="+mj-lt"/>
                <a:ea typeface="+mj-ea"/>
                <a:cs typeface="+mj-cs"/>
              </a:rPr>
              <a:t>Note também que com o exemplo anterior mostramos que o conjunto gerador de um subespaço não é único outro exemplo é que [(1,0)] e [(2,0)], se referem ao mesmo subespaço.</a:t>
            </a:r>
            <a:endParaRPr kumimoji="0" lang="pt-BR" sz="3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714348" y="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Subespaço</a:t>
            </a:r>
            <a:r>
              <a:rPr kumimoji="0" lang="pt-BR" sz="44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vetorial:</a:t>
            </a:r>
            <a:endParaRPr kumimoji="0" lang="pt-BR" sz="4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2910" y="1285860"/>
            <a:ext cx="7772400" cy="4572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</a:t>
            </a:r>
            <a:r>
              <a:rPr kumimoji="0" lang="pt-BR" sz="3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Também</a:t>
            </a:r>
            <a:r>
              <a:rPr kumimoji="0" lang="pt-BR" sz="3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podemos representar subespaços com sistemas de </a:t>
            </a:r>
            <a:r>
              <a:rPr kumimoji="0" lang="pt-BR" sz="3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equaç</a:t>
            </a:r>
            <a:r>
              <a:rPr lang="pt-BR" sz="3700" dirty="0" err="1" smtClean="0">
                <a:latin typeface="+mj-lt"/>
                <a:ea typeface="+mj-ea"/>
                <a:cs typeface="+mj-cs"/>
              </a:rPr>
              <a:t>ões</a:t>
            </a:r>
            <a:r>
              <a:rPr lang="pt-BR" sz="3700" dirty="0" smtClean="0">
                <a:latin typeface="+mj-lt"/>
                <a:ea typeface="+mj-ea"/>
                <a:cs typeface="+mj-cs"/>
              </a:rPr>
              <a:t>, e é também possível encontrar um sistema de equações pelo conjunto gerador e um conjunto gerador a partir de um sistema de equações. Utilizando o escalonamento e a parametrização.</a:t>
            </a:r>
            <a:endParaRPr kumimoji="0" lang="pt-BR" sz="3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42910" y="0"/>
            <a:ext cx="7772400" cy="1470025"/>
          </a:xfrm>
        </p:spPr>
        <p:txBody>
          <a:bodyPr/>
          <a:lstStyle/>
          <a:p>
            <a:r>
              <a:rPr lang="pt-BR" b="1" dirty="0" smtClean="0"/>
              <a:t>Soma e interseção:</a:t>
            </a:r>
            <a:endParaRPr lang="pt-BR" b="1" dirty="0"/>
          </a:p>
        </p:txBody>
      </p:sp>
      <p:sp>
        <p:nvSpPr>
          <p:cNvPr id="3" name="Título 3"/>
          <p:cNvSpPr txBox="1">
            <a:spLocks/>
          </p:cNvSpPr>
          <p:nvPr/>
        </p:nvSpPr>
        <p:spPr>
          <a:xfrm>
            <a:off x="785786" y="100010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Definimos</a:t>
            </a:r>
            <a:r>
              <a:rPr kumimoji="0" lang="pt-B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a soma de dois subespaços S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</a:t>
            </a:r>
            <a:r>
              <a:rPr kumimoji="0" lang="pt-B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e S</a:t>
            </a:r>
            <a:r>
              <a:rPr kumimoji="0" lang="pt-BR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2</a:t>
            </a:r>
            <a:r>
              <a:rPr lang="pt-BR" sz="4000" dirty="0" smtClean="0">
                <a:latin typeface="+mj-lt"/>
                <a:ea typeface="+mj-ea"/>
                <a:cs typeface="+mj-cs"/>
              </a:rPr>
              <a:t>:</a:t>
            </a:r>
            <a:endParaRPr kumimoji="0" lang="pt-BR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ítulo 3"/>
          <p:cNvSpPr txBox="1">
            <a:spLocks/>
          </p:cNvSpPr>
          <p:nvPr/>
        </p:nvSpPr>
        <p:spPr>
          <a:xfrm>
            <a:off x="785786" y="228599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pt-BR" sz="4000" dirty="0" smtClean="0"/>
              <a:t>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+</a:t>
            </a:r>
            <a:r>
              <a:rPr lang="pt-BR" sz="4000" dirty="0" smtClean="0"/>
              <a:t> S</a:t>
            </a:r>
            <a:r>
              <a:rPr lang="pt-BR" sz="2400" dirty="0" smtClean="0"/>
              <a:t>2</a:t>
            </a:r>
            <a:r>
              <a:rPr lang="pt-BR" sz="4000" dirty="0" smtClean="0"/>
              <a:t> = {v </a:t>
            </a:r>
            <a:r>
              <a:rPr lang="el-GR" sz="4000" dirty="0" smtClean="0"/>
              <a:t>ϵ</a:t>
            </a:r>
            <a:r>
              <a:rPr lang="pt-BR" sz="4000" dirty="0" smtClean="0"/>
              <a:t> V </a:t>
            </a:r>
            <a:r>
              <a:rPr lang="pt-BR" sz="4000" dirty="0" smtClean="0"/>
              <a:t>⇒ ∃ v1,v2|v = v1+v2 ^ (v1</a:t>
            </a:r>
            <a:r>
              <a:rPr lang="el-GR" sz="4000" dirty="0" smtClean="0"/>
              <a:t> ϵ</a:t>
            </a:r>
            <a:r>
              <a:rPr lang="pt-BR" sz="4000" dirty="0" smtClean="0"/>
              <a:t> S</a:t>
            </a:r>
            <a:r>
              <a:rPr lang="pt-BR" sz="2400" dirty="0" smtClean="0"/>
              <a:t>1</a:t>
            </a:r>
            <a:r>
              <a:rPr lang="pt-BR" sz="4000" dirty="0"/>
              <a:t> </a:t>
            </a:r>
            <a:r>
              <a:rPr lang="pt-BR" sz="4000" dirty="0" smtClean="0"/>
              <a:t>^</a:t>
            </a:r>
            <a:r>
              <a:rPr lang="pt-BR" sz="4000" dirty="0" smtClean="0"/>
              <a:t>v2</a:t>
            </a:r>
            <a:r>
              <a:rPr lang="el-GR" sz="4000" dirty="0" smtClean="0"/>
              <a:t> ϵ</a:t>
            </a:r>
            <a:r>
              <a:rPr lang="pt-BR" sz="4000" dirty="0" smtClean="0"/>
              <a:t> S</a:t>
            </a:r>
            <a:r>
              <a:rPr lang="pt-BR" sz="2400" dirty="0" smtClean="0"/>
              <a:t>2</a:t>
            </a:r>
            <a:r>
              <a:rPr lang="pt-BR" sz="4000" dirty="0" smtClean="0"/>
              <a:t>)}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ítulo 3"/>
          <p:cNvSpPr txBox="1">
            <a:spLocks/>
          </p:cNvSpPr>
          <p:nvPr/>
        </p:nvSpPr>
        <p:spPr>
          <a:xfrm>
            <a:off x="857224" y="3500438"/>
            <a:ext cx="7772400" cy="2214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just">
              <a:spcBef>
                <a:spcPct val="0"/>
              </a:spcBef>
            </a:pPr>
            <a:r>
              <a:rPr kumimoji="0" lang="pt-BR" sz="4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	Note</a:t>
            </a:r>
            <a:r>
              <a:rPr kumimoji="0" lang="pt-BR" sz="4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que existem elementos na soma de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e </a:t>
            </a:r>
            <a:r>
              <a:rPr lang="pt-BR" sz="4000" dirty="0" smtClean="0"/>
              <a:t>S</a:t>
            </a:r>
            <a:r>
              <a:rPr lang="pt-BR" sz="2400" dirty="0" smtClean="0"/>
              <a:t>2 </a:t>
            </a:r>
            <a:r>
              <a:rPr lang="pt-BR" sz="4000" dirty="0" smtClean="0"/>
              <a:t>que não pertencem nem a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</a:t>
            </a:r>
            <a:r>
              <a:rPr lang="pt-BR" sz="4000" dirty="0" smtClean="0"/>
              <a:t>nem a S</a:t>
            </a:r>
            <a:r>
              <a:rPr lang="pt-BR" sz="2400" dirty="0" smtClean="0"/>
              <a:t>2</a:t>
            </a:r>
            <a:r>
              <a:rPr lang="pt-BR" sz="4000" dirty="0" smtClean="0"/>
              <a:t>, e também que a soma pertence ao mesmo espaço ao qual </a:t>
            </a:r>
            <a:r>
              <a:rPr lang="pt-BR" sz="4000" dirty="0"/>
              <a:t>S</a:t>
            </a:r>
            <a:r>
              <a:rPr lang="pt-BR" sz="2400" dirty="0"/>
              <a:t>1</a:t>
            </a:r>
            <a:r>
              <a:rPr lang="pt-BR" sz="4000" dirty="0"/>
              <a:t> e </a:t>
            </a:r>
            <a:r>
              <a:rPr lang="pt-BR" sz="4000" dirty="0" smtClean="0"/>
              <a:t>S</a:t>
            </a:r>
            <a:r>
              <a:rPr lang="pt-BR" sz="2400" dirty="0" smtClean="0"/>
              <a:t>2 </a:t>
            </a:r>
            <a:r>
              <a:rPr lang="pt-BR" sz="4000" dirty="0" smtClean="0"/>
              <a:t>pertencem.</a:t>
            </a:r>
            <a:endParaRPr kumimoji="0" lang="pt-BR" sz="4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106</Words>
  <Application>Microsoft Office PowerPoint</Application>
  <PresentationFormat>Apresentação na tela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Subespaços gerados, soma e interseção, parâmetros e escalonamento</vt:lpstr>
      <vt:lpstr>   Um subconjunto de um espaço vetorial pode ser dito subespaço se satisfeitas todas as 8 condições de um espaço vetorial (elemento inverso, neutro...), que podem ser resumidas a duas propriedades, ser fechado para a soma e produto por escalar.</vt:lpstr>
      <vt:lpstr>u,v ϵ S ⇒ u + v ϵ S, ∀ u,v ϵ S</vt:lpstr>
      <vt:lpstr>Slide 4</vt:lpstr>
      <vt:lpstr>Slide 5</vt:lpstr>
      <vt:lpstr>Slide 6</vt:lpstr>
      <vt:lpstr>Slide 7</vt:lpstr>
      <vt:lpstr>Slide 8</vt:lpstr>
      <vt:lpstr>Soma e interseção:</vt:lpstr>
      <vt:lpstr> De forma resumida podemos definir a soma de S1 e S2 como o menor subespaço ao qual a união de S1 e S2 pertence(observe que a união não necessariamente será um subespaço e por isso seria necessário “adicionar alguns elementos”).</vt:lpstr>
      <vt:lpstr> Podemos definir a interseção de S1 e S2 como sendo o conjunto de elementos que pertencem a ambos os subespaços.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Espaços, subespaços gerados, soma e interseção, parametros e escalonamento</dc:title>
  <dc:creator>Sansung</dc:creator>
  <cp:lastModifiedBy>Sansung</cp:lastModifiedBy>
  <cp:revision>13</cp:revision>
  <dcterms:created xsi:type="dcterms:W3CDTF">2019-05-05T14:01:48Z</dcterms:created>
  <dcterms:modified xsi:type="dcterms:W3CDTF">2019-05-05T17:06:06Z</dcterms:modified>
</cp:coreProperties>
</file>