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6" r:id="rId2"/>
    <p:sldId id="309" r:id="rId3"/>
    <p:sldId id="308" r:id="rId4"/>
    <p:sldId id="312" r:id="rId5"/>
    <p:sldId id="310" r:id="rId6"/>
    <p:sldId id="311" r:id="rId7"/>
    <p:sldId id="313" r:id="rId8"/>
    <p:sldId id="314" r:id="rId9"/>
    <p:sldId id="315" r:id="rId10"/>
    <p:sldId id="320" r:id="rId11"/>
    <p:sldId id="317" r:id="rId12"/>
    <p:sldId id="316" r:id="rId13"/>
    <p:sldId id="318" r:id="rId14"/>
    <p:sldId id="319" r:id="rId15"/>
    <p:sldId id="321" r:id="rId16"/>
    <p:sldId id="322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 autoAdjust="0"/>
    <p:restoredTop sz="85020" autoAdjust="0"/>
  </p:normalViewPr>
  <p:slideViewPr>
    <p:cSldViewPr snapToGrid="0">
      <p:cViewPr>
        <p:scale>
          <a:sx n="89" d="100"/>
          <a:sy n="89" d="100"/>
        </p:scale>
        <p:origin x="144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143355-DBAB-A149-92FF-7A0A2302F2EE}" type="datetimeFigureOut">
              <a:rPr lang="en-US" altLang="en-US"/>
              <a:pPr/>
              <a:t>10/20/17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CFA3C0-CA35-E74F-9E11-404F7B5553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2B973D-A907-6347-9B89-FE2620A4B941}" type="datetimeFigureOut">
              <a:rPr lang="en-US" altLang="en-US"/>
              <a:pPr/>
              <a:t>10/20/17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AB6265-7EB1-5142-B31F-9E16A7950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Recommendation:</a:t>
            </a:r>
            <a:r>
              <a:rPr lang="en-US" baseline="0" dirty="0" smtClean="0"/>
              <a:t> CASE verify socio-economic factors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B6265-7EB1-5142-B31F-9E16A79506F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27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Recommendation: For those addressability values</a:t>
            </a:r>
            <a:r>
              <a:rPr lang="en-US" baseline="0" dirty="0" smtClean="0"/>
              <a:t> that require adjustment of the matrix, request CASE provide list of </a:t>
            </a:r>
            <a:r>
              <a:rPr lang="en-US" baseline="0" dirty="0" err="1" smtClean="0"/>
              <a:t>psc’s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naics</a:t>
            </a:r>
            <a:r>
              <a:rPr lang="en-US" baseline="0" dirty="0" smtClean="0"/>
              <a:t> that should be added</a:t>
            </a:r>
          </a:p>
          <a:p>
            <a:r>
              <a:rPr lang="en-US" baseline="0" dirty="0" smtClean="0"/>
              <a:t>As a baseline we intend to use: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hallways.cap.gsa.gov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/app/#/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solutionsfinder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B6265-7EB1-5142-B31F-9E16A79506F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3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want to incorporate factors into definition of a market, it makes little sense to address contract frequency by a different definition of market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in definition is important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 factors increases number of unique combinations and transactions are distributed across larger number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add_keys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for more precise elimination of 5% quantile.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us to determine which combination of factors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psc_naics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not being appropriately covered by contract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currently.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eliminating entire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psc_naics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grouping, only eliminate portions based on contract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coverage of factors within grouping.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B6265-7EB1-5142-B31F-9E16A79506F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0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GS + 5</a:t>
            </a:r>
            <a:r>
              <a:rPr lang="en-US" baseline="30000" dirty="0" smtClean="0"/>
              <a:t>th</a:t>
            </a:r>
            <a:r>
              <a:rPr lang="en-US" dirty="0" smtClean="0"/>
              <a:t> char is an</a:t>
            </a:r>
            <a:r>
              <a:rPr lang="en-US" baseline="0" dirty="0" smtClean="0"/>
              <a:t> F or P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B6265-7EB1-5142-B31F-9E16A79506F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38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Avoids the pitfalls of erroneous values that come from summing individual solution addressability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B6265-7EB1-5142-B31F-9E16A79506F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08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B6265-7EB1-5142-B31F-9E16A79506F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78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B6265-7EB1-5142-B31F-9E16A79506F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30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B6265-7EB1-5142-B31F-9E16A79506F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2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25"/>
            <a:ext cx="31623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5029200" y="4264025"/>
            <a:ext cx="7162800" cy="1065213"/>
          </a:xfrm>
          <a:prstGeom prst="rect">
            <a:avLst/>
          </a:prstGeom>
          <a:solidFill>
            <a:srgbClr val="07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1554625"/>
            <a:ext cx="63246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3448"/>
            <a:ext cx="6324600" cy="106524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EA2160-B280-3840-9B56-514BE8546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17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37F2F1-EF2D-AE45-B4B0-36759E63CC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0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1353"/>
            <a:ext cx="5181600" cy="43558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1353"/>
            <a:ext cx="5181600" cy="43558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07FBAE-D34D-A548-A4A8-E6A3CCCC4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89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506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316264"/>
            <a:ext cx="5157787" cy="346939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8506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316264"/>
            <a:ext cx="5183188" cy="346939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522B0A-B519-0E43-BA3D-B572A1637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58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56EC72-4E48-384C-9571-F6842D369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6253163"/>
            <a:ext cx="2595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76EED7-F649-5849-A4D4-8B4349ED0C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16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5888038"/>
            <a:ext cx="12190412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46200"/>
            <a:ext cx="105156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1F946A4-14BC-624F-86BB-E5FA75282EB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12192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llways.cap.gsa.gov/app/#/solutionsfinder/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Contract Addressability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0220" y="4263447"/>
            <a:ext cx="3700463" cy="1065241"/>
          </a:xfrm>
        </p:spPr>
        <p:txBody>
          <a:bodyPr/>
          <a:lstStyle/>
          <a:p>
            <a:r>
              <a:rPr lang="en-US" dirty="0" smtClean="0"/>
              <a:t>Clifton Best</a:t>
            </a:r>
          </a:p>
          <a:p>
            <a:r>
              <a:rPr lang="en-US" dirty="0" smtClean="0"/>
              <a:t>Beck </a:t>
            </a:r>
            <a:r>
              <a:rPr lang="en-US" dirty="0" err="1" smtClean="0"/>
              <a:t>Giesy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9899" y="4834396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19OCT17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Model Overview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48" y="1220654"/>
            <a:ext cx="7356104" cy="46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Addressability vs Obligations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43" y="1282968"/>
            <a:ext cx="9318914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Addressability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69" y="1231693"/>
            <a:ext cx="7554521" cy="4647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380" y="1733797"/>
            <a:ext cx="4122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contracts impacted by prior addressability flaw.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New method corrects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DLA Fuels anomalous. More investigation required.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Conjecture that FSSI Wireless requires further constraint based on </a:t>
            </a:r>
            <a:r>
              <a:rPr lang="en-US" dirty="0" err="1" smtClean="0"/>
              <a:t>reference_piid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GSA Addressability vs Obligations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11934702" cy="41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8" y="1215903"/>
            <a:ext cx="7006441" cy="4384506"/>
          </a:xfrm>
          <a:prstGeom prst="rect">
            <a:avLst/>
          </a:prstGeom>
        </p:spPr>
      </p:pic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Agency/Bureau Level Addressability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18909" y="1227779"/>
            <a:ext cx="2565070" cy="75540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80272" y="1511388"/>
            <a:ext cx="1781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 the incoming data set to only required agency/bureau domain.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5"/>
          </p:cNvCxnSpPr>
          <p:nvPr/>
        </p:nvCxnSpPr>
        <p:spPr>
          <a:xfrm flipH="1" flipV="1">
            <a:off x="8008333" y="1872554"/>
            <a:ext cx="1753185" cy="39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820" y="4301516"/>
            <a:ext cx="2048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Concatenation 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f all matrices in the </a:t>
            </a:r>
          </a:p>
          <a:p>
            <a:r>
              <a:rPr lang="en-US" sz="1400" dirty="0" smtClean="0"/>
              <a:t>required contract domain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18805" y="3265714"/>
            <a:ext cx="2446317" cy="96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95008" y="2268187"/>
            <a:ext cx="1605148" cy="12706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2725" y="1334737"/>
            <a:ext cx="1038226" cy="694089"/>
            <a:chOff x="212725" y="1334737"/>
            <a:chExt cx="1038226" cy="694089"/>
          </a:xfrm>
        </p:grpSpPr>
        <p:sp>
          <p:nvSpPr>
            <p:cNvPr id="20" name="Rounded Rectangle 19"/>
            <p:cNvSpPr/>
            <p:nvPr/>
          </p:nvSpPr>
          <p:spPr>
            <a:xfrm>
              <a:off x="261257" y="1353788"/>
              <a:ext cx="989694" cy="675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261257" y="1569232"/>
              <a:ext cx="989694" cy="1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5672" y="1334737"/>
              <a:ext cx="9412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Load_Spark_CSV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725" y="1584619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Pre: FPDS Extract</a:t>
              </a:r>
            </a:p>
            <a:p>
              <a:r>
                <a:rPr lang="en-US" sz="700" dirty="0" smtClean="0"/>
                <a:t>Post: Write to parquet</a:t>
              </a:r>
              <a:endParaRPr lang="en-US" sz="7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2725" y="2235283"/>
            <a:ext cx="1354818" cy="694089"/>
            <a:chOff x="212725" y="1334737"/>
            <a:chExt cx="1147355" cy="694089"/>
          </a:xfrm>
        </p:grpSpPr>
        <p:sp>
          <p:nvSpPr>
            <p:cNvPr id="25" name="Rounded Rectangle 24"/>
            <p:cNvSpPr/>
            <p:nvPr/>
          </p:nvSpPr>
          <p:spPr>
            <a:xfrm>
              <a:off x="261257" y="1353788"/>
              <a:ext cx="989694" cy="675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61257" y="1569232"/>
              <a:ext cx="989694" cy="1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5672" y="1334737"/>
              <a:ext cx="1114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Load_Spark_Parquet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2725" y="1584619"/>
              <a:ext cx="4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Pre: none</a:t>
              </a:r>
            </a:p>
            <a:p>
              <a:r>
                <a:rPr lang="en-US" sz="700" dirty="0" smtClean="0"/>
                <a:t>Post: ETL</a:t>
              </a:r>
              <a:endParaRPr lang="en-US" sz="7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43263" y="2450727"/>
            <a:ext cx="1326004" cy="938516"/>
            <a:chOff x="212725" y="1334737"/>
            <a:chExt cx="1122953" cy="773102"/>
          </a:xfrm>
        </p:grpSpPr>
        <p:sp>
          <p:nvSpPr>
            <p:cNvPr id="30" name="Rounded Rectangle 29"/>
            <p:cNvSpPr/>
            <p:nvPr/>
          </p:nvSpPr>
          <p:spPr>
            <a:xfrm>
              <a:off x="261257" y="1353788"/>
              <a:ext cx="989694" cy="675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261257" y="1569232"/>
              <a:ext cx="989694" cy="1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5672" y="1334737"/>
              <a:ext cx="1010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process_gsa_contracts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2725" y="1584619"/>
              <a:ext cx="1122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Pre: ETL</a:t>
              </a:r>
            </a:p>
            <a:p>
              <a:r>
                <a:rPr lang="en-US" sz="700" dirty="0" smtClean="0"/>
                <a:t>Post: 1. Master addressability</a:t>
              </a:r>
            </a:p>
            <a:p>
              <a:r>
                <a:rPr lang="en-US" sz="700" dirty="0" smtClean="0"/>
                <a:t>              Matrix</a:t>
              </a:r>
            </a:p>
            <a:p>
              <a:r>
                <a:rPr lang="en-US" sz="700" dirty="0" smtClean="0"/>
                <a:t>          2. Contract addressability</a:t>
              </a:r>
              <a:endParaRPr lang="en-US" sz="7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94526" y="4104862"/>
            <a:ext cx="1326004" cy="938516"/>
            <a:chOff x="212725" y="1334737"/>
            <a:chExt cx="1122953" cy="773102"/>
          </a:xfrm>
        </p:grpSpPr>
        <p:sp>
          <p:nvSpPr>
            <p:cNvPr id="35" name="Rounded Rectangle 34"/>
            <p:cNvSpPr/>
            <p:nvPr/>
          </p:nvSpPr>
          <p:spPr>
            <a:xfrm>
              <a:off x="261257" y="1353788"/>
              <a:ext cx="989694" cy="675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261257" y="1569232"/>
              <a:ext cx="989694" cy="10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5672" y="1334737"/>
              <a:ext cx="996702" cy="177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process_bic_contracts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2725" y="1584619"/>
              <a:ext cx="11229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Pre: ETL</a:t>
              </a:r>
            </a:p>
            <a:p>
              <a:r>
                <a:rPr lang="en-US" sz="700" dirty="0" smtClean="0"/>
                <a:t>Post: 1. Master addressability</a:t>
              </a:r>
            </a:p>
            <a:p>
              <a:r>
                <a:rPr lang="en-US" sz="700" dirty="0" smtClean="0"/>
                <a:t>              Matrix</a:t>
              </a:r>
            </a:p>
            <a:p>
              <a:r>
                <a:rPr lang="en-US" sz="700" dirty="0" smtClean="0"/>
                <a:t>          2. Contract addressability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59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Ramifications: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Contract Inventory is embedded each row of GWCM data set</a:t>
            </a:r>
          </a:p>
          <a:p>
            <a:pPr lvl="2"/>
            <a:r>
              <a:rPr lang="en-US" dirty="0" smtClean="0"/>
              <a:t>Joined from GWCM contract inventory</a:t>
            </a:r>
          </a:p>
          <a:p>
            <a:pPr lvl="2"/>
            <a:r>
              <a:rPr lang="en-US" dirty="0" smtClean="0"/>
              <a:t>GWCM contract inventory built upon CART inventory and Agency data calls and updates.</a:t>
            </a:r>
          </a:p>
          <a:p>
            <a:pPr lvl="1"/>
            <a:r>
              <a:rPr lang="en-US" dirty="0" smtClean="0"/>
              <a:t>GWCM and CART contract inventory must become unified in its implementation and maintenance.</a:t>
            </a:r>
          </a:p>
          <a:p>
            <a:pPr lvl="1"/>
            <a:r>
              <a:rPr lang="en-US" dirty="0" smtClean="0"/>
              <a:t>Recommendation:</a:t>
            </a:r>
            <a:endParaRPr lang="en-US" dirty="0"/>
          </a:p>
          <a:p>
            <a:pPr lvl="2"/>
            <a:r>
              <a:rPr lang="en-US" dirty="0" smtClean="0"/>
              <a:t>CASE participate in GWCM’s FY18 contract inventory activity to ensure seamless merging of CART contract inventory with existing GWCM and new Agency inputs. </a:t>
            </a:r>
          </a:p>
          <a:p>
            <a:pPr lvl="2"/>
            <a:r>
              <a:rPr lang="en-US" dirty="0" smtClean="0"/>
              <a:t>GWCM PMO expose resulting contract inventory in LDE for CART utilization.</a:t>
            </a:r>
          </a:p>
        </p:txBody>
      </p:sp>
    </p:spTree>
    <p:extLst>
      <p:ext uri="{BB962C8B-B14F-4D97-AF65-F5344CB8AC3E}">
        <p14:creationId xmlns:p14="http://schemas.microsoft.com/office/powerpoint/2010/main" val="10051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Ramifications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enabling product </a:t>
            </a:r>
          </a:p>
          <a:p>
            <a:pPr lvl="1"/>
            <a:r>
              <a:rPr lang="en-US" dirty="0" smtClean="0"/>
              <a:t>Master addressability matrix</a:t>
            </a:r>
          </a:p>
          <a:p>
            <a:pPr lvl="1"/>
            <a:r>
              <a:rPr lang="en-US" dirty="0" smtClean="0"/>
              <a:t>Can be ingested in to any system</a:t>
            </a:r>
          </a:p>
          <a:p>
            <a:pPr lvl="2"/>
            <a:r>
              <a:rPr lang="en-US" dirty="0" smtClean="0"/>
              <a:t>Tableau</a:t>
            </a:r>
          </a:p>
          <a:p>
            <a:pPr lvl="2"/>
            <a:r>
              <a:rPr lang="en-US" dirty="0" smtClean="0"/>
              <a:t>Micro-strategy</a:t>
            </a:r>
          </a:p>
          <a:p>
            <a:pPr lvl="2"/>
            <a:r>
              <a:rPr lang="en-US" dirty="0" smtClean="0"/>
              <a:t>Development platforms: R, Python, Scala, Java</a:t>
            </a:r>
          </a:p>
          <a:p>
            <a:pPr lvl="1"/>
            <a:r>
              <a:rPr lang="en-US" dirty="0" smtClean="0"/>
              <a:t>Can then subsequently be used to calculate addressability for any scope of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1752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defined a framework which:</a:t>
            </a:r>
          </a:p>
          <a:p>
            <a:pPr lvl="1"/>
            <a:r>
              <a:rPr lang="en-US" dirty="0" smtClean="0"/>
              <a:t>Allows the production of an ”addressability matrix”</a:t>
            </a:r>
          </a:p>
          <a:p>
            <a:pPr lvl="1"/>
            <a:r>
              <a:rPr lang="en-US" dirty="0" smtClean="0"/>
              <a:t>Supports addressability matrix tuning based on acquisition SME observation of intended addressability</a:t>
            </a:r>
          </a:p>
          <a:p>
            <a:pPr lvl="2"/>
            <a:r>
              <a:rPr lang="en-US" dirty="0" smtClean="0"/>
              <a:t>Tuning can occur in terms of pilot addressability factors or others that may be deemed more appropriate</a:t>
            </a:r>
          </a:p>
          <a:p>
            <a:pPr lvl="1"/>
            <a:r>
              <a:rPr lang="en-US" dirty="0" smtClean="0"/>
              <a:t>Provides the addressability matrix as a product which can be easily imported in a variety of tools for addressability calculation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Tableau, Micro-Strategy</a:t>
            </a:r>
          </a:p>
          <a:p>
            <a:pPr lvl="2"/>
            <a:r>
              <a:rPr lang="en-US" dirty="0" smtClean="0"/>
              <a:t>The final calculation is carried out as a filtering operation in the platform from which end users consume specific business unit products.</a:t>
            </a:r>
          </a:p>
          <a:p>
            <a:pPr lvl="1"/>
            <a:r>
              <a:rPr lang="en-US" dirty="0" smtClean="0"/>
              <a:t>Provides flexible organizational scopes for addressability calculation.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verify socio-economic factors </a:t>
            </a:r>
            <a:r>
              <a:rPr lang="en-US" dirty="0" smtClean="0"/>
              <a:t>for use in addressability matrix construction.</a:t>
            </a:r>
          </a:p>
          <a:p>
            <a:r>
              <a:rPr lang="en-US" dirty="0"/>
              <a:t>For those addressability values that require adjustment of the matrix, request CASE provide list of </a:t>
            </a:r>
            <a:r>
              <a:rPr lang="en-US" dirty="0" err="1"/>
              <a:t>psc’s</a:t>
            </a:r>
            <a:r>
              <a:rPr lang="en-US" dirty="0"/>
              <a:t> </a:t>
            </a:r>
            <a:r>
              <a:rPr lang="en-US" dirty="0" err="1"/>
              <a:t>naics</a:t>
            </a:r>
            <a:r>
              <a:rPr lang="en-US" dirty="0"/>
              <a:t> that should be </a:t>
            </a:r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 baseline we </a:t>
            </a:r>
            <a:r>
              <a:rPr lang="en-US" dirty="0" smtClean="0"/>
              <a:t>can use the standards presented at: </a:t>
            </a:r>
            <a:r>
              <a:rPr lang="en-US" u="sng" dirty="0">
                <a:hlinkClick r:id="rId3"/>
              </a:rPr>
              <a:t>https://hallways.cap.gsa.gov/app/#/</a:t>
            </a:r>
            <a:r>
              <a:rPr lang="en-US" u="sng" dirty="0" smtClean="0">
                <a:hlinkClick r:id="rId3"/>
              </a:rPr>
              <a:t>solutionsfinder/21</a:t>
            </a:r>
            <a:endParaRPr lang="en-US" u="sng" dirty="0" smtClean="0"/>
          </a:p>
          <a:p>
            <a:r>
              <a:rPr lang="en-US" dirty="0" smtClean="0"/>
              <a:t>CASE developers work with GWCM on unified contract inventory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Background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Conceptual Approach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Implementation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Code </a:t>
            </a:r>
            <a:r>
              <a:rPr lang="en-US" altLang="en-US" dirty="0" smtClean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latin typeface="Arial" charset="0"/>
                <a:cs typeface="Arial" charset="0"/>
              </a:rPr>
              <a:t>North American Industry Classification </a:t>
            </a:r>
            <a:r>
              <a:rPr lang="en-US" altLang="en-US" dirty="0" smtClean="0">
                <a:latin typeface="Arial" charset="0"/>
                <a:cs typeface="Arial" charset="0"/>
              </a:rPr>
              <a:t>System bucketing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Socio-economic factor screening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Low frequency signature screening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Addressability signature augmentation.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Comparative analysis of proposed method against: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</a:t>
            </a:r>
            <a:r>
              <a:rPr lang="en-US" altLang="en-US" dirty="0" smtClean="0">
                <a:latin typeface="Arial" charset="0"/>
                <a:cs typeface="Arial" charset="0"/>
              </a:rPr>
              <a:t>Code addressability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Product or Service Code and North American Industry </a:t>
            </a:r>
            <a:r>
              <a:rPr lang="en-US" altLang="en-US" dirty="0" smtClean="0">
                <a:latin typeface="Arial" charset="0"/>
                <a:cs typeface="Arial" charset="0"/>
              </a:rPr>
              <a:t>Classification</a:t>
            </a:r>
          </a:p>
          <a:p>
            <a:pPr marL="971550" lvl="1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Product or Service Code and </a:t>
            </a:r>
            <a:r>
              <a:rPr lang="en-US" altLang="en-US" dirty="0">
                <a:latin typeface="Arial" charset="0"/>
                <a:cs typeface="Arial" charset="0"/>
              </a:rPr>
              <a:t>North American Industry </a:t>
            </a:r>
            <a:r>
              <a:rPr lang="en-US" altLang="en-US" dirty="0" smtClean="0">
                <a:latin typeface="Arial" charset="0"/>
                <a:cs typeface="Arial" charset="0"/>
              </a:rPr>
              <a:t>Classification w/ contract selection.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Summary</a:t>
            </a:r>
          </a:p>
          <a:p>
            <a:pPr marL="514350" indent="-5143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Recommendation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Initial Addressable Market Calculations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Driven by coarse grained PSC only bucketing of transactions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Varied inputs across differing contract solutions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Transaction history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Category targets for markets within a contract solution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Problem: 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*Inconsistent implementation across differing contract solutions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Due to coarse nature of PSC based internal markets within contract solutions, addressable obligations inherently over-estimated.</a:t>
            </a:r>
          </a:p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Initial Government-Wide Addressable Market Calculations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Decomposed markets within a contract solution in to PSC-NAICS bindings. </a:t>
            </a:r>
          </a:p>
          <a:p>
            <a:pPr lvl="1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Two versions emerged: 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Pure PSC-NAICS based addressable market calculation</a:t>
            </a:r>
          </a:p>
          <a:p>
            <a:pPr lvl="2"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PSC-NAICS with duplicate addressable market attribution going to the largest of the contract solutions that obligations are addressable to.</a:t>
            </a:r>
          </a:p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These observations led to collaboration between GWCM, CASE and Contract Solution representatives to produce a more robust methodology that could be consistently applied to GSA and Government-Wide Best In Class contract </a:t>
            </a:r>
            <a:r>
              <a:rPr lang="en-US" altLang="en-US" dirty="0">
                <a:latin typeface="Arial" charset="0"/>
                <a:cs typeface="Arial" charset="0"/>
              </a:rPr>
              <a:t>s</a:t>
            </a:r>
            <a:r>
              <a:rPr lang="en-US" altLang="en-US" dirty="0" smtClean="0">
                <a:latin typeface="Arial" charset="0"/>
                <a:cs typeface="Arial" charset="0"/>
              </a:rPr>
              <a:t>olutions.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High Level Model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36" y="1239128"/>
            <a:ext cx="9431520" cy="45620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7606" y="3075710"/>
            <a:ext cx="128457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Conceptual Approach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Requirements: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Demonstrate applicability to internal GSA contracts as well as BICs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Apply PSC-NAICS bucketing as the minimum level of granularity when mapping transactions to markets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Extend the definition of a market to </a:t>
            </a:r>
            <a:r>
              <a:rPr lang="en-US" altLang="en-US" dirty="0" smtClean="0">
                <a:latin typeface="Arial" charset="0"/>
                <a:cs typeface="Arial" charset="0"/>
              </a:rPr>
              <a:t>encompass socio-economic </a:t>
            </a:r>
            <a:r>
              <a:rPr lang="en-US" altLang="en-US" dirty="0">
                <a:latin typeface="Arial" charset="0"/>
                <a:cs typeface="Arial" charset="0"/>
              </a:rPr>
              <a:t>factors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Mitigate the impact of erroneous transaction coding errors due to data entry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Provide mechanism for augmenting transaction history in the generation of the addressability matrix such that internal contract solution market initiatives are observed.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a) contract solution venture in to new or untapped market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b) new contract solution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Addressability Matrix	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511" y="1187534"/>
            <a:ext cx="10842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List of unique transaction type specific signatures used characterize the internal markets of a contract solution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Tabular attribute based characterization of a contract solutions market.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Used to generalize addressable obligations against a subsequent subject year to produce addressable obligations.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Uses FPDS transaction attributes to identify the market in which a transaction lies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u="sng" dirty="0" smtClean="0"/>
              <a:t>FPDS attributes selected for this proposal can and should be adjusted as necessary by acquisition SMEs.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Pilot factors: PSC, NAICs, small business </a:t>
            </a:r>
            <a:r>
              <a:rPr lang="en-US" sz="2000" dirty="0" err="1" smtClean="0"/>
              <a:t>goaling</a:t>
            </a:r>
            <a:r>
              <a:rPr lang="en-US" sz="2000" dirty="0" smtClean="0"/>
              <a:t> flag, </a:t>
            </a:r>
            <a:r>
              <a:rPr lang="en-US" sz="2000" dirty="0" err="1" smtClean="0"/>
              <a:t>women_owned_flag</a:t>
            </a:r>
            <a:r>
              <a:rPr lang="en-US" sz="2000" dirty="0" smtClean="0"/>
              <a:t>, </a:t>
            </a:r>
            <a:r>
              <a:rPr lang="en-US" sz="2000" dirty="0" err="1" smtClean="0"/>
              <a:t>veteran_owned_flag</a:t>
            </a:r>
            <a:r>
              <a:rPr lang="en-US" sz="2000" dirty="0" smtClean="0"/>
              <a:t>, </a:t>
            </a:r>
            <a:r>
              <a:rPr lang="en-US" sz="2000" dirty="0" err="1" smtClean="0"/>
              <a:t>minority_owned_business_flag</a:t>
            </a:r>
            <a:r>
              <a:rPr lang="en-US" sz="2000" dirty="0" smtClean="0"/>
              <a:t>, </a:t>
            </a:r>
            <a:r>
              <a:rPr lang="en-US" sz="2000" dirty="0" err="1" smtClean="0"/>
              <a:t>foreign_government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The addressability key serves as the filtering element that is unique to each factor combination within a contract 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Addressability Matrix	</a:t>
            </a:r>
            <a:r>
              <a:rPr lang="en-US" altLang="en-US" dirty="0" smtClean="0">
                <a:latin typeface="Arial" charset="0"/>
                <a:cs typeface="Arial" charset="0"/>
              </a:rPr>
              <a:t>(Cont’d)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0" y="1605425"/>
            <a:ext cx="11761580" cy="32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Addressability Matrix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9992096" cy="2109519"/>
          </a:xfrm>
        </p:spPr>
        <p:txBody>
          <a:bodyPr/>
          <a:lstStyle/>
          <a:p>
            <a:r>
              <a:rPr lang="en-US" sz="2000" dirty="0" smtClean="0"/>
              <a:t>Use-Case 1: Contract Solution history does not support adequate training of model. </a:t>
            </a:r>
            <a:endParaRPr lang="en-US" sz="2000" dirty="0"/>
          </a:p>
          <a:p>
            <a:pPr lvl="1"/>
            <a:r>
              <a:rPr lang="en-US" sz="1800" dirty="0" smtClean="0"/>
              <a:t>New contract solution</a:t>
            </a:r>
          </a:p>
          <a:p>
            <a:r>
              <a:rPr lang="en-US" sz="2000" dirty="0" smtClean="0"/>
              <a:t>Use-Case 2: </a:t>
            </a:r>
          </a:p>
          <a:p>
            <a:pPr lvl="1"/>
            <a:r>
              <a:rPr lang="en-US" sz="1800" dirty="0"/>
              <a:t>Contract solution initiative to expand in to new market space for which not addressability can be built from the transaction </a:t>
            </a:r>
            <a:r>
              <a:rPr lang="en-US" sz="1800" dirty="0" smtClean="0"/>
              <a:t>history</a:t>
            </a:r>
          </a:p>
          <a:p>
            <a:r>
              <a:rPr lang="en-US" sz="2000" dirty="0" smtClean="0"/>
              <a:t>Input Format: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87" y="3455719"/>
            <a:ext cx="8775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Addressability Matrix Frequency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694"/>
            <a:ext cx="10515600" cy="4662716"/>
          </a:xfrm>
        </p:spPr>
        <p:txBody>
          <a:bodyPr/>
          <a:lstStyle/>
          <a:p>
            <a:r>
              <a:rPr lang="en-US" sz="2000" dirty="0" smtClean="0"/>
              <a:t>Use-Case: When using PSC/NAICS as the only FPDS coding attributes, erroneous addressability signatures can be introduced.</a:t>
            </a:r>
          </a:p>
          <a:p>
            <a:pPr lvl="1"/>
            <a:r>
              <a:rPr lang="en-US" sz="2000" dirty="0" smtClean="0"/>
              <a:t>Results in creation of addressability signature that should not exist</a:t>
            </a:r>
          </a:p>
          <a:p>
            <a:pPr lvl="1"/>
            <a:r>
              <a:rPr lang="en-US" sz="2000" dirty="0" smtClean="0"/>
              <a:t>Addressability projection for subject year will be over-inflated. </a:t>
            </a:r>
          </a:p>
          <a:p>
            <a:r>
              <a:rPr lang="en-US" sz="2000" dirty="0" smtClean="0"/>
              <a:t>Alternatives:</a:t>
            </a:r>
          </a:p>
          <a:p>
            <a:pPr lvl="1"/>
            <a:r>
              <a:rPr lang="en-US" sz="2000" dirty="0" smtClean="0"/>
              <a:t>Identify low frequency </a:t>
            </a:r>
            <a:r>
              <a:rPr lang="en-US" sz="2000" dirty="0" err="1" smtClean="0"/>
              <a:t>psc</a:t>
            </a:r>
            <a:r>
              <a:rPr lang="en-US" sz="2000" dirty="0" smtClean="0"/>
              <a:t>/</a:t>
            </a:r>
            <a:r>
              <a:rPr lang="en-US" sz="2000" dirty="0" err="1" smtClean="0"/>
              <a:t>naics</a:t>
            </a:r>
            <a:r>
              <a:rPr lang="en-US" sz="2000" dirty="0" smtClean="0"/>
              <a:t> buckets as erroneous and filter from the addressability matrix. </a:t>
            </a:r>
          </a:p>
          <a:p>
            <a:pPr lvl="1"/>
            <a:r>
              <a:rPr lang="en-US" sz="2000" dirty="0" smtClean="0"/>
              <a:t>Increase the number of attributes that represent the bucket or market space by n attributes.</a:t>
            </a:r>
          </a:p>
          <a:p>
            <a:pPr lvl="2"/>
            <a:r>
              <a:rPr lang="en-US" sz="1800" dirty="0" smtClean="0"/>
              <a:t>A truly unique combination of these attributes can remain in the addressability calculation and is n^2 times less likely to generalized from in the testing phase. </a:t>
            </a:r>
          </a:p>
          <a:p>
            <a:pPr lvl="2"/>
            <a:r>
              <a:rPr lang="en-US" sz="1800" dirty="0" smtClean="0"/>
              <a:t>Due to the fact the the attribute combinations identify a market space </a:t>
            </a:r>
            <a:r>
              <a:rPr lang="en-US" sz="2400" dirty="0"/>
              <a:t>n^2 = 25 </a:t>
            </a:r>
            <a:r>
              <a:rPr lang="en-US" sz="2400" dirty="0" smtClean="0"/>
              <a:t>times </a:t>
            </a:r>
            <a:r>
              <a:rPr lang="en-US" sz="1800" dirty="0" smtClean="0"/>
              <a:t>more specific than </a:t>
            </a:r>
            <a:r>
              <a:rPr lang="en-US" sz="1800" dirty="0" err="1" smtClean="0"/>
              <a:t>psc</a:t>
            </a:r>
            <a:r>
              <a:rPr lang="en-US" sz="1800" dirty="0" smtClean="0"/>
              <a:t> </a:t>
            </a:r>
            <a:r>
              <a:rPr lang="en-US" sz="1800" dirty="0" err="1" smtClean="0"/>
              <a:t>naics</a:t>
            </a:r>
            <a:r>
              <a:rPr lang="en-US" sz="1800" dirty="0" smtClean="0"/>
              <a:t>, a high volume of signatures have low test data set frequencies.</a:t>
            </a:r>
          </a:p>
          <a:p>
            <a:pPr lvl="2"/>
            <a:r>
              <a:rPr lang="en-US" sz="1800" dirty="0" smtClean="0"/>
              <a:t>Omission of these signatures would produce an erroneous result.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3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17214</TotalTime>
  <Words>1120</Words>
  <Application>Microsoft Macintosh PowerPoint</Application>
  <PresentationFormat>Widescreen</PresentationFormat>
  <Paragraphs>149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Contract Addressability Methodology</vt:lpstr>
      <vt:lpstr>Agenda</vt:lpstr>
      <vt:lpstr>Background</vt:lpstr>
      <vt:lpstr>High Level Model Overview</vt:lpstr>
      <vt:lpstr>Conceptual Approach</vt:lpstr>
      <vt:lpstr>The Addressability Matrix </vt:lpstr>
      <vt:lpstr>The Addressability Matrix (Cont’d)</vt:lpstr>
      <vt:lpstr>Addressability Matrix Augmentation</vt:lpstr>
      <vt:lpstr>Addressability Matrix Frequency Filtering</vt:lpstr>
      <vt:lpstr>Revised Model Overview </vt:lpstr>
      <vt:lpstr>BIC Addressability vs Obligations</vt:lpstr>
      <vt:lpstr>BIC Addressability Comparison</vt:lpstr>
      <vt:lpstr>GSA Addressability vs Obligations </vt:lpstr>
      <vt:lpstr>Agency/Bureau Level Addressability</vt:lpstr>
      <vt:lpstr>Architecture Ramifications:</vt:lpstr>
      <vt:lpstr>Architecture Ramifications Cont’d</vt:lpstr>
      <vt:lpstr>Summary</vt:lpstr>
      <vt:lpstr>Recommendations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Stempora</dc:creator>
  <cp:lastModifiedBy>Clifton Best</cp:lastModifiedBy>
  <cp:revision>255</cp:revision>
  <dcterms:created xsi:type="dcterms:W3CDTF">2016-05-10T19:37:53Z</dcterms:created>
  <dcterms:modified xsi:type="dcterms:W3CDTF">2017-10-20T14:04:23Z</dcterms:modified>
</cp:coreProperties>
</file>