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308" r:id="rId3"/>
    <p:sldId id="312" r:id="rId4"/>
    <p:sldId id="310" r:id="rId5"/>
    <p:sldId id="311" r:id="rId6"/>
    <p:sldId id="313" r:id="rId7"/>
    <p:sldId id="314" r:id="rId8"/>
    <p:sldId id="315" r:id="rId9"/>
    <p:sldId id="307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5020" autoAdjust="0"/>
  </p:normalViewPr>
  <p:slideViewPr>
    <p:cSldViewPr snapToGrid="0">
      <p:cViewPr>
        <p:scale>
          <a:sx n="107" d="100"/>
          <a:sy n="107" d="100"/>
        </p:scale>
        <p:origin x="139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143355-DBAB-A149-92FF-7A0A2302F2EE}" type="datetimeFigureOut">
              <a:rPr lang="en-US" altLang="en-US"/>
              <a:pPr/>
              <a:t>10/11/17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CFA3C0-CA35-E74F-9E11-404F7B5553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2B973D-A907-6347-9B89-FE2620A4B941}" type="datetimeFigureOut">
              <a:rPr lang="en-US" altLang="en-US"/>
              <a:pPr/>
              <a:t>10/11/17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AB6265-7EB1-5142-B31F-9E16A7950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35C478F0-F5DB-D041-A8BE-845845749E7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31623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5029200" y="4264025"/>
            <a:ext cx="7162800" cy="1065213"/>
          </a:xfrm>
          <a:prstGeom prst="rect">
            <a:avLst/>
          </a:prstGeom>
          <a:solidFill>
            <a:srgbClr val="07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1554625"/>
            <a:ext cx="63246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3448"/>
            <a:ext cx="6324600" cy="106524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EA2160-B280-3840-9B56-514BE8546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17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37F2F1-EF2D-AE45-B4B0-36759E63C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07FBAE-D34D-A548-A4A8-E6A3CCCC4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89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506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16264"/>
            <a:ext cx="5157787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8506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316264"/>
            <a:ext cx="5183188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22B0A-B519-0E43-BA3D-B572A1637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5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6EC72-4E48-384C-9571-F6842D369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76EED7-F649-5849-A4D4-8B4349ED0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6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888038"/>
            <a:ext cx="1219041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46200"/>
            <a:ext cx="10515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1F946A4-14BC-624F-86BB-E5FA75282E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12192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Background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Conceptual Approach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Classification </a:t>
            </a:r>
            <a:r>
              <a:rPr lang="en-US" altLang="en-US" dirty="0" smtClean="0">
                <a:latin typeface="Arial" charset="0"/>
                <a:cs typeface="Arial" charset="0"/>
              </a:rPr>
              <a:t>System bucketing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Socio-economic factor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Low frequency signature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Addressability signature augmentation.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Comparative analysis of proposed method against: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</a:t>
            </a:r>
            <a:r>
              <a:rPr lang="en-US" altLang="en-US" dirty="0" smtClean="0">
                <a:latin typeface="Arial" charset="0"/>
                <a:cs typeface="Arial" charset="0"/>
              </a:rPr>
              <a:t>Code addressability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and 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Product or Service Code 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 w/ contract selection.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Conclusion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Recommendation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Driven by coarse grained PSC only bucketing of transactions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Varied inputs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Transaction history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Category targets for markets within a contract solution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Problem: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*Inconsistent implementation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Due to course nature of PSC based internal markets within contract solutions, addressable obligations inherently over-estimated.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Government-Wide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Decomposed markets within a contract solution in to PSC-NAICS bindings. 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Two versions emerged: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Pure PSC-NAICS based addressable market calculation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PSC-NAICS with duplicate addressable market attribution going to the largest of the contract solutions that obligations are addressable to.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These observations led to collaboration between GWCM, CASE and Contract Solution representatives to produce a more robust methodology that could be consistently applied to GSA and Government-Wide Best In Class contract </a:t>
            </a:r>
            <a:r>
              <a:rPr lang="en-US" altLang="en-US" dirty="0">
                <a:latin typeface="Arial" charset="0"/>
                <a:cs typeface="Arial" charset="0"/>
              </a:rPr>
              <a:t>s</a:t>
            </a:r>
            <a:r>
              <a:rPr lang="en-US" altLang="en-US" dirty="0" smtClean="0">
                <a:latin typeface="Arial" charset="0"/>
                <a:cs typeface="Arial" charset="0"/>
              </a:rPr>
              <a:t>olutions.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High Level Model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6" y="1239128"/>
            <a:ext cx="9431520" cy="4562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7606" y="3075710"/>
            <a:ext cx="12845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Conceptual Approach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Requirements: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Demonstrate applicability to internal GSA contracts as well as BICs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Apply PSC-NAICS bucketing as the minimum level of granularity when mapping transactions to markets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Extend the definition of a market to </a:t>
            </a:r>
            <a:r>
              <a:rPr lang="en-US" altLang="en-US" dirty="0" smtClean="0">
                <a:latin typeface="Arial" charset="0"/>
                <a:cs typeface="Arial" charset="0"/>
              </a:rPr>
              <a:t>encompass socio-economic </a:t>
            </a:r>
            <a:r>
              <a:rPr lang="en-US" altLang="en-US" dirty="0">
                <a:latin typeface="Arial" charset="0"/>
                <a:cs typeface="Arial" charset="0"/>
              </a:rPr>
              <a:t>factors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Mitigate the impact of erroneous transaction coding errors due to data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Provide mechanism for augmenting transaction history in the generation of the addressability matrix such that internal contract solution market initiatives are observed.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a) contract solution venture in to new or untapped market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b) new contract solution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Addressability Matrix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511" y="1187534"/>
            <a:ext cx="10842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List of unique transaction type specific signatures used characterize the internal markets of a contract solution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Tabular attribute based characterization of a contract solutions market.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Used to generalize addressable obligations against a subsequent subject year to produce addressable obligations.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FPDS transaction attributes to identify the market in which a transaction lies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FPDS attributes selected for this proposal can and should be adjusted as necessary by acquisition SMEs.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Pilot factors: PSC, NAICs, small business </a:t>
            </a:r>
            <a:r>
              <a:rPr lang="en-US" sz="2000" dirty="0" err="1" smtClean="0"/>
              <a:t>goaling</a:t>
            </a:r>
            <a:r>
              <a:rPr lang="en-US" sz="2000" dirty="0" smtClean="0"/>
              <a:t> flag, </a:t>
            </a:r>
            <a:r>
              <a:rPr lang="en-US" sz="2000" dirty="0" err="1" smtClean="0"/>
              <a:t>women_owned_flag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veteran_owned_flag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minority_owned_business_flag</a:t>
            </a:r>
            <a:r>
              <a:rPr lang="en-US" sz="2000" dirty="0" smtClean="0"/>
              <a:t>, </a:t>
            </a:r>
            <a:r>
              <a:rPr lang="en-US" sz="2000" dirty="0" err="1" smtClean="0"/>
              <a:t>foreign_government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addressability key serves as the filtering element that is unique to each factor combination within a contract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Addressability Matrix	</a:t>
            </a:r>
            <a:r>
              <a:rPr lang="en-US" altLang="en-US" dirty="0" smtClean="0">
                <a:latin typeface="Arial" charset="0"/>
                <a:cs typeface="Arial" charset="0"/>
              </a:rPr>
              <a:t>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0" y="1605425"/>
            <a:ext cx="11761580" cy="32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9992096" cy="2109519"/>
          </a:xfrm>
        </p:spPr>
        <p:txBody>
          <a:bodyPr/>
          <a:lstStyle/>
          <a:p>
            <a:r>
              <a:rPr lang="en-US" sz="2000" dirty="0" smtClean="0"/>
              <a:t>Use-Case 1: Contract Solution history does not support adequate training of model. </a:t>
            </a:r>
            <a:endParaRPr lang="en-US" sz="2000" dirty="0"/>
          </a:p>
          <a:p>
            <a:pPr lvl="1"/>
            <a:r>
              <a:rPr lang="en-US" sz="1800" dirty="0" smtClean="0"/>
              <a:t>New contract solution</a:t>
            </a:r>
          </a:p>
          <a:p>
            <a:r>
              <a:rPr lang="en-US" sz="2000" dirty="0" smtClean="0"/>
              <a:t>Use-Case 2: </a:t>
            </a:r>
          </a:p>
          <a:p>
            <a:pPr lvl="1"/>
            <a:r>
              <a:rPr lang="en-US" sz="1800" dirty="0"/>
              <a:t>Contract solution initiative to expand in to new market space for which not addressability can be built from the transaction </a:t>
            </a:r>
            <a:r>
              <a:rPr lang="en-US" sz="1800" dirty="0" smtClean="0"/>
              <a:t>history</a:t>
            </a:r>
          </a:p>
          <a:p>
            <a:r>
              <a:rPr lang="en-US" sz="2000" dirty="0" smtClean="0"/>
              <a:t>Input Format: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87" y="3455719"/>
            <a:ext cx="8775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Frequency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Use-Case: When using PSC/NAICS as the only FPDS coding attributes, erroneous addressability signatures can be introduced.</a:t>
            </a:r>
          </a:p>
          <a:p>
            <a:pPr lvl="1"/>
            <a:r>
              <a:rPr lang="en-US" sz="2000" dirty="0" smtClean="0"/>
              <a:t>Results in creation of addressability signature that should not exist</a:t>
            </a:r>
          </a:p>
          <a:p>
            <a:pPr lvl="1"/>
            <a:r>
              <a:rPr lang="en-US" sz="2000" dirty="0" smtClean="0"/>
              <a:t>Addressability projection for subject year will be over-inflated. </a:t>
            </a:r>
          </a:p>
          <a:p>
            <a:r>
              <a:rPr lang="en-US" sz="2400" dirty="0" smtClean="0"/>
              <a:t>Alternatives:</a:t>
            </a:r>
          </a:p>
          <a:p>
            <a:pPr lvl="1"/>
            <a:r>
              <a:rPr lang="en-US" sz="2000" dirty="0" smtClean="0"/>
              <a:t>Identify low frequency </a:t>
            </a:r>
            <a:r>
              <a:rPr lang="en-US" sz="2000" dirty="0" err="1" smtClean="0"/>
              <a:t>psc</a:t>
            </a:r>
            <a:r>
              <a:rPr lang="en-US" sz="2000" dirty="0" smtClean="0"/>
              <a:t>/</a:t>
            </a:r>
            <a:r>
              <a:rPr lang="en-US" sz="2000" dirty="0" err="1" smtClean="0"/>
              <a:t>naics</a:t>
            </a:r>
            <a:r>
              <a:rPr lang="en-US" sz="2000" dirty="0" smtClean="0"/>
              <a:t> buckets as erroneous and filter from the addressability matrix. </a:t>
            </a:r>
          </a:p>
          <a:p>
            <a:pPr lvl="1"/>
            <a:r>
              <a:rPr lang="en-US" sz="2000" dirty="0" smtClean="0"/>
              <a:t>Increase the number of attributes that represent the bucket or market space by n attributes.</a:t>
            </a:r>
          </a:p>
          <a:p>
            <a:pPr lvl="2"/>
            <a:r>
              <a:rPr lang="en-US" sz="1800" dirty="0" smtClean="0"/>
              <a:t>A truly unique combination of these attributes can remain in the addressability calculation and is n^2 times less likely to generalized from in the testing phase. </a:t>
            </a:r>
          </a:p>
          <a:p>
            <a:pPr lvl="2"/>
            <a:r>
              <a:rPr lang="en-US" sz="1800" dirty="0" smtClean="0"/>
              <a:t>Due to the fact the the attribute combinations identify a market space </a:t>
            </a:r>
            <a:r>
              <a:rPr lang="en-US" sz="2400" dirty="0"/>
              <a:t>n^2 = 25 </a:t>
            </a:r>
            <a:r>
              <a:rPr lang="en-US" sz="2400" dirty="0" smtClean="0"/>
              <a:t>time </a:t>
            </a:r>
            <a:r>
              <a:rPr lang="en-US" sz="1800" dirty="0" smtClean="0"/>
              <a:t>more specific than </a:t>
            </a:r>
            <a:r>
              <a:rPr lang="en-US" sz="1800" dirty="0" err="1" smtClean="0"/>
              <a:t>psc</a:t>
            </a:r>
            <a:r>
              <a:rPr lang="en-US" sz="1800" dirty="0" smtClean="0"/>
              <a:t> </a:t>
            </a:r>
            <a:r>
              <a:rPr lang="en-US" sz="1800" dirty="0" err="1" smtClean="0"/>
              <a:t>naics</a:t>
            </a:r>
            <a:r>
              <a:rPr lang="en-US" sz="1800" smtClean="0"/>
              <a:t>, </a:t>
            </a:r>
            <a:r>
              <a:rPr lang="en-US" sz="1800" dirty="0" smtClean="0"/>
              <a:t>a high volume of signatures have low test data set frequencies.</a:t>
            </a:r>
          </a:p>
          <a:p>
            <a:pPr lvl="2"/>
            <a:r>
              <a:rPr lang="en-US" sz="1800" dirty="0" smtClean="0"/>
              <a:t>Omission of these signatures would produce an erroneous result.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31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477963" y="0"/>
            <a:ext cx="9921875" cy="474663"/>
          </a:xfrm>
        </p:spPr>
        <p:txBody>
          <a:bodyPr/>
          <a:lstStyle/>
          <a:p>
            <a:pPr algn="ctr"/>
            <a:r>
              <a:rPr lang="en-US" altLang="en-US" sz="2400">
                <a:latin typeface="Arial" charset="0"/>
                <a:cs typeface="Arial" charset="0"/>
              </a:rPr>
              <a:t>Shared Analytic Pipeline Logical Architecture</a:t>
            </a:r>
          </a:p>
        </p:txBody>
      </p:sp>
      <p:pic>
        <p:nvPicPr>
          <p:cNvPr id="1229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88"/>
            <a:ext cx="12192000" cy="58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13801</TotalTime>
  <Words>608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Agenda</vt:lpstr>
      <vt:lpstr>Background</vt:lpstr>
      <vt:lpstr>High Level Model Overview</vt:lpstr>
      <vt:lpstr>Conceptual Approach</vt:lpstr>
      <vt:lpstr>The Addressability Matrix </vt:lpstr>
      <vt:lpstr>The Addressability Matrix (Cont’d)</vt:lpstr>
      <vt:lpstr>Addressability Matrix Augmentation</vt:lpstr>
      <vt:lpstr>Addressability Matrix Frequency Filtering</vt:lpstr>
      <vt:lpstr>Shared Analytic Pipeline Logical Architecture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Stempora</dc:creator>
  <cp:lastModifiedBy>Clifton Best</cp:lastModifiedBy>
  <cp:revision>219</cp:revision>
  <dcterms:created xsi:type="dcterms:W3CDTF">2016-05-10T19:37:53Z</dcterms:created>
  <dcterms:modified xsi:type="dcterms:W3CDTF">2017-10-16T19:13:40Z</dcterms:modified>
</cp:coreProperties>
</file>