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509" y="2216075"/>
            <a:ext cx="5742708" cy="24271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Testing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Cart &amp; segmentation logic tested.</a:t>
            </a:r>
          </a:p>
          <a:p>
            <a:pPr marL="0" indent="0">
              <a:buNone/>
            </a:pPr>
            <a:r>
              <a:rPr dirty="0">
                <a:latin typeface="Times New Roman" pitchFamily="18" charset="0"/>
                <a:cs typeface="Times New Roman" pitchFamily="18" charset="0"/>
              </a:rPr>
              <a:t>• Data summaries verified manually.</a:t>
            </a:r>
          </a:p>
          <a:p>
            <a:pPr marL="0" indent="0">
              <a:buNone/>
            </a:pPr>
            <a:r>
              <a:rPr dirty="0">
                <a:latin typeface="Times New Roman" pitchFamily="18" charset="0"/>
                <a:cs typeface="Times New Roman" pitchFamily="18" charset="0"/>
              </a:rPr>
              <a:t>• Insights:</a:t>
            </a:r>
          </a:p>
          <a:p>
            <a:pPr marL="0" indent="0">
              <a:buNone/>
            </a:pPr>
            <a:r>
              <a:rPr dirty="0">
                <a:latin typeface="Times New Roman" pitchFamily="18" charset="0"/>
                <a:cs typeface="Times New Roman" pitchFamily="18" charset="0"/>
              </a:rPr>
              <a:t> - High Q4 sales trend.</a:t>
            </a:r>
          </a:p>
          <a:p>
            <a:pPr marL="0" indent="0">
              <a:buNone/>
            </a:pPr>
            <a:r>
              <a:rPr dirty="0">
                <a:latin typeface="Times New Roman" pitchFamily="18" charset="0"/>
                <a:cs typeface="Times New Roman" pitchFamily="18" charset="0"/>
              </a:rPr>
              <a:t> - Office Supplies: top selling category.</a:t>
            </a:r>
          </a:p>
          <a:p>
            <a:pPr marL="0" indent="0">
              <a:buNone/>
            </a:pPr>
            <a:r>
              <a:rPr dirty="0">
                <a:latin typeface="Times New Roman" pitchFamily="18" charset="0"/>
                <a:cs typeface="Times New Roman" pitchFamily="18" charset="0"/>
              </a:rPr>
              <a:t>  - States like California &amp; New York show high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profits.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Advantages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Uses open-source tools.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Scalable to larger datasets.</a:t>
            </a:r>
          </a:p>
          <a:p>
            <a:r>
              <a:rPr dirty="0">
                <a:latin typeface="Times New Roman" pitchFamily="18" charset="0"/>
                <a:cs typeface="Times New Roman" pitchFamily="18" charset="0"/>
              </a:rPr>
              <a:t>Limitations: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Only historical analysis.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No predictive insights.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Integrate predictive analytics using ML.</a:t>
            </a:r>
          </a:p>
          <a:p>
            <a:pPr marL="0" indent="0">
              <a:buNone/>
            </a:pPr>
            <a:r>
              <a:rPr dirty="0">
                <a:latin typeface="Times New Roman" pitchFamily="18" charset="0"/>
                <a:cs typeface="Times New Roman" pitchFamily="18" charset="0"/>
              </a:rPr>
              <a:t>• Real-time dashboards with Tableau/Power BI.</a:t>
            </a:r>
          </a:p>
          <a:p>
            <a:pPr marL="0" indent="0">
              <a:buNone/>
            </a:pPr>
            <a:r>
              <a:rPr dirty="0">
                <a:latin typeface="Times New Roman" pitchFamily="18" charset="0"/>
                <a:cs typeface="Times New Roman" pitchFamily="18" charset="0"/>
              </a:rPr>
              <a:t>• Incorporate customer segmentation and behavior analysis.</a:t>
            </a:r>
          </a:p>
          <a:p>
            <a:pPr marL="0" indent="0">
              <a:buNone/>
            </a:pPr>
            <a:r>
              <a:rPr dirty="0">
                <a:latin typeface="Times New Roman" pitchFamily="18" charset="0"/>
                <a:cs typeface="Times New Roman" pitchFamily="18" charset="0"/>
              </a:rPr>
              <a:t>• Add real-time APIs for live data tracking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EDA helps derive actionable insights from retail data.</a:t>
            </a:r>
          </a:p>
          <a:p>
            <a:pPr marL="0" indent="0">
              <a:buNone/>
            </a:pPr>
            <a:r>
              <a:rPr dirty="0">
                <a:latin typeface="Times New Roman" pitchFamily="18" charset="0"/>
                <a:cs typeface="Times New Roman" pitchFamily="18" charset="0"/>
              </a:rPr>
              <a:t>• Supports smarter decisions in inventory, marketing, and sales.</a:t>
            </a:r>
          </a:p>
          <a:p>
            <a:pPr marL="0" indent="0">
              <a:buNone/>
            </a:pPr>
            <a:r>
              <a:rPr dirty="0">
                <a:latin typeface="Times New Roman" pitchFamily="18" charset="0"/>
                <a:cs typeface="Times New Roman" pitchFamily="18" charset="0"/>
              </a:rPr>
              <a:t>• Foundation for future data-driven strategies.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itchFamily="18" charset="0"/>
              </a:rPr>
              <a:t>•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[ 1 ]. McKinney, W. (2021). Python for Data Analysis  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(2nd     ed.). O’Reilly Media. 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[ 2 ]. Wickham, H., &amp; Grolemund, G. (2016). R for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Data Science: Import, Transform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Visualizeand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Model Data. O'Reilly Media.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[ 3 ]. McKinney, W. (2017). Python for Data Analysis: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Data Wrangling with Pandas, NumPy, and 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Python  (2nd ed.). O'Reilly Media.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[ 4 ]. Han, J., Kamber, M., &amp; Pei, J. (2011). Data 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mining:    Concepts and techniques (3rd ed.). Morgan     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Kaufmann. </a:t>
            </a:r>
            <a:endParaRPr sz="44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945" y="1461022"/>
            <a:ext cx="2000595" cy="10289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9717" y="1469890"/>
            <a:ext cx="2754283" cy="8512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274638"/>
            <a:ext cx="8229600" cy="1517308"/>
          </a:xfrm>
          <a:prstGeom prst="rect">
            <a:avLst/>
          </a:prstGeom>
        </p:spPr>
        <p:txBody>
          <a:bodyPr vert="horz" wrap="square" lIns="0" tIns="10257" rIns="0" bIns="0" rtlCol="0">
            <a:spAutoFit/>
          </a:bodyPr>
          <a:lstStyle/>
          <a:p>
            <a:pPr marL="885545" marR="4559" indent="-874718">
              <a:lnSpc>
                <a:spcPct val="101600"/>
              </a:lnSpc>
              <a:spcBef>
                <a:spcPts val="81"/>
              </a:spcBef>
            </a:pPr>
            <a:r>
              <a:rPr sz="3200" dirty="0"/>
              <a:t>Presentation</a:t>
            </a:r>
            <a:r>
              <a:rPr sz="3200" spc="13" dirty="0"/>
              <a:t> </a:t>
            </a:r>
            <a:r>
              <a:rPr sz="3200" dirty="0"/>
              <a:t>For</a:t>
            </a:r>
            <a:r>
              <a:rPr sz="3200" spc="18" dirty="0"/>
              <a:t> </a:t>
            </a:r>
            <a:r>
              <a:rPr sz="3200" dirty="0"/>
              <a:t>Mini</a:t>
            </a:r>
            <a:r>
              <a:rPr sz="3200" spc="18" dirty="0"/>
              <a:t> </a:t>
            </a:r>
            <a:r>
              <a:rPr sz="3200" dirty="0"/>
              <a:t>Project</a:t>
            </a:r>
            <a:r>
              <a:rPr sz="3200" spc="-9" dirty="0"/>
              <a:t> </a:t>
            </a:r>
            <a:r>
              <a:rPr sz="3200" dirty="0"/>
              <a:t>-</a:t>
            </a:r>
            <a:r>
              <a:rPr sz="3200" spc="40" dirty="0"/>
              <a:t> </a:t>
            </a:r>
            <a:r>
              <a:rPr sz="3200" spc="-22"/>
              <a:t>II </a:t>
            </a:r>
            <a:br>
              <a:rPr lang="en-US" sz="3200" spc="-22" dirty="0"/>
            </a:br>
            <a:r>
              <a:rPr sz="3200" u="none">
                <a:solidFill>
                  <a:srgbClr val="FF0000"/>
                </a:solidFill>
              </a:rPr>
              <a:t>“</a:t>
            </a:r>
            <a:r>
              <a:rPr lang="en-US" sz="3200" dirty="0">
                <a:solidFill>
                  <a:srgbClr val="FF0000"/>
                </a:solidFill>
              </a:rPr>
              <a:t>Exploratory Data Analysis of the American Retail Market</a:t>
            </a:r>
            <a:r>
              <a:rPr sz="3200" spc="-18">
                <a:solidFill>
                  <a:srgbClr val="FF0000"/>
                </a:solidFill>
              </a:rPr>
              <a:t>”</a:t>
            </a:r>
            <a:endParaRPr sz="3200" spc="-18" dirty="0">
              <a:solidFill>
                <a:srgbClr val="FF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8343" y="2705108"/>
            <a:ext cx="2963140" cy="1243223"/>
          </a:xfrm>
          <a:prstGeom prst="rect">
            <a:avLst/>
          </a:prstGeom>
        </p:spPr>
        <p:txBody>
          <a:bodyPr vert="horz" wrap="square" lIns="0" tIns="66102" rIns="0" bIns="0" rtlCol="0">
            <a:spAutoFit/>
          </a:bodyPr>
          <a:lstStyle/>
          <a:p>
            <a:pPr marL="11397">
              <a:spcBef>
                <a:spcPts val="520"/>
              </a:spcBef>
            </a:pPr>
            <a:r>
              <a:rPr sz="1300" dirty="0">
                <a:latin typeface="Arial"/>
                <a:cs typeface="Arial"/>
              </a:rPr>
              <a:t>Presented</a:t>
            </a:r>
            <a:r>
              <a:rPr sz="1300" spc="-18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By</a:t>
            </a:r>
            <a:r>
              <a:rPr sz="1300" spc="22" dirty="0">
                <a:latin typeface="Arial"/>
                <a:cs typeface="Arial"/>
              </a:rPr>
              <a:t> </a:t>
            </a:r>
            <a:r>
              <a:rPr sz="1300" spc="-45" dirty="0"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  <a:p>
            <a:pPr marL="271248" marR="4559">
              <a:lnSpc>
                <a:spcPct val="141200"/>
              </a:lnSpc>
              <a:spcBef>
                <a:spcPts val="9"/>
              </a:spcBef>
            </a:pPr>
            <a:r>
              <a:rPr lang="en-US" sz="1500" b="1" spc="-18" dirty="0" err="1">
                <a:latin typeface="Arial"/>
                <a:cs typeface="Arial"/>
              </a:rPr>
              <a:t>Bhushan</a:t>
            </a:r>
            <a:r>
              <a:rPr lang="en-US" sz="1500" b="1" spc="-18" dirty="0">
                <a:latin typeface="Arial"/>
                <a:cs typeface="Arial"/>
              </a:rPr>
              <a:t> </a:t>
            </a:r>
            <a:r>
              <a:rPr lang="en-US" sz="1500" b="1" spc="-18" dirty="0" err="1">
                <a:latin typeface="Arial"/>
                <a:cs typeface="Arial"/>
              </a:rPr>
              <a:t>Haridas</a:t>
            </a:r>
            <a:r>
              <a:rPr lang="en-US" sz="1500" b="1" spc="-18" dirty="0">
                <a:latin typeface="Arial"/>
                <a:cs typeface="Arial"/>
              </a:rPr>
              <a:t> </a:t>
            </a:r>
            <a:r>
              <a:rPr lang="en-US" sz="1500" b="1" spc="-18" dirty="0" err="1">
                <a:latin typeface="Arial"/>
                <a:cs typeface="Arial"/>
              </a:rPr>
              <a:t>Ukarande</a:t>
            </a:r>
            <a:endParaRPr lang="en-US" sz="1500" b="1" spc="-18" dirty="0">
              <a:latin typeface="Arial"/>
              <a:cs typeface="Arial"/>
            </a:endParaRPr>
          </a:p>
          <a:p>
            <a:pPr marL="271248" marR="4559">
              <a:lnSpc>
                <a:spcPct val="141200"/>
              </a:lnSpc>
              <a:spcBef>
                <a:spcPts val="9"/>
              </a:spcBef>
            </a:pPr>
            <a:r>
              <a:rPr lang="en-US" sz="1500" b="1" spc="-27" dirty="0" err="1">
                <a:latin typeface="Arial"/>
                <a:cs typeface="Arial"/>
              </a:rPr>
              <a:t>Sahil</a:t>
            </a:r>
            <a:r>
              <a:rPr lang="en-US" sz="1500" b="1" spc="-27" dirty="0">
                <a:latin typeface="Arial"/>
                <a:cs typeface="Arial"/>
              </a:rPr>
              <a:t> Suresh </a:t>
            </a:r>
            <a:r>
              <a:rPr lang="en-US" sz="1500" b="1" spc="-27" dirty="0" err="1">
                <a:latin typeface="Arial"/>
                <a:cs typeface="Arial"/>
              </a:rPr>
              <a:t>Patil</a:t>
            </a:r>
            <a:endParaRPr lang="en-US" sz="1500" b="1" spc="-27" dirty="0">
              <a:latin typeface="Arial"/>
              <a:cs typeface="Arial"/>
            </a:endParaRPr>
          </a:p>
          <a:p>
            <a:pPr marL="271248" marR="4559">
              <a:lnSpc>
                <a:spcPct val="141200"/>
              </a:lnSpc>
              <a:spcBef>
                <a:spcPts val="9"/>
              </a:spcBef>
            </a:pPr>
            <a:r>
              <a:rPr lang="en-US" sz="1500" b="1" spc="-27" dirty="0" err="1">
                <a:latin typeface="Arial"/>
                <a:cs typeface="Arial"/>
              </a:rPr>
              <a:t>Amreshwar</a:t>
            </a:r>
            <a:r>
              <a:rPr lang="en-US" sz="1500" b="1" spc="-27" dirty="0">
                <a:latin typeface="Arial"/>
                <a:cs typeface="Arial"/>
              </a:rPr>
              <a:t> Sunil </a:t>
            </a:r>
            <a:r>
              <a:rPr lang="en-US" sz="1500" b="1" spc="-27" dirty="0" err="1">
                <a:latin typeface="Arial"/>
                <a:cs typeface="Arial"/>
              </a:rPr>
              <a:t>Mahimkar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8840" y="2684671"/>
            <a:ext cx="1603664" cy="1209844"/>
          </a:xfrm>
          <a:prstGeom prst="rect">
            <a:avLst/>
          </a:prstGeom>
        </p:spPr>
        <p:txBody>
          <a:bodyPr vert="horz" wrap="square" lIns="0" tIns="100863" rIns="0" bIns="0" rtlCol="0">
            <a:spAutoFit/>
          </a:bodyPr>
          <a:lstStyle/>
          <a:p>
            <a:pPr marL="11397">
              <a:spcBef>
                <a:spcPts val="794"/>
              </a:spcBef>
            </a:pPr>
            <a:r>
              <a:rPr sz="1300" dirty="0">
                <a:latin typeface="Arial"/>
                <a:cs typeface="Arial"/>
              </a:rPr>
              <a:t>PRN</a:t>
            </a:r>
            <a:r>
              <a:rPr sz="1300" spc="13" dirty="0">
                <a:latin typeface="Arial"/>
                <a:cs typeface="Arial"/>
              </a:rPr>
              <a:t> </a:t>
            </a:r>
            <a:r>
              <a:rPr sz="1300" spc="-22" dirty="0">
                <a:latin typeface="Arial"/>
                <a:cs typeface="Arial"/>
              </a:rPr>
              <a:t>No:</a:t>
            </a:r>
            <a:endParaRPr sz="1300">
              <a:latin typeface="Arial"/>
              <a:cs typeface="Arial"/>
            </a:endParaRPr>
          </a:p>
          <a:p>
            <a:pPr marL="348748">
              <a:spcBef>
                <a:spcPts val="709"/>
              </a:spcBef>
            </a:pPr>
            <a:r>
              <a:rPr sz="1300" b="1" spc="-9">
                <a:latin typeface="Arial"/>
                <a:cs typeface="Arial"/>
              </a:rPr>
              <a:t>22631512420</a:t>
            </a:r>
            <a:r>
              <a:rPr lang="en-US" sz="1300" b="1" spc="-9" dirty="0">
                <a:latin typeface="Arial"/>
                <a:cs typeface="Arial"/>
              </a:rPr>
              <a:t>52</a:t>
            </a:r>
            <a:endParaRPr sz="1300">
              <a:latin typeface="Arial"/>
              <a:cs typeface="Arial"/>
            </a:endParaRPr>
          </a:p>
          <a:p>
            <a:pPr marL="348748">
              <a:spcBef>
                <a:spcPts val="700"/>
              </a:spcBef>
            </a:pPr>
            <a:r>
              <a:rPr sz="1300" b="1" spc="-9">
                <a:latin typeface="Arial"/>
                <a:cs typeface="Arial"/>
              </a:rPr>
              <a:t>22631512420</a:t>
            </a:r>
            <a:r>
              <a:rPr lang="en-US" sz="1300" b="1" spc="-9" dirty="0">
                <a:latin typeface="Arial"/>
                <a:cs typeface="Arial"/>
              </a:rPr>
              <a:t>54</a:t>
            </a:r>
            <a:endParaRPr sz="1300">
              <a:latin typeface="Arial"/>
              <a:cs typeface="Arial"/>
            </a:endParaRPr>
          </a:p>
          <a:p>
            <a:pPr marL="348748">
              <a:spcBef>
                <a:spcPts val="700"/>
              </a:spcBef>
            </a:pPr>
            <a:r>
              <a:rPr sz="1300" b="1" spc="-9">
                <a:latin typeface="Arial"/>
                <a:cs typeface="Arial"/>
              </a:rPr>
              <a:t>22631512420</a:t>
            </a:r>
            <a:r>
              <a:rPr lang="en-US" sz="1300" b="1" spc="-9" dirty="0">
                <a:latin typeface="Arial"/>
                <a:cs typeface="Arial"/>
              </a:rPr>
              <a:t>40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1754" y="4250207"/>
            <a:ext cx="4112491" cy="1284345"/>
          </a:xfrm>
          <a:prstGeom prst="rect">
            <a:avLst/>
          </a:prstGeom>
        </p:spPr>
        <p:txBody>
          <a:bodyPr vert="horz" wrap="square" lIns="0" tIns="15386" rIns="0" bIns="0" rtlCol="0">
            <a:spAutoFit/>
          </a:bodyPr>
          <a:lstStyle/>
          <a:p>
            <a:pPr marL="1269624" marR="1269624" indent="-142462">
              <a:spcBef>
                <a:spcPts val="121"/>
              </a:spcBef>
            </a:pPr>
            <a:r>
              <a:rPr sz="1300" dirty="0">
                <a:latin typeface="Arial"/>
                <a:cs typeface="Arial"/>
              </a:rPr>
              <a:t>Under the</a:t>
            </a:r>
            <a:r>
              <a:rPr sz="1300" spc="31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guidance</a:t>
            </a:r>
            <a:r>
              <a:rPr sz="1300" spc="4" dirty="0">
                <a:latin typeface="Arial"/>
                <a:cs typeface="Arial"/>
              </a:rPr>
              <a:t> </a:t>
            </a:r>
            <a:r>
              <a:rPr sz="1300" spc="-22" dirty="0">
                <a:latin typeface="Arial"/>
                <a:cs typeface="Arial"/>
              </a:rPr>
              <a:t>of </a:t>
            </a:r>
            <a:r>
              <a:rPr sz="1300" dirty="0">
                <a:latin typeface="Arial"/>
                <a:cs typeface="Arial"/>
              </a:rPr>
              <a:t>Prof</a:t>
            </a:r>
            <a:r>
              <a:rPr sz="1300">
                <a:latin typeface="Arial"/>
                <a:cs typeface="Arial"/>
              </a:rPr>
              <a:t>.</a:t>
            </a:r>
            <a:r>
              <a:rPr sz="1300" spc="-18">
                <a:latin typeface="Arial"/>
                <a:cs typeface="Arial"/>
              </a:rPr>
              <a:t> </a:t>
            </a:r>
            <a:r>
              <a:rPr lang="en-US" sz="1500" b="1" spc="-76" dirty="0">
                <a:latin typeface="Arial"/>
                <a:cs typeface="Arial"/>
              </a:rPr>
              <a:t>S</a:t>
            </a:r>
            <a:r>
              <a:rPr sz="1500" b="1" spc="-76">
                <a:latin typeface="Arial"/>
                <a:cs typeface="Arial"/>
              </a:rPr>
              <a:t>.</a:t>
            </a:r>
            <a:r>
              <a:rPr sz="1500" b="1" spc="-9">
                <a:latin typeface="Arial"/>
                <a:cs typeface="Arial"/>
              </a:rPr>
              <a:t> </a:t>
            </a:r>
            <a:r>
              <a:rPr lang="en-US" sz="1500" b="1" spc="-9" dirty="0">
                <a:latin typeface="Arial"/>
                <a:cs typeface="Arial"/>
              </a:rPr>
              <a:t>J</a:t>
            </a:r>
            <a:r>
              <a:rPr sz="1500" b="1">
                <a:latin typeface="Arial"/>
                <a:cs typeface="Arial"/>
              </a:rPr>
              <a:t>.</a:t>
            </a:r>
            <a:r>
              <a:rPr sz="1500" b="1" spc="-31">
                <a:latin typeface="Arial"/>
                <a:cs typeface="Arial"/>
              </a:rPr>
              <a:t> </a:t>
            </a:r>
            <a:r>
              <a:rPr lang="en-US" sz="1500" b="1" spc="-9" dirty="0" err="1">
                <a:latin typeface="Arial"/>
                <a:cs typeface="Arial"/>
              </a:rPr>
              <a:t>Vibhute</a:t>
            </a:r>
            <a:r>
              <a:rPr sz="1500" b="1" spc="-9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  <a:p>
            <a:pPr>
              <a:spcBef>
                <a:spcPts val="171"/>
              </a:spcBef>
            </a:pPr>
            <a:endParaRPr sz="1300">
              <a:latin typeface="Arial"/>
              <a:cs typeface="Arial"/>
            </a:endParaRPr>
          </a:p>
          <a:p>
            <a:pPr marL="11397" marR="4559" algn="ctr">
              <a:lnSpc>
                <a:spcPct val="102800"/>
              </a:lnSpc>
              <a:spcBef>
                <a:spcPts val="4"/>
              </a:spcBef>
            </a:pPr>
            <a:r>
              <a:rPr sz="1300" b="1" dirty="0">
                <a:latin typeface="Arial"/>
                <a:cs typeface="Arial"/>
              </a:rPr>
              <a:t>Department</a:t>
            </a:r>
            <a:r>
              <a:rPr sz="1300" b="1" spc="18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of</a:t>
            </a:r>
            <a:r>
              <a:rPr sz="1300" b="1" spc="54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Computer</a:t>
            </a:r>
            <a:r>
              <a:rPr sz="1300" b="1" spc="31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Science</a:t>
            </a:r>
            <a:r>
              <a:rPr sz="1300" b="1" spc="22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and</a:t>
            </a:r>
            <a:r>
              <a:rPr sz="1300" b="1" spc="40" dirty="0">
                <a:latin typeface="Arial"/>
                <a:cs typeface="Arial"/>
              </a:rPr>
              <a:t> </a:t>
            </a:r>
            <a:r>
              <a:rPr sz="1300" b="1" spc="-9" dirty="0">
                <a:latin typeface="Arial"/>
                <a:cs typeface="Arial"/>
              </a:rPr>
              <a:t>Engineering </a:t>
            </a:r>
            <a:r>
              <a:rPr sz="1300" b="1" dirty="0">
                <a:latin typeface="Arial"/>
                <a:cs typeface="Arial"/>
              </a:rPr>
              <a:t>Sanjeevan</a:t>
            </a:r>
            <a:r>
              <a:rPr sz="1300" b="1" spc="9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Group</a:t>
            </a:r>
            <a:r>
              <a:rPr sz="1300" b="1" spc="27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Of</a:t>
            </a:r>
            <a:r>
              <a:rPr sz="1300" b="1" spc="54" dirty="0">
                <a:latin typeface="Arial"/>
                <a:cs typeface="Arial"/>
              </a:rPr>
              <a:t> </a:t>
            </a:r>
            <a:r>
              <a:rPr sz="1300" b="1" spc="-9" dirty="0">
                <a:latin typeface="Arial"/>
                <a:cs typeface="Arial"/>
              </a:rPr>
              <a:t>Institute,Panhala</a:t>
            </a:r>
            <a:endParaRPr sz="1300">
              <a:latin typeface="Arial"/>
              <a:cs typeface="Arial"/>
            </a:endParaRPr>
          </a:p>
          <a:p>
            <a:pPr marL="94025" algn="ctr">
              <a:spcBef>
                <a:spcPts val="31"/>
              </a:spcBef>
            </a:pPr>
            <a:r>
              <a:rPr sz="1300" b="1" dirty="0">
                <a:latin typeface="Arial"/>
                <a:cs typeface="Arial"/>
              </a:rPr>
              <a:t>2024-</a:t>
            </a:r>
            <a:r>
              <a:rPr sz="1300" b="1" spc="-18" dirty="0">
                <a:latin typeface="Arial"/>
                <a:cs typeface="Arial"/>
              </a:rPr>
              <a:t>2025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Retail industry is a backbone of the U.S. economy.</a:t>
            </a:r>
          </a:p>
          <a:p>
            <a:pPr marL="0" indent="0">
              <a:buNone/>
            </a:pPr>
            <a:r>
              <a:rPr dirty="0">
                <a:latin typeface="Times New Roman" pitchFamily="18" charset="0"/>
                <a:cs typeface="Times New Roman" pitchFamily="18" charset="0"/>
              </a:rPr>
              <a:t>• Companies collect large volumes of sales, inventory, and customer data.</a:t>
            </a:r>
          </a:p>
          <a:p>
            <a:pPr marL="0" indent="0">
              <a:buNone/>
            </a:pPr>
            <a:r>
              <a:rPr dirty="0">
                <a:latin typeface="Times New Roman" pitchFamily="18" charset="0"/>
                <a:cs typeface="Times New Roman" pitchFamily="18" charset="0"/>
              </a:rPr>
              <a:t>• EDA helps uncover trends and optimize decisions.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Analyze retail sales data across the U.S. to uncover regional trends, identify high-performing markets, and understand seasonal impacts.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_- visual sele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86" y="1600200"/>
            <a:ext cx="4066809" cy="4251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itchFamily="18" charset="0"/>
                <a:cs typeface="Times New Roman" pitchFamily="18" charset="0"/>
              </a:rPr>
              <a:t>• Clean and prepare historical retail data.</a:t>
            </a:r>
          </a:p>
          <a:p>
            <a:pPr marL="0" indent="0">
              <a:buNone/>
            </a:pPr>
            <a:r>
              <a:rPr dirty="0">
                <a:latin typeface="Times New Roman" pitchFamily="18" charset="0"/>
                <a:cs typeface="Times New Roman" pitchFamily="18" charset="0"/>
              </a:rPr>
              <a:t>• Visualize performance by region, category, and customer segment.</a:t>
            </a:r>
          </a:p>
          <a:p>
            <a:pPr marL="0" indent="0">
              <a:buNone/>
            </a:pPr>
            <a:r>
              <a:rPr dirty="0">
                <a:latin typeface="Times New Roman" pitchFamily="18" charset="0"/>
                <a:cs typeface="Times New Roman" pitchFamily="18" charset="0"/>
              </a:rPr>
              <a:t>• Identify trends and potential improvement areas.</a:t>
            </a:r>
          </a:p>
          <a:p>
            <a:pPr marL="0" indent="0">
              <a:buNone/>
            </a:pPr>
            <a:r>
              <a:rPr dirty="0">
                <a:latin typeface="Times New Roman" pitchFamily="18" charset="0"/>
                <a:cs typeface="Times New Roman" pitchFamily="18" charset="0"/>
              </a:rPr>
              <a:t>• Support strategic decisions with data-driven insights.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Title: Retail Data Analytics - Smith et al. (2019)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Emphasized importance of real-time analytics.</a:t>
            </a:r>
          </a:p>
          <a:p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Title: Consumer Segmentation in Retail - Johnson &amp; Lee (2021)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Segmentation improves targeting and ROI.</a:t>
            </a:r>
          </a:p>
          <a:p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Title: Visualization for Big Data - Gupta (2020)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Visual tools critical for insight delivery.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itchFamily="18" charset="0"/>
                <a:cs typeface="Times New Roman" pitchFamily="18" charset="0"/>
              </a:rPr>
              <a:t>• Tools: Python, Pandas, </a:t>
            </a:r>
            <a:r>
              <a:rPr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dirty="0" err="1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dirty="0">
                <a:latin typeface="Times New Roman" pitchFamily="18" charset="0"/>
                <a:cs typeface="Times New Roman" pitchFamily="18" charset="0"/>
              </a:rPr>
              <a:t>• Steps:</a:t>
            </a:r>
          </a:p>
          <a:p>
            <a:r>
              <a:rPr dirty="0">
                <a:latin typeface="Times New Roman" pitchFamily="18" charset="0"/>
                <a:cs typeface="Times New Roman" pitchFamily="18" charset="0"/>
              </a:rPr>
              <a:t>  1. Data Cleaning</a:t>
            </a:r>
          </a:p>
          <a:p>
            <a:r>
              <a:rPr dirty="0">
                <a:latin typeface="Times New Roman" pitchFamily="18" charset="0"/>
                <a:cs typeface="Times New Roman" pitchFamily="18" charset="0"/>
              </a:rPr>
              <a:t>  2. Descriptive Statistics</a:t>
            </a:r>
          </a:p>
          <a:p>
            <a:r>
              <a:rPr dirty="0">
                <a:latin typeface="Times New Roman" pitchFamily="18" charset="0"/>
                <a:cs typeface="Times New Roman" pitchFamily="18" charset="0"/>
              </a:rPr>
              <a:t>  3. Visual Exploration</a:t>
            </a:r>
          </a:p>
          <a:p>
            <a:pPr marL="0" indent="0">
              <a:buNone/>
            </a:pPr>
            <a:r>
              <a:rPr dirty="0">
                <a:latin typeface="Times New Roman" pitchFamily="18" charset="0"/>
                <a:cs typeface="Times New Roman" pitchFamily="18" charset="0"/>
              </a:rPr>
              <a:t>• Focus: Patterns in sales, profit, discount, geography.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System Architecture /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sz="2800" dirty="0"/>
              <a:t>•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Input: Retail Dataset (.csv)</a:t>
            </a:r>
          </a:p>
          <a:p>
            <a:pPr marL="0" indent="0">
              <a:buNone/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•Process: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- Data Preprocessing</a:t>
            </a:r>
          </a:p>
          <a:p>
            <a:pPr>
              <a:buNone/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 - Analysis using Python libraries</a:t>
            </a:r>
          </a:p>
          <a:p>
            <a:pPr marL="0" indent="0">
              <a:buNone/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•Output: Visual reports (bar charts, heatmaps, etc.)</a:t>
            </a:r>
          </a:p>
        </p:txBody>
      </p:sp>
      <p:pic>
        <p:nvPicPr>
          <p:cNvPr id="4" name="Picture 3" descr="_- visual selection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333" y="731837"/>
            <a:ext cx="5681134" cy="7446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Environment: </a:t>
            </a:r>
            <a:r>
              <a:rPr dirty="0" err="1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Notebook</a:t>
            </a:r>
          </a:p>
          <a:p>
            <a:pPr marL="0" indent="0">
              <a:buNone/>
            </a:pPr>
            <a:r>
              <a:rPr dirty="0">
                <a:latin typeface="Times New Roman" pitchFamily="18" charset="0"/>
                <a:cs typeface="Times New Roman" pitchFamily="18" charset="0"/>
              </a:rPr>
              <a:t>• Code handles:</a:t>
            </a:r>
          </a:p>
          <a:p>
            <a:r>
              <a:rPr dirty="0">
                <a:latin typeface="Times New Roman" pitchFamily="18" charset="0"/>
                <a:cs typeface="Times New Roman" pitchFamily="18" charset="0"/>
              </a:rPr>
              <a:t>   - Missing values, outliers</a:t>
            </a:r>
          </a:p>
          <a:p>
            <a:r>
              <a:rPr dirty="0">
                <a:latin typeface="Times New Roman" pitchFamily="18" charset="0"/>
                <a:cs typeface="Times New Roman" pitchFamily="18" charset="0"/>
              </a:rPr>
              <a:t>   - Category-wise grouping</a:t>
            </a:r>
          </a:p>
          <a:p>
            <a:r>
              <a:rPr dirty="0">
                <a:latin typeface="Times New Roman" pitchFamily="18" charset="0"/>
                <a:cs typeface="Times New Roman" pitchFamily="18" charset="0"/>
              </a:rPr>
              <a:t>   - Region/state-based analysis</a:t>
            </a:r>
          </a:p>
          <a:p>
            <a:pPr marL="0" indent="0">
              <a:buNone/>
            </a:pPr>
            <a:r>
              <a:rPr dirty="0">
                <a:latin typeface="Times New Roman" pitchFamily="18" charset="0"/>
                <a:cs typeface="Times New Roman" pitchFamily="18" charset="0"/>
              </a:rPr>
              <a:t>• Charts plotted for top-performing products, sales trends.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608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PowerPoint Presentation</vt:lpstr>
      <vt:lpstr>Presentation For Mini Project - II  “Exploratory Data Analysis of the American Retail Market”</vt:lpstr>
      <vt:lpstr>Introduction</vt:lpstr>
      <vt:lpstr>Problem Statement</vt:lpstr>
      <vt:lpstr>Objectives</vt:lpstr>
      <vt:lpstr>Literature Survey</vt:lpstr>
      <vt:lpstr>Proposed Methodology</vt:lpstr>
      <vt:lpstr>System Architecture / Workflow</vt:lpstr>
      <vt:lpstr>Implementation</vt:lpstr>
      <vt:lpstr>Testing &amp; Results</vt:lpstr>
      <vt:lpstr>Advantages &amp; Limitations</vt:lpstr>
      <vt:lpstr>Future Scope</vt:lpstr>
      <vt:lpstr>Conclusion</vt:lpstr>
      <vt:lpstr>References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the American Retail Market</dc:title>
  <dc:creator>Admin</dc:creator>
  <dc:description>generated using python-pptx</dc:description>
  <cp:lastModifiedBy>mr.bhushan99@outlook.com</cp:lastModifiedBy>
  <cp:revision>11</cp:revision>
  <dcterms:created xsi:type="dcterms:W3CDTF">2013-01-27T09:14:16Z</dcterms:created>
  <dcterms:modified xsi:type="dcterms:W3CDTF">2025-06-24T05:01:24Z</dcterms:modified>
</cp:coreProperties>
</file>