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3"/>
    <p:sldMasterId id="2147483670" r:id="rId4"/>
  </p:sldMasterIdLst>
  <p:notesMasterIdLst>
    <p:notesMasterId r:id="rId6"/>
  </p:notesMasterIdLst>
  <p:sldIdLst>
    <p:sldId id="289" r:id="rId5"/>
    <p:sldId id="646" r:id="rId7"/>
    <p:sldId id="647" r:id="rId8"/>
    <p:sldId id="638" r:id="rId9"/>
    <p:sldId id="641" r:id="rId10"/>
    <p:sldId id="665" r:id="rId11"/>
    <p:sldId id="648" r:id="rId12"/>
    <p:sldId id="666" r:id="rId13"/>
    <p:sldId id="667" r:id="rId14"/>
    <p:sldId id="668" r:id="rId15"/>
    <p:sldId id="669" r:id="rId16"/>
    <p:sldId id="670" r:id="rId17"/>
    <p:sldId id="642" r:id="rId18"/>
    <p:sldId id="649" r:id="rId19"/>
    <p:sldId id="634" r:id="rId20"/>
    <p:sldId id="671" r:id="rId21"/>
    <p:sldId id="672" r:id="rId22"/>
    <p:sldId id="655" r:id="rId23"/>
    <p:sldId id="312"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041"/>
    <a:srgbClr val="33ACD9"/>
    <a:srgbClr val="3CBEEC"/>
    <a:srgbClr val="FFFFFF"/>
    <a:srgbClr val="FDD7CB"/>
    <a:srgbClr val="E7EDF2"/>
    <a:srgbClr val="E3EE3A"/>
    <a:srgbClr val="2FFCFA"/>
    <a:srgbClr val="EB0A16"/>
    <a:srgbClr val="E9E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74700" autoAdjust="0"/>
  </p:normalViewPr>
  <p:slideViewPr>
    <p:cSldViewPr>
      <p:cViewPr varScale="1">
        <p:scale>
          <a:sx n="128" d="100"/>
          <a:sy n="128" d="100"/>
        </p:scale>
        <p:origin x="1624" y="168"/>
      </p:cViewPr>
      <p:guideLst>
        <p:guide orient="horz" pos="1010"/>
        <p:guide pos="1968"/>
        <p:guide orient="horz" pos="748"/>
        <p:guide pos="1728"/>
        <p:guide pos="2016"/>
        <p:guide orient="horz" pos="2254"/>
        <p:guide orient="horz" pos="935"/>
        <p:guide pos="1846"/>
        <p:guide pos="2544"/>
        <p:guide orient="horz" pos="2142"/>
        <p:guide orient="horz" pos="203"/>
        <p:guide orient="horz" pos="2304"/>
        <p:guide pos="1601"/>
        <p:guide pos="179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8" d="100"/>
          <a:sy n="58" d="100"/>
        </p:scale>
        <p:origin x="2544" y="6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E21DBB-493F-45FC-B516-95691ED05B89}"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24DA6-3CD8-4762-9CE8-B1DCA4D27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Recommending picking out he most interesting</a:t>
            </a:r>
            <a:r>
              <a:rPr lang="en-US" baseline="0" dirty="0"/>
              <a:t> and important parts from </a:t>
            </a:r>
            <a:r>
              <a:rPr lang="en-US" baseline="0"/>
              <a:t>your documentation. </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p:spPr>
        <p:txBody>
          <a:bodyPr>
            <a:normAutofit/>
          </a:bodyP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hasCustomPrompt="1"/>
          </p:nvPr>
        </p:nvSpPr>
        <p:spPr>
          <a:xfrm>
            <a:off x="460380" y="361510"/>
            <a:ext cx="8237539" cy="2716364"/>
          </a:xfrm>
          <a:prstGeom prst="rect">
            <a:avLst/>
          </a:prstGeom>
        </p:spPr>
        <p:txBody>
          <a:bodyPr rtlCol="0" anchor="b">
            <a:noAutofit/>
          </a:bodyPr>
          <a:lstStyle>
            <a:lvl1pPr>
              <a:defRPr sz="3200" spc="0"/>
            </a:lvl1pPr>
          </a:lstStyle>
          <a:p>
            <a:r>
              <a:rPr lang="en-US" dirty="0"/>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US"/>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28650" y="4767263"/>
            <a:ext cx="2057400" cy="274637"/>
          </a:xfrm>
          <a:prstGeom prst="rect">
            <a:avLst/>
          </a:prstGeom>
        </p:spPr>
        <p:txBody>
          <a:bodyPr/>
          <a:lstStyle/>
          <a:p>
            <a:endParaRPr lang="en-US"/>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Date Placeholder 2"/>
          <p:cNvSpPr>
            <a:spLocks noGrp="1"/>
          </p:cNvSpPr>
          <p:nvPr>
            <p:ph type="dt" sz="half" idx="10"/>
          </p:nvPr>
        </p:nvSpPr>
        <p:spPr>
          <a:xfrm>
            <a:off x="628650" y="4767263"/>
            <a:ext cx="2057400" cy="274637"/>
          </a:xfrm>
          <a:prstGeom prst="rect">
            <a:avLst/>
          </a:prstGeom>
        </p:spPr>
        <p:txBody>
          <a:bodyPr/>
          <a:lstStyle/>
          <a:p>
            <a:endParaRPr lang="en-US"/>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uge Chapter Head">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85750" y="2648619"/>
            <a:ext cx="7639050" cy="1502236"/>
          </a:xfrm>
          <a:prstGeom prst="rect">
            <a:avLst/>
          </a:prstGeom>
        </p:spPr>
        <p:txBody>
          <a:bodyPr rtlCol="0" anchor="b">
            <a:noAutofit/>
          </a:bodyPr>
          <a:lstStyle>
            <a:lvl1pPr algn="r">
              <a:lnSpc>
                <a:spcPts val="7600"/>
              </a:lnSpc>
              <a:defRPr sz="3600" spc="0" baseline="0">
                <a:solidFill>
                  <a:schemeClr val="tx2"/>
                </a:solidFill>
              </a:defRPr>
            </a:lvl1pPr>
          </a:lstStyle>
          <a:p>
            <a:r>
              <a:rPr lang="en-US" dirty="0"/>
              <a:t>CLICK TO EDIT MASTER TITLE STYLE</a:t>
            </a:r>
            <a:endParaRPr lang="en-AU" dirty="0"/>
          </a:p>
        </p:txBody>
      </p:sp>
      <p:pic>
        <p:nvPicPr>
          <p:cNvPr id="3" name="Picture 2" descr="bb_arrow.png"/>
          <p:cNvPicPr>
            <a:picLocks noChangeAspect="1"/>
          </p:cNvPicPr>
          <p:nvPr/>
        </p:nvPicPr>
        <p:blipFill>
          <a:blip r:embed="rId2" cstate="print"/>
          <a:stretch>
            <a:fillRect/>
          </a:stretch>
        </p:blipFill>
        <p:spPr>
          <a:xfrm flipH="1">
            <a:off x="8088630" y="3718467"/>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a:prstGeom prst="rect">
            <a:avLst/>
          </a:prstGeom>
        </p:spPr>
        <p:txBody>
          <a:bodyPr>
            <a:normAutofit/>
          </a:bodyP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p:nvPr>
        </p:nvSpPr>
        <p:spPr>
          <a:xfrm>
            <a:off x="460380" y="361510"/>
            <a:ext cx="8237539" cy="2716364"/>
          </a:xfrm>
          <a:prstGeom prst="rect">
            <a:avLst/>
          </a:prstGeom>
        </p:spPr>
        <p:txBody>
          <a:bodyPr rtlCol="0" anchor="b">
            <a:noAutofit/>
          </a:bodyPr>
          <a:lstStyle>
            <a:lvl1pPr>
              <a:defRPr sz="4400" spc="-150"/>
            </a:lvl1pPr>
          </a:lstStyle>
          <a:p>
            <a:r>
              <a:rPr lang="en-US"/>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05981"/>
            <a:ext cx="8229600" cy="424958"/>
          </a:xfrm>
          <a:prstGeom prst="rect">
            <a:avLst/>
          </a:prstGeom>
        </p:spPr>
        <p:txBody>
          <a:bodyPr/>
          <a:lstStyle/>
          <a:p>
            <a:r>
              <a:rPr lang="en-US"/>
              <a:t>Click to edit Master title style</a:t>
            </a:r>
            <a:endParaRPr lang="en-AU"/>
          </a:p>
        </p:txBody>
      </p:sp>
      <p:sp>
        <p:nvSpPr>
          <p:cNvPr id="3" name="Content Placeholder 2"/>
          <p:cNvSpPr>
            <a:spLocks noGrp="1"/>
          </p:cNvSpPr>
          <p:nvPr>
            <p:ph idx="1"/>
          </p:nvPr>
        </p:nvSpPr>
        <p:spPr>
          <a:xfrm>
            <a:off x="457200" y="801015"/>
            <a:ext cx="8229600" cy="3793608"/>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a:prstGeom prst="rect">
            <a:avLst/>
          </a:prstGeom>
        </p:spPr>
        <p:txBody>
          <a:bodyPr anchor="t"/>
          <a:lstStyle>
            <a:lvl1pPr algn="l">
              <a:defRPr sz="4000" b="1" cap="none" spc="-150"/>
            </a:lvl1pPr>
          </a:lstStyle>
          <a:p>
            <a:r>
              <a:rPr lang="en-US"/>
              <a:t>Click to edit Master title style</a:t>
            </a:r>
            <a:endParaRPr lang="en-AU"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dirty="0"/>
          </a:p>
        </p:txBody>
      </p:sp>
      <p:pic>
        <p:nvPicPr>
          <p:cNvPr id="4" name="Picture 3"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9"/>
            <a:ext cx="7772400" cy="1021556"/>
          </a:xfrm>
        </p:spPr>
        <p:txBody>
          <a:bodyPr anchor="t"/>
          <a:lstStyle>
            <a:lvl1pPr algn="l">
              <a:defRPr sz="3600" b="1" cap="none" spc="0"/>
            </a:lvl1pPr>
          </a:lstStyle>
          <a:p>
            <a:r>
              <a:rPr lang="en-US" dirty="0"/>
              <a:t>CLICK TO EDIT MASTER TITLE STYLE</a:t>
            </a:r>
            <a:endParaRPr lang="en-AU"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pic>
        <p:nvPicPr>
          <p:cNvPr id="4" name="Picture 3" descr="bb_arrow.png"/>
          <p:cNvPicPr>
            <a:picLocks noChangeAspect="1"/>
          </p:cNvPicPr>
          <p:nvPr/>
        </p:nvPicPr>
        <p:blipFill>
          <a:blip r:embed="rId2" cstate="print"/>
          <a:stretch>
            <a:fillRect/>
          </a:stretch>
        </p:blipFill>
        <p:spPr>
          <a:xfrm>
            <a:off x="463296" y="3461007"/>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Content Placeholder 3"/>
          <p:cNvSpPr>
            <a:spLocks noGrp="1"/>
          </p:cNvSpPr>
          <p:nvPr>
            <p:ph sz="half" idx="2"/>
          </p:nvPr>
        </p:nvSpPr>
        <p:spPr>
          <a:xfrm>
            <a:off x="4648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pic>
        <p:nvPicPr>
          <p:cNvPr id="5" name="Picture 4"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endParaRPr lang="en-AU" dirty="0"/>
          </a:p>
        </p:txBody>
      </p:sp>
      <p:sp>
        <p:nvSpPr>
          <p:cNvPr id="3" name="Text Placeholder 2"/>
          <p:cNvSpPr>
            <a:spLocks noGrp="1"/>
          </p:cNvSpPr>
          <p:nvPr>
            <p:ph type="body" idx="1"/>
          </p:nvPr>
        </p:nvSpPr>
        <p:spPr>
          <a:xfrm>
            <a:off x="457200" y="965599"/>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445419"/>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5" name="Text Placeholder 4"/>
          <p:cNvSpPr>
            <a:spLocks noGrp="1"/>
          </p:cNvSpPr>
          <p:nvPr>
            <p:ph type="body" sz="quarter" idx="3"/>
          </p:nvPr>
        </p:nvSpPr>
        <p:spPr>
          <a:xfrm>
            <a:off x="4645031" y="965599"/>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1" y="1445419"/>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pic>
        <p:nvPicPr>
          <p:cNvPr id="7" name="Picture 6"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3"/>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
        <p:nvSpPr>
          <p:cNvPr id="7" name="Slide Number Placeholder 5"/>
          <p:cNvSpPr>
            <a:spLocks noGrp="1"/>
          </p:cNvSpPr>
          <p:nvPr>
            <p:ph type="sldNum" sz="quarter" idx="4"/>
          </p:nvPr>
        </p:nvSpPr>
        <p:spPr>
          <a:xfrm>
            <a:off x="6934200" y="4794706"/>
            <a:ext cx="2057400" cy="274637"/>
          </a:xfrm>
          <a:prstGeom prst="rect">
            <a:avLst/>
          </a:prstGeom>
        </p:spPr>
        <p:txBody>
          <a:bodyPr vert="horz" lIns="91440" tIns="45720" rIns="91440" bIns="45720" rtlCol="0" anchor="ctr"/>
          <a:lstStyle>
            <a:lvl1pPr algn="r">
              <a:defRPr sz="800">
                <a:solidFill>
                  <a:schemeClr val="tx1">
                    <a:tint val="75000"/>
                  </a:schemeClr>
                </a:solidFill>
                <a:latin typeface="Inter" panose="020B0502030000000004" pitchFamily="34" charset="0"/>
                <a:ea typeface="Inter" panose="020B0502030000000004" pitchFamily="34" charset="0"/>
                <a:cs typeface="Inter" panose="020B0502030000000004" pitchFamily="34" charset="0"/>
              </a:defRPr>
            </a:lvl1pPr>
          </a:lstStyle>
          <a:p>
            <a:fld id="{01C92930-73F8-B348-8FEB-D0D1FCF46FBA}"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4851" y="470395"/>
            <a:ext cx="2703516" cy="783236"/>
          </a:xfrm>
        </p:spPr>
        <p:txBody>
          <a:bodyPr anchor="ctr"/>
          <a:lstStyle>
            <a:lvl1pPr algn="l">
              <a:defRPr sz="2000" b="1"/>
            </a:lvl1pPr>
          </a:lstStyle>
          <a:p>
            <a:r>
              <a:rPr lang="en-US" dirty="0"/>
              <a:t>CLICK TO EDIT MASTER TITLE STYLE</a:t>
            </a:r>
            <a:endParaRPr lang="en-AU" dirty="0"/>
          </a:p>
        </p:txBody>
      </p:sp>
      <p:sp>
        <p:nvSpPr>
          <p:cNvPr id="3" name="Content Placeholder 2"/>
          <p:cNvSpPr>
            <a:spLocks noGrp="1"/>
          </p:cNvSpPr>
          <p:nvPr>
            <p:ph idx="1"/>
          </p:nvPr>
        </p:nvSpPr>
        <p:spPr>
          <a:xfrm>
            <a:off x="3738756" y="470039"/>
            <a:ext cx="4593838" cy="394506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Text Placeholder 3"/>
          <p:cNvSpPr>
            <a:spLocks noGrp="1"/>
          </p:cNvSpPr>
          <p:nvPr>
            <p:ph type="body" sz="half" idx="2"/>
          </p:nvPr>
        </p:nvSpPr>
        <p:spPr>
          <a:xfrm>
            <a:off x="704851" y="1254561"/>
            <a:ext cx="2703516" cy="31618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pic>
        <p:nvPicPr>
          <p:cNvPr id="5" name="Picture 4" descr="bb_arrow.png"/>
          <p:cNvPicPr>
            <a:picLocks noChangeAspect="1"/>
          </p:cNvPicPr>
          <p:nvPr/>
        </p:nvPicPr>
        <p:blipFill>
          <a:blip r:embed="rId2" cstate="print"/>
          <a:stretch>
            <a:fillRect/>
          </a:stretch>
        </p:blipFill>
        <p:spPr>
          <a:xfrm>
            <a:off x="425196" y="786102"/>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jpeg"/><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857250" y="427832"/>
            <a:ext cx="7429500" cy="529431"/>
          </a:xfrm>
          <a:prstGeom prst="rect">
            <a:avLst/>
          </a:prstGeom>
          <a:solidFill>
            <a:schemeClr val="accent1"/>
          </a:solidFill>
          <a:ln>
            <a:noFill/>
          </a:ln>
          <a:effectLst/>
        </p:spPr>
        <p:txBody>
          <a:bodyPr vert="horz" wrap="square" lIns="91436" tIns="45718" rIns="91436" bIns="45718" numCol="1" anchor="ctr" anchorCtr="0" compatLnSpc="1"/>
          <a:lstStyle/>
          <a:p>
            <a:pPr lvl="0"/>
            <a:r>
              <a:rPr lang="en-US"/>
              <a:t>Click to edit Master title style</a:t>
            </a:r>
            <a:endParaRPr lang="en-AU" dirty="0"/>
          </a:p>
        </p:txBody>
      </p:sp>
      <p:sp>
        <p:nvSpPr>
          <p:cNvPr id="3076" name="Text Placeholder 2"/>
          <p:cNvSpPr>
            <a:spLocks noGrp="1"/>
          </p:cNvSpPr>
          <p:nvPr>
            <p:ph type="body" idx="1"/>
          </p:nvPr>
        </p:nvSpPr>
        <p:spPr bwMode="auto">
          <a:xfrm>
            <a:off x="857250" y="957262"/>
            <a:ext cx="7429500" cy="3583328"/>
          </a:xfrm>
          <a:prstGeom prst="rect">
            <a:avLst/>
          </a:prstGeom>
          <a:noFill/>
          <a:ln>
            <a:noFill/>
          </a:ln>
        </p:spPr>
        <p:txBody>
          <a:bodyPr vert="horz" wrap="square" lIns="91436" tIns="45718" rIns="91436" bIns="45718"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bg1"/>
          </a:solidFill>
          <a:latin typeface="Arial Narrow" pitchFamily="34" charset="0"/>
          <a:ea typeface="MS PGothic" panose="020B0600070205080204" charset="-128"/>
          <a:cs typeface="Arial Narrow" pitchFamily="34" charset="0"/>
        </a:defRPr>
      </a:lvl1pPr>
      <a:lvl2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2pPr>
      <a:lvl3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3pPr>
      <a:lvl4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4pPr>
      <a:lvl5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Verdana" panose="020B0604030504040204"/>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Verdana" panose="020B0604030504040204"/>
          <a:ea typeface="MS PGothic" panose="020B060007020508020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panose="020B060007020508020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Verdana" panose="020B0604030504040204"/>
          <a:ea typeface="MS PGothic" panose="020B060007020508020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Verdana" panose="020B0604030504040204"/>
          <a:ea typeface="MS PGothic" panose="020B060007020508020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1C92930-73F8-B348-8FEB-D0D1FCF46FBA}" type="slidenum">
              <a:rPr lang="en-US" smtClean="0"/>
            </a:fld>
            <a:endParaRPr lang="en-US" dirty="0"/>
          </a:p>
        </p:txBody>
      </p:sp>
      <p:sp>
        <p:nvSpPr>
          <p:cNvPr id="7" name="TextBox 3"/>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06377"/>
            <a:ext cx="8229600" cy="425450"/>
          </a:xfrm>
          <a:prstGeom prst="rect">
            <a:avLst/>
          </a:prstGeom>
          <a:noFill/>
          <a:ln>
            <a:noFill/>
          </a:ln>
        </p:spPr>
        <p:txBody>
          <a:bodyPr vert="horz" wrap="square" lIns="91436" tIns="45718" rIns="91436" bIns="45718" numCol="1" anchor="ctr" anchorCtr="0" compatLnSpc="1"/>
          <a:lstStyle/>
          <a:p>
            <a:pPr lvl="0"/>
            <a:r>
              <a:rPr lang="en-US" dirty="0"/>
              <a:t>Click to edit Master title style</a:t>
            </a:r>
            <a:endParaRPr lang="en-AU" dirty="0"/>
          </a:p>
        </p:txBody>
      </p:sp>
      <p:sp>
        <p:nvSpPr>
          <p:cNvPr id="5123" name="Text Placeholder 2"/>
          <p:cNvSpPr>
            <a:spLocks noGrp="1"/>
          </p:cNvSpPr>
          <p:nvPr>
            <p:ph type="body" idx="1"/>
          </p:nvPr>
        </p:nvSpPr>
        <p:spPr bwMode="auto">
          <a:xfrm>
            <a:off x="457200" y="801689"/>
            <a:ext cx="8229600" cy="3792537"/>
          </a:xfrm>
          <a:prstGeom prst="rect">
            <a:avLst/>
          </a:prstGeom>
          <a:noFill/>
          <a:ln>
            <a:noFill/>
          </a:ln>
        </p:spPr>
        <p:txBody>
          <a:bodyPr vert="horz" wrap="square" lIns="91436" tIns="45718" rIns="91436" bIns="45718"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AU" dirty="0"/>
          </a:p>
        </p:txBody>
      </p:sp>
      <p:pic>
        <p:nvPicPr>
          <p:cNvPr id="5124" name="Picture 3" descr="C:\Users\rowan\Desktop\Kaggle\ppt\kaggle-logo-final-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0363" y="4813301"/>
            <a:ext cx="919162" cy="265113"/>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tx1"/>
          </a:solidFill>
          <a:latin typeface="Verdana" panose="020B0604030504040204"/>
          <a:ea typeface="MS PGothic" panose="020B0600070205080204" charset="-128"/>
          <a:cs typeface="MS PGothic" panose="020B0600070205080204" charset="-128"/>
        </a:defRPr>
      </a:lvl1pPr>
      <a:lvl2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2pPr>
      <a:lvl3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3pPr>
      <a:lvl4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4pPr>
      <a:lvl5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Verdana" panose="020B0604030504040204"/>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Verdana" panose="020B0604030504040204"/>
          <a:ea typeface="MS PGothic" panose="020B060007020508020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Verdana" panose="020B0604030504040204"/>
          <a:ea typeface="MS PGothic" panose="020B060007020508020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panose="020B060007020508020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panose="020B060007020508020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8.xml"/><Relationship Id="rId3" Type="http://schemas.openxmlformats.org/officeDocument/2006/relationships/image" Target="../media/image6.png"/><Relationship Id="rId2" Type="http://schemas.openxmlformats.org/officeDocument/2006/relationships/tags" Target="../tags/tag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9" name="Rectangle 8"/>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panose="020B0604030504040204"/>
            </a:endParaRPr>
          </a:p>
        </p:txBody>
      </p:sp>
      <p:sp>
        <p:nvSpPr>
          <p:cNvPr id="17410" name="Rectangle 2"/>
          <p:cNvSpPr>
            <a:spLocks noGrp="1" noChangeArrowheads="1"/>
          </p:cNvSpPr>
          <p:nvPr>
            <p:ph type="title"/>
          </p:nvPr>
        </p:nvSpPr>
        <p:spPr>
          <a:xfrm>
            <a:off x="1351280" y="1200150"/>
            <a:ext cx="6035675" cy="1911350"/>
          </a:xfrm>
          <a:noFill/>
        </p:spPr>
        <p:txBody>
          <a:bodyPr lIns="360000" tIns="360000" bIns="360000" anchor="ctr"/>
          <a:lstStyle/>
          <a:p>
            <a:pPr algn="ctr">
              <a:spcBef>
                <a:spcPts val="10"/>
              </a:spcBef>
              <a:spcAft>
                <a:spcPts val="10"/>
              </a:spcAft>
              <a:defRPr/>
            </a:pPr>
            <a:r>
              <a:rPr lang="en-US" altLang="en-AU" sz="4000" dirty="0">
                <a:solidFill>
                  <a:schemeClr val="tx1"/>
                </a:solidFill>
                <a:latin typeface="Arial" panose="020B0604020202020204" pitchFamily="34" charset="0"/>
                <a:ea typeface="Inter" panose="020B0502030000000004" pitchFamily="34" charset="0"/>
                <a:cs typeface="Arial" panose="020B0604020202020204" pitchFamily="34" charset="0"/>
                <a:sym typeface="+mn-ea"/>
              </a:rPr>
              <a:t>MoA Prediction - </a:t>
            </a:r>
            <a:r>
              <a:rPr lang="en-AU" sz="4000" dirty="0">
                <a:solidFill>
                  <a:schemeClr val="tx1"/>
                </a:solidFill>
                <a:latin typeface="Arial" panose="020B0604020202020204" pitchFamily="34" charset="0"/>
                <a:ea typeface="Inter" panose="020B0502030000000004" pitchFamily="34" charset="0"/>
                <a:cs typeface="Arial" panose="020B0604020202020204" pitchFamily="34" charset="0"/>
                <a:sym typeface="+mn-ea"/>
              </a:rPr>
              <a:t> </a:t>
            </a:r>
            <a:br>
              <a:rPr lang="en-AU" sz="4000" dirty="0">
                <a:solidFill>
                  <a:schemeClr val="tx1"/>
                </a:solidFill>
                <a:latin typeface="Arial" panose="020B0604020202020204" pitchFamily="34" charset="0"/>
                <a:ea typeface="Inter" panose="020B0502030000000004" pitchFamily="34" charset="0"/>
                <a:cs typeface="Arial" panose="020B0604020202020204" pitchFamily="34" charset="0"/>
                <a:sym typeface="+mn-ea"/>
              </a:rPr>
            </a:br>
            <a:r>
              <a:rPr lang="en-US" altLang="en-AU" sz="4000" dirty="0">
                <a:solidFill>
                  <a:schemeClr val="tx1"/>
                </a:solidFill>
                <a:latin typeface="Arial" panose="020B0604020202020204" pitchFamily="34" charset="0"/>
                <a:ea typeface="Inter" panose="020B0502030000000004" pitchFamily="34" charset="0"/>
                <a:cs typeface="Arial" panose="020B0604020202020204" pitchFamily="34" charset="0"/>
              </a:rPr>
              <a:t>2nd Place Solution </a:t>
            </a:r>
            <a:br>
              <a:rPr lang="en-US" altLang="en-AU" sz="4000" dirty="0">
                <a:solidFill>
                  <a:schemeClr val="tx1"/>
                </a:solidFill>
                <a:latin typeface="Arial" panose="020B0604020202020204" pitchFamily="34" charset="0"/>
                <a:ea typeface="Inter" panose="020B0502030000000004" pitchFamily="34" charset="0"/>
                <a:cs typeface="Arial" panose="020B0604020202020204" pitchFamily="34" charset="0"/>
              </a:rPr>
            </a:br>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en-AU" sz="3600" dirty="0">
                <a:solidFill>
                  <a:schemeClr val="tx1"/>
                </a:solidFill>
                <a:latin typeface="Arial" panose="020B0604020202020204" pitchFamily="34" charset="0"/>
                <a:ea typeface="Inter" panose="020B0502030000000004" pitchFamily="34" charset="0"/>
                <a:cs typeface="Arial" panose="020B0604020202020204" pitchFamily="34" charset="0"/>
                <a:sym typeface="+mn-ea"/>
              </a:rPr>
              <a:t>with 1D-CNN</a:t>
            </a:r>
            <a:r>
              <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rPr>
              <a:t>]</a:t>
            </a:r>
            <a:endParaRPr lang="en-US" altLang="zh-CN" sz="3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2900" y="285750"/>
            <a:ext cx="838200" cy="32373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54942">
            <a:off x="-1228906" y="3218494"/>
            <a:ext cx="4189629" cy="24404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82496">
            <a:off x="6157459" y="-468357"/>
            <a:ext cx="5190308" cy="2964963"/>
          </a:xfrm>
          <a:prstGeom prst="rect">
            <a:avLst/>
          </a:prstGeom>
        </p:spPr>
      </p:pic>
      <p:sp>
        <p:nvSpPr>
          <p:cNvPr id="2" name="TextBox 1"/>
          <p:cNvSpPr txBox="1"/>
          <p:nvPr/>
        </p:nvSpPr>
        <p:spPr>
          <a:xfrm>
            <a:off x="2190684" y="3342079"/>
            <a:ext cx="4648200" cy="398780"/>
          </a:xfrm>
          <a:prstGeom prst="rect">
            <a:avLst/>
          </a:prstGeom>
          <a:noFill/>
        </p:spPr>
        <p:txBody>
          <a:bodyPr wrap="square" rtlCol="0">
            <a:spAutoFit/>
          </a:bodyPr>
          <a:lstStyle/>
          <a:p>
            <a:pPr algn="ctr"/>
            <a:r>
              <a:rPr lang="en-US" sz="2000" dirty="0">
                <a:solidFill>
                  <a:schemeClr val="bg1">
                    <a:lumMod val="50000"/>
                  </a:schemeClr>
                </a:solidFill>
                <a:latin typeface="Arial" panose="020B0604020202020204" pitchFamily="34" charset="0"/>
                <a:ea typeface="Inter" panose="020B0502030000000004" pitchFamily="34" charset="0"/>
                <a:cs typeface="Arial" panose="020B0604020202020204" pitchFamily="34" charset="0"/>
              </a:rPr>
              <a:t>Baosen Guo</a:t>
            </a:r>
            <a:endParaRPr lang="en-US" sz="2000" dirty="0">
              <a:solidFill>
                <a:schemeClr val="bg1">
                  <a:lumMod val="50000"/>
                </a:schemeClr>
              </a:solidFill>
              <a:latin typeface="Arial" panose="020B0604020202020204" pitchFamily="34" charset="0"/>
              <a:ea typeface="Inter" panose="020B05020300000000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7" name="TextBox 3"/>
          <p:cNvSpPr txBox="1">
            <a:spLocks noChangeArrowheads="1"/>
          </p:cNvSpPr>
          <p:nvPr/>
        </p:nvSpPr>
        <p:spPr bwMode="auto">
          <a:xfrm>
            <a:off x="1087025" y="1484862"/>
            <a:ext cx="6830801" cy="86042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buClrTx/>
              <a:buSzTx/>
              <a:buFontTx/>
            </a:pPr>
            <a:r>
              <a:rPr lang="en-US" sz="5000" b="1" dirty="0">
                <a:ea typeface="Inter Semi" panose="020B0502030000000004" pitchFamily="34" charset="0"/>
                <a:cs typeface="Arial" panose="020B0604020202020204" pitchFamily="34" charset="0"/>
                <a:sym typeface="+mn-ea"/>
              </a:rPr>
              <a:t>Pre-processing</a:t>
            </a:r>
            <a:endParaRPr lang="en-US" sz="5000" b="1" dirty="0">
              <a:ea typeface="Inter Semi" panose="020B05020300000000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530860" y="738505"/>
            <a:ext cx="7963535" cy="267652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US" sz="1200" b="1" dirty="0">
                <a:solidFill>
                  <a:schemeClr val="tx1"/>
                </a:solidFill>
                <a:cs typeface="Arial" panose="020B0604020202020204" pitchFamily="34" charset="0"/>
                <a:sym typeface="+mn-ea"/>
              </a:rPr>
              <a:t>Sample Normalization</a:t>
            </a:r>
            <a:endParaRPr lang="en-US" sz="1200" b="1" dirty="0">
              <a:solidFill>
                <a:schemeClr val="tx1"/>
              </a:solidFill>
              <a:cs typeface="Arial" panose="020B0604020202020204" pitchFamily="34" charset="0"/>
            </a:endParaRPr>
          </a:p>
          <a:p>
            <a:pPr algn="l" eaLnBrk="1" hangingPunct="1">
              <a:buClrTx/>
              <a:buSzTx/>
              <a:buFontTx/>
            </a:pPr>
            <a:r>
              <a:rPr lang="en-US" sz="1200" dirty="0">
                <a:solidFill>
                  <a:schemeClr val="tx1"/>
                </a:solidFill>
                <a:cs typeface="Arial" panose="020B0604020202020204" pitchFamily="34" charset="0"/>
                <a:sym typeface="+mn-ea"/>
              </a:rPr>
              <a:t>[ </a:t>
            </a:r>
            <a:r>
              <a:rPr lang="en-US" sz="1200" dirty="0">
                <a:cs typeface="Arial" panose="020B0604020202020204" pitchFamily="34" charset="0"/>
                <a:sym typeface="+mn-ea"/>
              </a:rPr>
              <a:t>There are some assumptions (may be wrong) </a:t>
            </a:r>
            <a:r>
              <a:rPr lang="en-US" sz="1200" dirty="0">
                <a:solidFill>
                  <a:schemeClr val="tx1"/>
                </a:solidFill>
                <a:cs typeface="Arial" panose="020B0604020202020204" pitchFamily="34" charset="0"/>
                <a:sym typeface="+mn-ea"/>
              </a:rPr>
              <a:t>] :</a:t>
            </a:r>
            <a:endParaRPr lang="en-US" sz="1200" dirty="0">
              <a:solidFill>
                <a:schemeClr val="tx1"/>
              </a:solidFill>
              <a:cs typeface="Arial" panose="020B0604020202020204" pitchFamily="34" charset="0"/>
              <a:sym typeface="+mn-ea"/>
            </a:endParaRPr>
          </a:p>
          <a:p>
            <a:pPr marL="285750" lvl="0" indent="-285750" algn="l" eaLnBrk="1" hangingPunct="1">
              <a:buClrTx/>
              <a:buSzTx/>
              <a:buFont typeface="Arial" panose="020B0604020202020204" pitchFamily="34" charset="0"/>
              <a:buChar char="•"/>
            </a:pPr>
            <a:r>
              <a:rPr lang="en-US" sz="1200" dirty="0">
                <a:solidFill>
                  <a:schemeClr val="tx1"/>
                </a:solidFill>
                <a:cs typeface="Arial" panose="020B0604020202020204" pitchFamily="34" charset="0"/>
                <a:sym typeface="+mn-ea"/>
              </a:rPr>
              <a:t>The raw biological data are often not comparable due to the inevitable existence of systematic errors</a:t>
            </a:r>
            <a:endParaRPr lang="en-US" sz="1200" dirty="0">
              <a:solidFill>
                <a:schemeClr val="tx1"/>
              </a:solidFill>
              <a:cs typeface="Arial" panose="020B0604020202020204" pitchFamily="34" charset="0"/>
              <a:sym typeface="+mn-ea"/>
            </a:endParaRPr>
          </a:p>
          <a:p>
            <a:pPr marL="285750" lvl="0" indent="-285750" algn="l" eaLnBrk="1" hangingPunct="1">
              <a:buClrTx/>
              <a:buSzTx/>
              <a:buFont typeface="Arial" panose="020B0604020202020204" pitchFamily="34" charset="0"/>
              <a:buChar char="•"/>
            </a:pPr>
            <a:r>
              <a:rPr lang="en-US" sz="1200" dirty="0">
                <a:solidFill>
                  <a:schemeClr val="tx1"/>
                </a:solidFill>
                <a:cs typeface="Arial" panose="020B0604020202020204" pitchFamily="34" charset="0"/>
                <a:sym typeface="+mn-ea"/>
              </a:rPr>
              <a:t>Even with totally different treatments, the number of significantly different features won`t be too large. </a:t>
            </a:r>
            <a:endParaRPr lang="en-US" sz="1200" dirty="0">
              <a:solidFill>
                <a:schemeClr val="tx1"/>
              </a:solidFill>
              <a:cs typeface="Arial" panose="020B0604020202020204" pitchFamily="34" charset="0"/>
              <a:sym typeface="+mn-ea"/>
            </a:endParaRPr>
          </a:p>
          <a:p>
            <a:pPr marL="285750" lvl="0" indent="-285750" algn="l" eaLnBrk="1" hangingPunct="1">
              <a:buClrTx/>
              <a:buSzTx/>
              <a:buFont typeface="Arial" panose="020B0604020202020204" pitchFamily="34" charset="0"/>
              <a:buChar char="•"/>
            </a:pPr>
            <a:r>
              <a:rPr lang="en-US" sz="1200" dirty="0">
                <a:solidFill>
                  <a:schemeClr val="tx1"/>
                </a:solidFill>
                <a:cs typeface="Arial" panose="020B0604020202020204" pitchFamily="34" charset="0"/>
                <a:sym typeface="+mn-ea"/>
              </a:rPr>
              <a:t>It can be simply assume that the distributions of most samples are similar.</a:t>
            </a:r>
            <a:endParaRPr lang="en-US" sz="1200" dirty="0">
              <a:solidFill>
                <a:schemeClr val="tx1"/>
              </a:solidFill>
              <a:cs typeface="Arial" panose="020B0604020202020204" pitchFamily="34" charset="0"/>
              <a:sym typeface="+mn-ea"/>
            </a:endParaRPr>
          </a:p>
          <a:p>
            <a:pPr lvl="0" algn="l" eaLnBrk="1" hangingPunct="1">
              <a:buClrTx/>
              <a:buSzTx/>
              <a:buFontTx/>
            </a:pPr>
            <a:endParaRPr lang="en-US" sz="1200" dirty="0">
              <a:solidFill>
                <a:schemeClr val="tx1"/>
              </a:solidFill>
              <a:cs typeface="Arial" panose="020B0604020202020204" pitchFamily="34" charset="0"/>
              <a:sym typeface="+mn-ea"/>
            </a:endParaRPr>
          </a:p>
          <a:p>
            <a:pPr lvl="0" algn="l" eaLnBrk="1" hangingPunct="1">
              <a:buClrTx/>
              <a:buSzTx/>
              <a:buFontTx/>
            </a:pPr>
            <a:r>
              <a:rPr lang="en-US" sz="1200" dirty="0">
                <a:solidFill>
                  <a:schemeClr val="tx1"/>
                </a:solidFill>
                <a:cs typeface="Arial" panose="020B0604020202020204" pitchFamily="34" charset="0"/>
                <a:sym typeface="+mn-ea"/>
              </a:rPr>
              <a:t>[ </a:t>
            </a:r>
            <a:r>
              <a:rPr lang="en-US" sz="1200" dirty="0">
                <a:cs typeface="Arial" panose="020B0604020202020204" pitchFamily="34" charset="0"/>
                <a:sym typeface="+mn-ea"/>
              </a:rPr>
              <a:t>Based on these assumptions </a:t>
            </a:r>
            <a:r>
              <a:rPr lang="en-US" sz="1200" dirty="0">
                <a:solidFill>
                  <a:schemeClr val="tx1"/>
                </a:solidFill>
                <a:cs typeface="Arial" panose="020B0604020202020204" pitchFamily="34" charset="0"/>
                <a:sym typeface="+mn-ea"/>
              </a:rPr>
              <a:t>]</a:t>
            </a:r>
            <a:endParaRPr lang="en-US" sz="1200" dirty="0">
              <a:solidFill>
                <a:schemeClr val="tx1"/>
              </a:solidFill>
              <a:cs typeface="Arial" panose="020B0604020202020204" pitchFamily="34" charset="0"/>
              <a:sym typeface="+mn-ea"/>
            </a:endParaRPr>
          </a:p>
          <a:p>
            <a:pPr marL="285750" lvl="0" indent="-285750" algn="l" eaLnBrk="1" hangingPunct="1">
              <a:buClrTx/>
              <a:buSzTx/>
              <a:buFont typeface="Arial" panose="020B0604020202020204" pitchFamily="34" charset="0"/>
              <a:buChar char="•"/>
            </a:pPr>
            <a:r>
              <a:rPr lang="en-US" sz="1200" dirty="0">
                <a:solidFill>
                  <a:schemeClr val="tx1"/>
                </a:solidFill>
                <a:cs typeface="Arial" panose="020B0604020202020204" pitchFamily="34" charset="0"/>
                <a:sym typeface="+mn-ea"/>
              </a:rPr>
              <a:t>the gene data in each sample is subtracted from the mean value of 25% and 75% quantiles .</a:t>
            </a:r>
            <a:endParaRPr lang="en-US" sz="1200" dirty="0">
              <a:solidFill>
                <a:schemeClr val="tx1"/>
              </a:solidFill>
              <a:cs typeface="Arial" panose="020B0604020202020204" pitchFamily="34" charset="0"/>
              <a:sym typeface="+mn-ea"/>
            </a:endParaRPr>
          </a:p>
          <a:p>
            <a:pPr marL="285750" lvl="0" indent="-285750" algn="l" eaLnBrk="1" hangingPunct="1">
              <a:buClrTx/>
              <a:buSzTx/>
              <a:buFont typeface="Arial" panose="020B0604020202020204" pitchFamily="34" charset="0"/>
              <a:buChar char="•"/>
            </a:pPr>
            <a:r>
              <a:rPr lang="en-US" sz="1200" dirty="0">
                <a:solidFill>
                  <a:schemeClr val="tx1"/>
                </a:solidFill>
                <a:cs typeface="Arial" panose="020B0604020202020204" pitchFamily="34" charset="0"/>
                <a:sym typeface="+mn-ea"/>
              </a:rPr>
              <a:t>the cell data is subtracted from the mean of 25% and 72% quantiles, and then divided by the 4 + 75% quantiles of the new distribution. </a:t>
            </a:r>
            <a:endParaRPr lang="en-US" sz="1200" dirty="0">
              <a:solidFill>
                <a:schemeClr val="tx1"/>
              </a:solidFill>
              <a:cs typeface="Arial" panose="020B0604020202020204" pitchFamily="34" charset="0"/>
              <a:sym typeface="+mn-ea"/>
            </a:endParaRPr>
          </a:p>
          <a:p>
            <a:pPr lvl="0" algn="l" eaLnBrk="1" hangingPunct="1">
              <a:buClrTx/>
              <a:buSzTx/>
              <a:buFontTx/>
            </a:pPr>
            <a:endParaRPr lang="en-US" sz="1200" b="1" dirty="0">
              <a:solidFill>
                <a:schemeClr val="tx1"/>
              </a:solidFill>
              <a:cs typeface="Arial" panose="020B0604020202020204" pitchFamily="34" charset="0"/>
              <a:sym typeface="+mn-ea"/>
            </a:endParaRPr>
          </a:p>
          <a:p>
            <a:pPr lvl="0" algn="l" eaLnBrk="1" hangingPunct="1">
              <a:buClrTx/>
              <a:buSzTx/>
              <a:buFontTx/>
              <a:buNone/>
            </a:pPr>
            <a:r>
              <a:rPr lang="en-US" sz="1200" b="1" dirty="0">
                <a:solidFill>
                  <a:schemeClr val="tx1"/>
                </a:solidFill>
                <a:cs typeface="Arial" panose="020B0604020202020204" pitchFamily="34" charset="0"/>
                <a:sym typeface="+mn-ea"/>
              </a:rPr>
              <a:t>Feature Transformation </a:t>
            </a:r>
            <a:endParaRPr lang="en-US" sz="1200" b="1" dirty="0">
              <a:solidFill>
                <a:schemeClr val="tx1"/>
              </a:solidFill>
              <a:cs typeface="Arial" panose="020B0604020202020204" pitchFamily="34" charset="0"/>
              <a:sym typeface="+mn-ea"/>
            </a:endParaRPr>
          </a:p>
          <a:p>
            <a:pPr lvl="0" algn="l" eaLnBrk="1" hangingPunct="1">
              <a:buClrTx/>
              <a:buSzTx/>
              <a:buFontTx/>
              <a:buNone/>
            </a:pPr>
            <a:r>
              <a:rPr lang="en-US" sz="1200" dirty="0">
                <a:solidFill>
                  <a:schemeClr val="tx1"/>
                </a:solidFill>
                <a:cs typeface="Arial" panose="020B0604020202020204" pitchFamily="34" charset="0"/>
                <a:sym typeface="+mn-ea"/>
              </a:rPr>
              <a:t>After sample normalization, quantile transformation is applied </a:t>
            </a:r>
            <a:endParaRPr lang="en-US" sz="1200" dirty="0">
              <a:solidFill>
                <a:schemeClr val="tx1"/>
              </a:solidFill>
              <a:cs typeface="Arial" panose="020B0604020202020204" pitchFamily="34" charset="0"/>
              <a:sym typeface="+mn-ea"/>
            </a:endParaRPr>
          </a:p>
          <a:p>
            <a:pPr lvl="0" algn="l" eaLnBrk="1" hangingPunct="1">
              <a:buClrTx/>
              <a:buSzTx/>
              <a:buFontTx/>
              <a:buNone/>
            </a:pPr>
            <a:r>
              <a:rPr lang="en-US" sz="1200" dirty="0">
                <a:solidFill>
                  <a:schemeClr val="tx1"/>
                </a:solidFill>
                <a:cs typeface="Arial" panose="020B0604020202020204" pitchFamily="34" charset="0"/>
                <a:sym typeface="+mn-ea"/>
              </a:rPr>
              <a:t>on numerical features.</a:t>
            </a:r>
            <a:endParaRPr lang="en-US" sz="1200" dirty="0">
              <a:solidFill>
                <a:schemeClr val="tx1"/>
              </a:solidFill>
              <a:cs typeface="Arial" panose="020B0604020202020204" pitchFamily="34" charset="0"/>
              <a:sym typeface="+mn-ea"/>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275590"/>
          </a:xfrm>
          <a:prstGeom prst="rect">
            <a:avLst/>
          </a:prstGeom>
        </p:spPr>
        <p:txBody>
          <a:bodyPr wrap="square">
            <a:spAutoFit/>
          </a:bodyPr>
          <a:lstStyle/>
          <a:p>
            <a:pPr algn="l" eaLnBrk="1" hangingPunct="1">
              <a:buClrTx/>
              <a:buSzTx/>
              <a:buFontTx/>
            </a:pPr>
            <a:r>
              <a:rPr lang="en-US" sz="1200" b="1" dirty="0">
                <a:latin typeface="Arial" panose="020B0604020202020204" pitchFamily="34" charset="0"/>
                <a:ea typeface="Inter Semi" panose="020B0502030000000004" pitchFamily="34" charset="0"/>
                <a:cs typeface="Arial" panose="020B0604020202020204" pitchFamily="34" charset="0"/>
                <a:sym typeface="+mn-ea"/>
              </a:rPr>
              <a:t>Pre-processing</a:t>
            </a:r>
            <a:endParaRPr lang="en-US" sz="1200" b="1" dirty="0">
              <a:latin typeface="Arial" panose="020B0604020202020204" pitchFamily="34" charset="0"/>
              <a:ea typeface="Inter Semi" panose="020B0502030000000004" pitchFamily="34" charset="0"/>
              <a:cs typeface="Arial" panose="020B06040202020202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图片 2"/>
          <p:cNvPicPr>
            <a:picLocks noChangeAspect="1"/>
          </p:cNvPicPr>
          <p:nvPr/>
        </p:nvPicPr>
        <p:blipFill>
          <a:blip r:embed="rId1"/>
          <a:stretch>
            <a:fillRect/>
          </a:stretch>
        </p:blipFill>
        <p:spPr>
          <a:xfrm>
            <a:off x="5136515" y="2680970"/>
            <a:ext cx="3709670" cy="21139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7" name="TextBox 3"/>
          <p:cNvSpPr txBox="1">
            <a:spLocks noChangeArrowheads="1"/>
          </p:cNvSpPr>
          <p:nvPr/>
        </p:nvSpPr>
        <p:spPr bwMode="auto">
          <a:xfrm>
            <a:off x="1087025" y="1484862"/>
            <a:ext cx="6830801" cy="239966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ea typeface="Inter Semi" panose="020B0502030000000004" pitchFamily="34" charset="0"/>
                <a:cs typeface="Arial" panose="020B0604020202020204" pitchFamily="34" charset="0"/>
                <a:sym typeface="+mn-ea"/>
              </a:rPr>
              <a:t>Features </a:t>
            </a:r>
            <a:endParaRPr lang="en-US" sz="5000" b="1" dirty="0">
              <a:ea typeface="Inter Semi" panose="020B0502030000000004" pitchFamily="34" charset="0"/>
              <a:cs typeface="Arial" panose="020B0604020202020204" pitchFamily="34" charset="0"/>
              <a:sym typeface="+mn-ea"/>
            </a:endParaRPr>
          </a:p>
          <a:p>
            <a:pPr algn="ctr" eaLnBrk="1" hangingPunct="1"/>
            <a:r>
              <a:rPr lang="en-US" sz="5000" b="1" dirty="0">
                <a:ea typeface="Inter Semi" panose="020B0502030000000004" pitchFamily="34" charset="0"/>
                <a:cs typeface="Arial" panose="020B0604020202020204" pitchFamily="34" charset="0"/>
                <a:sym typeface="+mn-ea"/>
              </a:rPr>
              <a:t>Engineering</a:t>
            </a:r>
            <a:endParaRPr lang="en-US" sz="5000" b="1" dirty="0">
              <a:ea typeface="Inter Semi" panose="020B0502030000000004" pitchFamily="34" charset="0"/>
              <a:cs typeface="Arial" panose="020B0604020202020204" pitchFamily="34" charset="0"/>
            </a:endParaRPr>
          </a:p>
          <a:p>
            <a:pPr algn="ctr" eaLnBrk="1" hangingPunct="1"/>
            <a:endParaRPr lang="en-US" sz="5000" b="1" dirty="0">
              <a:ea typeface="Inter Semi" panose="020B05020300000000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1318260" y="800735"/>
            <a:ext cx="5976620" cy="289179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US" sz="1400" dirty="0">
                <a:solidFill>
                  <a:schemeClr val="tx1"/>
                </a:solidFill>
                <a:cs typeface="Arial" panose="020B0604020202020204" pitchFamily="34" charset="0"/>
                <a:sym typeface="+mn-ea"/>
              </a:rPr>
              <a:t>There is nothing special in feature engineering.</a:t>
            </a:r>
            <a:endParaRPr lang="en-US" sz="1400" dirty="0">
              <a:solidFill>
                <a:schemeClr val="tx1"/>
              </a:solidFill>
              <a:cs typeface="Arial" panose="020B0604020202020204" pitchFamily="34" charset="0"/>
            </a:endParaRPr>
          </a:p>
          <a:p>
            <a:pPr eaLnBrk="1" hangingPunct="1"/>
            <a:r>
              <a:rPr lang="en-US" sz="1400" dirty="0">
                <a:solidFill>
                  <a:schemeClr val="bg1">
                    <a:lumMod val="50000"/>
                  </a:schemeClr>
                </a:solidFill>
                <a:cs typeface="Arial" panose="020B0604020202020204" pitchFamily="34" charset="0"/>
                <a:sym typeface="+mn-ea"/>
              </a:rPr>
              <a:t>Different feature processing are only used to increase the diversity. </a:t>
            </a:r>
            <a:endParaRPr lang="en-US" sz="1400" dirty="0">
              <a:solidFill>
                <a:schemeClr val="bg1">
                  <a:lumMod val="50000"/>
                </a:schemeClr>
              </a:solidFill>
              <a:cs typeface="Arial" panose="020B0604020202020204" pitchFamily="34" charset="0"/>
            </a:endParaRPr>
          </a:p>
          <a:p>
            <a:pPr eaLnBrk="1" hangingPunct="1"/>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r>
              <a:rPr lang="en-US" sz="1400" dirty="0">
                <a:solidFill>
                  <a:schemeClr val="tx1"/>
                </a:solidFill>
                <a:cs typeface="Arial" panose="020B0604020202020204" pitchFamily="34" charset="0"/>
                <a:sym typeface="+mn-ea"/>
              </a:rPr>
              <a:t>PCA feature are used for all models with different n_components (50 genes + 15 cells for 1D-CNN, 600 genes + 50 cells for TabNet and DNN).</a:t>
            </a:r>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r>
              <a:rPr lang="en-US" sz="1400" dirty="0">
                <a:solidFill>
                  <a:schemeClr val="tx1"/>
                </a:solidFill>
                <a:cs typeface="Arial" panose="020B0604020202020204" pitchFamily="34" charset="0"/>
                <a:sym typeface="+mn-ea"/>
              </a:rPr>
              <a:t>Statistical features (such as sum, mean) and combination features are used in Tabnet, </a:t>
            </a:r>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r>
              <a:rPr lang="en-US" sz="1400" dirty="0">
                <a:solidFill>
                  <a:schemeClr val="tx1"/>
                </a:solidFill>
                <a:cs typeface="Arial" panose="020B0604020202020204" pitchFamily="34" charset="0"/>
                <a:sym typeface="+mn-ea"/>
              </a:rPr>
              <a:t>Variance fillter is used in Tabnet and DNN.</a:t>
            </a:r>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r>
              <a:rPr lang="en-US" sz="1400" dirty="0">
                <a:solidFill>
                  <a:schemeClr val="tx1"/>
                </a:solidFill>
                <a:cs typeface="Arial" panose="020B0604020202020204" pitchFamily="34" charset="0"/>
                <a:sym typeface="+mn-ea"/>
              </a:rPr>
              <a:t>Dummy variable (cp_time, cp_dose) are removed in all models.</a:t>
            </a:r>
            <a:endParaRPr lang="en-US" sz="1400" dirty="0">
              <a:solidFill>
                <a:schemeClr val="tx1"/>
              </a:solidFill>
              <a:latin typeface="Inter" panose="020B0502030000000004" pitchFamily="34" charset="0"/>
              <a:ea typeface="Inter" panose="020B0502030000000004" pitchFamily="34" charset="0"/>
              <a:cs typeface="Arial" panose="020B0604020202020204" pitchFamily="34" charset="0"/>
              <a:sym typeface="+mn-ea"/>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521970"/>
          </a:xfrm>
          <a:prstGeom prst="rect">
            <a:avLst/>
          </a:prstGeom>
        </p:spPr>
        <p:txBody>
          <a:bodyPr wrap="square">
            <a:spAutoFit/>
          </a:bodyPr>
          <a:lstStyle/>
          <a:p>
            <a:r>
              <a:rPr lang="en-US" sz="1200" b="1" dirty="0">
                <a:latin typeface="Arial" panose="020B0604020202020204" pitchFamily="34" charset="0"/>
                <a:ea typeface="Inter Semi" panose="020B0502030000000004" pitchFamily="34" charset="0"/>
                <a:cs typeface="Arial" panose="020B0604020202020204" pitchFamily="34" charset="0"/>
              </a:rPr>
              <a:t>Features Engineering</a:t>
            </a:r>
            <a:endParaRPr lang="en-US" sz="1200" b="1" dirty="0">
              <a:latin typeface="Arial" panose="020B0604020202020204" pitchFamily="34" charset="0"/>
              <a:ea typeface="Inter Semi" panose="020B0502030000000004" pitchFamily="34" charset="0"/>
              <a:cs typeface="Arial" panose="020B0604020202020204" pitchFamily="34" charset="0"/>
            </a:endParaRPr>
          </a:p>
          <a:p>
            <a:endParaRPr lang="en-US" sz="1600" b="1" dirty="0">
              <a:latin typeface="Arial" panose="020B0604020202020204" pitchFamily="34" charset="0"/>
              <a:ea typeface="Inter" panose="020B0502030000000004" pitchFamily="34" charset="0"/>
              <a:cs typeface="Arial" panose="020B06040202020202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p:cNvSpPr txBox="1">
            <a:spLocks noChangeArrowheads="1"/>
          </p:cNvSpPr>
          <p:nvPr/>
        </p:nvSpPr>
        <p:spPr bwMode="auto">
          <a:xfrm>
            <a:off x="2541799" y="1485497"/>
            <a:ext cx="3921254" cy="86042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buClrTx/>
              <a:buSzTx/>
              <a:buFontTx/>
            </a:pPr>
            <a:r>
              <a:rPr lang="en-US" sz="5000" b="1" dirty="0">
                <a:ea typeface="Inter Semi" panose="020B0502030000000004" pitchFamily="34" charset="0"/>
                <a:cs typeface="Arial" panose="020B0604020202020204" pitchFamily="34" charset="0"/>
                <a:sym typeface="+mn-ea"/>
              </a:rPr>
              <a:t>Modelling</a:t>
            </a:r>
            <a:endParaRPr lang="en-US" sz="5000" b="1" dirty="0">
              <a:ea typeface="Inter Semi" panose="020B05020300000000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916305" y="695325"/>
            <a:ext cx="7266940" cy="215328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US" sz="1400" b="1" dirty="0">
                <a:solidFill>
                  <a:schemeClr val="tx1"/>
                </a:solidFill>
                <a:cs typeface="Arial" panose="020B0604020202020204" pitchFamily="34" charset="0"/>
                <a:sym typeface="+mn-ea"/>
              </a:rPr>
              <a:t>1D-CNN </a:t>
            </a:r>
            <a:r>
              <a:rPr lang="en-US" sz="1400" dirty="0">
                <a:solidFill>
                  <a:schemeClr val="tx1"/>
                </a:solidFill>
                <a:cs typeface="Arial" panose="020B0604020202020204" pitchFamily="34" charset="0"/>
                <a:sym typeface="+mn-ea"/>
              </a:rPr>
              <a:t>- the most important part in this solution</a:t>
            </a:r>
            <a:endParaRPr lang="en-US" sz="1400" dirty="0">
              <a:solidFill>
                <a:schemeClr val="tx1"/>
              </a:solidFill>
              <a:cs typeface="Arial" panose="020B0604020202020204" pitchFamily="34" charset="0"/>
              <a:sym typeface="+mn-ea"/>
            </a:endParaRPr>
          </a:p>
          <a:p>
            <a:pPr eaLnBrk="1" hangingPunct="1"/>
            <a:endParaRPr lang="en-US" sz="1400" dirty="0">
              <a:solidFill>
                <a:schemeClr val="tx1"/>
              </a:solidFill>
              <a:cs typeface="Arial" panose="020B0604020202020204" pitchFamily="34" charset="0"/>
            </a:endParaRPr>
          </a:p>
          <a:p>
            <a:pPr eaLnBrk="1" hangingPunct="1"/>
            <a:r>
              <a:rPr lang="en-US" altLang="zh-CN" sz="1200" dirty="0">
                <a:solidFill>
                  <a:schemeClr val="tx1"/>
                </a:solidFill>
                <a:ea typeface="宋体" panose="02010600030101010101" pitchFamily="2" charset="-122"/>
                <a:cs typeface="Arial" panose="020B0604020202020204" pitchFamily="34" charset="0"/>
                <a:sym typeface="+mn-ea"/>
              </a:rPr>
              <a:t>[ </a:t>
            </a:r>
            <a:r>
              <a:rPr lang="en-US" sz="1200" dirty="0">
                <a:solidFill>
                  <a:schemeClr val="tx1"/>
                </a:solidFill>
                <a:cs typeface="Arial" panose="020B0604020202020204" pitchFamily="34" charset="0"/>
                <a:sym typeface="+mn-ea"/>
              </a:rPr>
              <a:t>Ideas </a:t>
            </a:r>
            <a:r>
              <a:rPr lang="en-US" altLang="zh-CN" sz="1200" dirty="0">
                <a:solidFill>
                  <a:schemeClr val="tx1"/>
                </a:solidFill>
                <a:ea typeface="宋体" panose="02010600030101010101" pitchFamily="2" charset="-122"/>
                <a:cs typeface="Arial" panose="020B0604020202020204" pitchFamily="34" charset="0"/>
                <a:sym typeface="+mn-ea"/>
              </a:rPr>
              <a:t>]</a:t>
            </a:r>
            <a:endParaRPr lang="zh-CN" altLang="en-US" sz="1200" dirty="0">
              <a:solidFill>
                <a:schemeClr val="tx1"/>
              </a:solidFill>
              <a:ea typeface="宋体" panose="02010600030101010101" pitchFamily="2" charset="-122"/>
              <a:cs typeface="Arial" panose="020B0604020202020204" pitchFamily="34" charset="0"/>
              <a:sym typeface="+mn-ea"/>
            </a:endParaRPr>
          </a:p>
          <a:p>
            <a:pPr marL="285750" indent="-285750" eaLnBrk="1" hangingPunct="1">
              <a:buFont typeface="Arial" panose="020B0604020202020204" pitchFamily="34" charset="0"/>
              <a:buChar char="•"/>
            </a:pPr>
            <a:r>
              <a:rPr lang="en-US" sz="1000" dirty="0">
                <a:solidFill>
                  <a:schemeClr val="tx1"/>
                </a:solidFill>
                <a:cs typeface="Arial" panose="020B0604020202020204" pitchFamily="34" charset="0"/>
                <a:sym typeface="+mn-ea"/>
              </a:rPr>
              <a:t>CNN structure is rarely used in tabular data because the correct features ordering  is unknown.</a:t>
            </a:r>
            <a:endParaRPr lang="en-US" sz="1000" dirty="0">
              <a:solidFill>
                <a:schemeClr val="tx1"/>
              </a:solidFill>
              <a:cs typeface="Arial" panose="020B0604020202020204" pitchFamily="34" charset="0"/>
            </a:endParaRPr>
          </a:p>
          <a:p>
            <a:pPr marL="285750" indent="-285750" eaLnBrk="1" hangingPunct="1">
              <a:buFont typeface="Arial" panose="020B0604020202020204" pitchFamily="34" charset="0"/>
              <a:buChar char="•"/>
            </a:pPr>
            <a:r>
              <a:rPr lang="en-US" sz="1000" dirty="0">
                <a:solidFill>
                  <a:schemeClr val="tx1"/>
                </a:solidFill>
                <a:cs typeface="Arial" panose="020B0604020202020204" pitchFamily="34" charset="0"/>
                <a:sym typeface="+mn-ea"/>
              </a:rPr>
              <a:t>A simple idea is to reshape the data directly into a multi-channel image format, and the correct sorting can be learned by using FC layer through back propagation.</a:t>
            </a:r>
            <a:endParaRPr lang="en-US" sz="1000" dirty="0">
              <a:solidFill>
                <a:schemeClr val="tx1"/>
              </a:solidFill>
              <a:cs typeface="Arial" panose="020B0604020202020204" pitchFamily="34" charset="0"/>
              <a:sym typeface="+mn-ea"/>
            </a:endParaRPr>
          </a:p>
          <a:p>
            <a:pPr marL="285750" indent="-285750" eaLnBrk="1" hangingPunct="1">
              <a:buFont typeface="Arial" panose="020B0604020202020204" pitchFamily="34" charset="0"/>
              <a:buChar char="•"/>
            </a:pPr>
            <a:endParaRPr lang="en-US" sz="1200" dirty="0">
              <a:solidFill>
                <a:schemeClr val="tx1"/>
              </a:solidFill>
              <a:cs typeface="Arial" panose="020B0604020202020204" pitchFamily="34" charset="0"/>
            </a:endParaRPr>
          </a:p>
          <a:p>
            <a:pPr indent="0" eaLnBrk="1" hangingPunct="1">
              <a:buFont typeface="Arial" panose="020B0604020202020204" pitchFamily="34" charset="0"/>
              <a:buNone/>
            </a:pPr>
            <a:r>
              <a:rPr lang="en-US" sz="1200" dirty="0">
                <a:solidFill>
                  <a:schemeClr val="tx1"/>
                </a:solidFill>
                <a:cs typeface="Arial" panose="020B0604020202020204" pitchFamily="34" charset="0"/>
              </a:rPr>
              <a:t>[ </a:t>
            </a:r>
            <a:r>
              <a:rPr lang="en-US" sz="1200" dirty="0">
                <a:solidFill>
                  <a:schemeClr val="tx1"/>
                </a:solidFill>
                <a:cs typeface="Arial" panose="020B0604020202020204" pitchFamily="34" charset="0"/>
                <a:sym typeface="+mn-ea"/>
              </a:rPr>
              <a:t>Model Architecture </a:t>
            </a:r>
            <a:r>
              <a:rPr lang="en-US" sz="1200" dirty="0">
                <a:solidFill>
                  <a:schemeClr val="tx1"/>
                </a:solidFill>
                <a:cs typeface="Arial" panose="020B0604020202020204" pitchFamily="34" charset="0"/>
              </a:rPr>
              <a:t>]</a:t>
            </a:r>
            <a:endParaRPr lang="en-US" sz="1200" dirty="0">
              <a:solidFill>
                <a:schemeClr val="tx1"/>
              </a:solidFill>
              <a:cs typeface="Arial" panose="020B0604020202020204" pitchFamily="34" charset="0"/>
            </a:endParaRPr>
          </a:p>
          <a:p>
            <a:pPr marL="285750" indent="-285750" eaLnBrk="1" hangingPunct="1">
              <a:buFont typeface="Arial" panose="020B0604020202020204" pitchFamily="34" charset="0"/>
              <a:buChar char="•"/>
            </a:pPr>
            <a:r>
              <a:rPr lang="en-US" sz="1000" dirty="0">
                <a:solidFill>
                  <a:schemeClr val="tx1"/>
                </a:solidFill>
                <a:cs typeface="Arial" panose="020B0604020202020204" pitchFamily="34" charset="0"/>
                <a:sym typeface="+mn-ea"/>
              </a:rPr>
              <a:t>F</a:t>
            </a:r>
            <a:r>
              <a:rPr sz="1000" dirty="0">
                <a:solidFill>
                  <a:schemeClr val="tx1"/>
                </a:solidFill>
                <a:cs typeface="Arial" panose="020B0604020202020204" pitchFamily="34" charset="0"/>
                <a:sym typeface="+mn-ea"/>
              </a:rPr>
              <a:t>eature dimension is increased through a FC layer firstly. </a:t>
            </a:r>
            <a:endParaRPr sz="1000" dirty="0">
              <a:solidFill>
                <a:schemeClr val="tx1"/>
              </a:solidFill>
              <a:cs typeface="Arial" panose="020B0604020202020204" pitchFamily="34" charset="0"/>
              <a:sym typeface="+mn-ea"/>
            </a:endParaRPr>
          </a:p>
          <a:p>
            <a:pPr marL="285750" indent="-285750" eaLnBrk="1" hangingPunct="1">
              <a:buFont typeface="Arial" panose="020B0604020202020204" pitchFamily="34" charset="0"/>
              <a:buChar char="•"/>
            </a:pPr>
            <a:r>
              <a:rPr sz="1000" dirty="0">
                <a:solidFill>
                  <a:schemeClr val="tx1"/>
                </a:solidFill>
                <a:cs typeface="Arial" panose="020B0604020202020204" pitchFamily="34" charset="0"/>
                <a:sym typeface="+mn-ea"/>
              </a:rPr>
              <a:t>Next, data is directly reshaped into image format ( size 16*1, chanel 256 ).</a:t>
            </a:r>
            <a:endParaRPr sz="1000" dirty="0">
              <a:solidFill>
                <a:schemeClr val="tx1"/>
              </a:solidFill>
              <a:cs typeface="Arial" panose="020B0604020202020204" pitchFamily="34" charset="0"/>
              <a:sym typeface="+mn-ea"/>
            </a:endParaRPr>
          </a:p>
          <a:p>
            <a:pPr marL="285750" indent="-285750" eaLnBrk="1" hangingPunct="1">
              <a:buFont typeface="Arial" panose="020B0604020202020204" pitchFamily="34" charset="0"/>
              <a:buChar char="•"/>
            </a:pPr>
            <a:r>
              <a:rPr sz="1000" dirty="0">
                <a:solidFill>
                  <a:schemeClr val="tx1"/>
                </a:solidFill>
                <a:cs typeface="Arial" panose="020B0604020202020204" pitchFamily="34" charset="0"/>
                <a:sym typeface="+mn-ea"/>
              </a:rPr>
              <a:t>Like the basic CNN model, features are extracted in the next several 1D-Conv layers with a shortcut-like connection. </a:t>
            </a:r>
            <a:endParaRPr sz="1000" dirty="0">
              <a:solidFill>
                <a:schemeClr val="tx1"/>
              </a:solidFill>
              <a:cs typeface="Arial" panose="020B0604020202020204" pitchFamily="34" charset="0"/>
              <a:sym typeface="+mn-ea"/>
            </a:endParaRPr>
          </a:p>
          <a:p>
            <a:pPr marL="285750" indent="-285750" eaLnBrk="1" hangingPunct="1">
              <a:buFont typeface="Arial" panose="020B0604020202020204" pitchFamily="34" charset="0"/>
              <a:buChar char="•"/>
            </a:pPr>
            <a:r>
              <a:rPr sz="1000" dirty="0">
                <a:solidFill>
                  <a:schemeClr val="tx1"/>
                </a:solidFill>
                <a:cs typeface="Arial" panose="020B0604020202020204" pitchFamily="34" charset="0"/>
                <a:sym typeface="+mn-ea"/>
              </a:rPr>
              <a:t>Finally, the extracted features are used to predict targets through a FC layer after flatten.</a:t>
            </a:r>
            <a:endParaRPr lang="en-US" sz="1000" dirty="0">
              <a:solidFill>
                <a:schemeClr val="tx1"/>
              </a:solidFill>
              <a:latin typeface="Inter" panose="020B0502030000000004" pitchFamily="34" charset="0"/>
              <a:ea typeface="Inter" panose="020B0502030000000004" pitchFamily="34" charset="0"/>
              <a:cs typeface="Arial" panose="020B0604020202020204" pitchFamily="34" charset="0"/>
              <a:sym typeface="+mn-ea"/>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275590"/>
          </a:xfrm>
          <a:prstGeom prst="rect">
            <a:avLst/>
          </a:prstGeom>
        </p:spPr>
        <p:txBody>
          <a:bodyPr wrap="square">
            <a:spAutoFit/>
          </a:bodyPr>
          <a:lstStyle/>
          <a:p>
            <a:r>
              <a:rPr lang="en-US" sz="1200" b="1" dirty="0">
                <a:latin typeface="Arial" panose="020B0604020202020204" pitchFamily="34" charset="0"/>
                <a:ea typeface="Inter Semi" panose="020B0502030000000004" pitchFamily="34" charset="0"/>
                <a:cs typeface="Arial" panose="020B0604020202020204" pitchFamily="34" charset="0"/>
                <a:sym typeface="+mn-ea"/>
              </a:rPr>
              <a:t>Modelling</a:t>
            </a:r>
            <a:endParaRPr lang="en-US" sz="1600" dirty="0">
              <a:latin typeface="Arial" panose="020B0604020202020204" pitchFamily="34" charset="0"/>
              <a:cs typeface="Arial" panose="020B0604020202020204" pitchFamily="34" charset="0"/>
            </a:endParaRPr>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图片 2"/>
          <p:cNvPicPr>
            <a:picLocks noChangeAspect="1"/>
          </p:cNvPicPr>
          <p:nvPr/>
        </p:nvPicPr>
        <p:blipFill>
          <a:blip r:embed="rId1"/>
          <a:stretch>
            <a:fillRect/>
          </a:stretch>
        </p:blipFill>
        <p:spPr>
          <a:xfrm>
            <a:off x="1948815" y="2828290"/>
            <a:ext cx="4985385" cy="22409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916305" y="695325"/>
            <a:ext cx="7266940" cy="181483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US" sz="1400" b="1" dirty="0">
                <a:cs typeface="Arial" panose="020B0604020202020204" pitchFamily="34" charset="0"/>
                <a:sym typeface="+mn-ea"/>
              </a:rPr>
              <a:t>1D-CNN </a:t>
            </a:r>
            <a:r>
              <a:rPr lang="en-US" sz="1400" dirty="0">
                <a:cs typeface="Arial" panose="020B0604020202020204" pitchFamily="34" charset="0"/>
                <a:sym typeface="+mn-ea"/>
              </a:rPr>
              <a:t>- the most important part in this solution</a:t>
            </a:r>
            <a:endParaRPr lang="en-US" sz="1400" dirty="0">
              <a:solidFill>
                <a:schemeClr val="tx1"/>
              </a:solidFill>
              <a:cs typeface="Arial" panose="020B0604020202020204" pitchFamily="34" charset="0"/>
              <a:sym typeface="+mn-ea"/>
            </a:endParaRPr>
          </a:p>
          <a:p>
            <a:pPr eaLnBrk="1" hangingPunct="1"/>
            <a:endParaRPr lang="en-US" sz="1400" dirty="0">
              <a:solidFill>
                <a:schemeClr val="tx1"/>
              </a:solidFill>
              <a:cs typeface="Arial" panose="020B0604020202020204" pitchFamily="34" charset="0"/>
            </a:endParaRPr>
          </a:p>
          <a:p>
            <a:pPr eaLnBrk="1" hangingPunct="1"/>
            <a:r>
              <a:rPr lang="en-US" sz="1200" dirty="0">
                <a:solidFill>
                  <a:schemeClr val="tx1"/>
                </a:solidFill>
                <a:cs typeface="Arial" panose="020B0604020202020204" pitchFamily="34" charset="0"/>
                <a:sym typeface="+mn-ea"/>
              </a:rPr>
              <a:t>[ </a:t>
            </a:r>
            <a:r>
              <a:rPr sz="1200" dirty="0">
                <a:cs typeface="Arial" panose="020B0604020202020204" pitchFamily="34" charset="0"/>
                <a:sym typeface="+mn-ea"/>
              </a:rPr>
              <a:t>Pre-training</a:t>
            </a:r>
            <a:r>
              <a:rPr lang="en-US" sz="1200" dirty="0">
                <a:cs typeface="Arial" panose="020B0604020202020204" pitchFamily="34" charset="0"/>
                <a:sym typeface="+mn-ea"/>
              </a:rPr>
              <a:t> </a:t>
            </a:r>
            <a:r>
              <a:rPr lang="en-US" sz="1200" dirty="0">
                <a:solidFill>
                  <a:schemeClr val="tx1"/>
                </a:solidFill>
                <a:cs typeface="Arial" panose="020B0604020202020204" pitchFamily="34" charset="0"/>
                <a:sym typeface="+mn-ea"/>
              </a:rPr>
              <a:t>]</a:t>
            </a:r>
            <a:endParaRPr lang="en-US" sz="1200" dirty="0">
              <a:solidFill>
                <a:schemeClr val="tx1"/>
              </a:solidFill>
              <a:cs typeface="Arial" panose="020B0604020202020204" pitchFamily="34" charset="0"/>
              <a:sym typeface="+mn-ea"/>
            </a:endParaRPr>
          </a:p>
          <a:p>
            <a:pPr eaLnBrk="1" hangingPunct="1"/>
            <a:endParaRPr sz="1200" dirty="0">
              <a:solidFill>
                <a:schemeClr val="tx1"/>
              </a:solidFill>
              <a:cs typeface="Arial" panose="020B0604020202020204" pitchFamily="34" charset="0"/>
              <a:sym typeface="+mn-ea"/>
            </a:endParaRPr>
          </a:p>
          <a:p>
            <a:pPr eaLnBrk="1" hangingPunct="1"/>
            <a:r>
              <a:rPr sz="1200" dirty="0">
                <a:solidFill>
                  <a:schemeClr val="tx1"/>
                </a:solidFill>
                <a:cs typeface="Arial" panose="020B0604020202020204" pitchFamily="34" charset="0"/>
                <a:sym typeface="+mn-ea"/>
              </a:rPr>
              <a:t>Additionally, non-scored-targets are used alone for pre-training. In this step, only 33 non-scored-targets that are most correlated to the scored-target are trained for only 1 epoch. </a:t>
            </a:r>
            <a:endParaRPr sz="1200" dirty="0">
              <a:solidFill>
                <a:schemeClr val="tx1"/>
              </a:solidFill>
              <a:cs typeface="Arial" panose="020B0604020202020204" pitchFamily="34" charset="0"/>
              <a:sym typeface="+mn-ea"/>
            </a:endParaRPr>
          </a:p>
          <a:p>
            <a:pPr eaLnBrk="1" hangingPunct="1"/>
            <a:endParaRPr sz="1200" dirty="0">
              <a:solidFill>
                <a:schemeClr val="tx1"/>
              </a:solidFill>
              <a:cs typeface="Arial" panose="020B0604020202020204" pitchFamily="34" charset="0"/>
              <a:sym typeface="+mn-ea"/>
            </a:endParaRPr>
          </a:p>
          <a:p>
            <a:pPr eaLnBrk="1" hangingPunct="1"/>
            <a:r>
              <a:rPr sz="1200" dirty="0">
                <a:solidFill>
                  <a:schemeClr val="bg1">
                    <a:lumMod val="50000"/>
                  </a:schemeClr>
                </a:solidFill>
                <a:cs typeface="Arial" panose="020B0604020202020204" pitchFamily="34" charset="0"/>
                <a:sym typeface="+mn-ea"/>
              </a:rPr>
              <a:t>The purpose of this is only to make the model better initialised. Irrelevant targets and more training steps may lead to unexpected consequences.</a:t>
            </a:r>
            <a:endParaRPr lang="en-US" sz="1200" dirty="0">
              <a:solidFill>
                <a:schemeClr val="bg1">
                  <a:lumMod val="50000"/>
                </a:schemeClr>
              </a:solidFill>
              <a:latin typeface="Inter" panose="020B0502030000000004" pitchFamily="34" charset="0"/>
              <a:ea typeface="Inter" panose="020B0502030000000004" pitchFamily="34" charset="0"/>
              <a:cs typeface="Arial" panose="020B0604020202020204" pitchFamily="34" charset="0"/>
              <a:sym typeface="+mn-ea"/>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275590"/>
          </a:xfrm>
          <a:prstGeom prst="rect">
            <a:avLst/>
          </a:prstGeom>
        </p:spPr>
        <p:txBody>
          <a:bodyPr wrap="square">
            <a:spAutoFit/>
          </a:bodyPr>
          <a:lstStyle/>
          <a:p>
            <a:r>
              <a:rPr lang="en-US" sz="1200" b="1" dirty="0">
                <a:latin typeface="Arial" panose="020B0604020202020204" pitchFamily="34" charset="0"/>
                <a:ea typeface="Inter Semi" panose="020B0502030000000004" pitchFamily="34" charset="0"/>
                <a:cs typeface="Arial" panose="020B0604020202020204" pitchFamily="34" charset="0"/>
                <a:sym typeface="+mn-ea"/>
              </a:rPr>
              <a:t>Modelling</a:t>
            </a:r>
            <a:endParaRPr lang="en-US" sz="1600" dirty="0">
              <a:latin typeface="Arial" panose="020B0604020202020204" pitchFamily="34" charset="0"/>
              <a:cs typeface="Arial" panose="020B0604020202020204" pitchFamily="34" charset="0"/>
            </a:endParaRPr>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4" name="图片 3"/>
          <p:cNvPicPr>
            <a:picLocks noChangeAspect="1"/>
          </p:cNvPicPr>
          <p:nvPr/>
        </p:nvPicPr>
        <p:blipFill>
          <a:blip r:embed="rId1"/>
          <a:stretch>
            <a:fillRect/>
          </a:stretch>
        </p:blipFill>
        <p:spPr>
          <a:xfrm>
            <a:off x="1948815" y="2828290"/>
            <a:ext cx="4985385" cy="22409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916305" y="695325"/>
            <a:ext cx="7266940" cy="116840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US" sz="1400" b="1" dirty="0">
                <a:cs typeface="Arial" panose="020B0604020202020204" pitchFamily="34" charset="0"/>
                <a:sym typeface="+mn-ea"/>
              </a:rPr>
              <a:t>Blending</a:t>
            </a:r>
            <a:endParaRPr lang="en-US" sz="1400" b="1" dirty="0">
              <a:solidFill>
                <a:schemeClr val="tx1"/>
              </a:solidFill>
              <a:cs typeface="Arial" panose="020B0604020202020204" pitchFamily="34" charset="0"/>
            </a:endParaRPr>
          </a:p>
          <a:p>
            <a:pPr eaLnBrk="1" hangingPunct="1"/>
            <a:r>
              <a:rPr lang="en-US" sz="1400" dirty="0">
                <a:solidFill>
                  <a:schemeClr val="tx1"/>
                </a:solidFill>
                <a:cs typeface="Arial" panose="020B0604020202020204" pitchFamily="34" charset="0"/>
              </a:rPr>
              <a:t>TabNet and DNN are both similar to the public kernels. </a:t>
            </a:r>
            <a:endParaRPr lang="en-US" sz="1400" dirty="0">
              <a:solidFill>
                <a:schemeClr val="tx1"/>
              </a:solidFill>
              <a:cs typeface="Arial" panose="020B0604020202020204" pitchFamily="34" charset="0"/>
            </a:endParaRPr>
          </a:p>
          <a:p>
            <a:pPr eaLnBrk="1" hangingPunct="1"/>
            <a:r>
              <a:rPr sz="1400" dirty="0">
                <a:cs typeface="Arial" panose="020B0604020202020204" pitchFamily="34" charset="0"/>
                <a:sym typeface="+mn-ea"/>
              </a:rPr>
              <a:t>3 single models are blended as the final submission. Compared with 1D-CNN, the final blending only improves by 0.00002</a:t>
            </a:r>
            <a:r>
              <a:rPr lang="en-US" sz="1400" dirty="0">
                <a:cs typeface="Arial" panose="020B0604020202020204" pitchFamily="34" charset="0"/>
                <a:sym typeface="+mn-ea"/>
              </a:rPr>
              <a:t>,</a:t>
            </a:r>
            <a:r>
              <a:rPr sz="1400" dirty="0">
                <a:cs typeface="Arial" panose="020B0604020202020204" pitchFamily="34" charset="0"/>
                <a:sym typeface="+mn-ea"/>
              </a:rPr>
              <a:t> perhaps due to the lack of diversity or the insufficient number of single modes.</a:t>
            </a:r>
            <a:endParaRPr lang="en-US" sz="1400" dirty="0">
              <a:solidFill>
                <a:schemeClr val="tx1"/>
              </a:solidFill>
              <a:latin typeface="Inter" panose="020B0502030000000004" pitchFamily="34" charset="0"/>
              <a:ea typeface="Inter" panose="020B0502030000000004" pitchFamily="34" charset="0"/>
              <a:cs typeface="Arial" panose="020B0604020202020204" pitchFamily="34" charset="0"/>
              <a:sym typeface="+mn-ea"/>
            </a:endParaRPr>
          </a:p>
        </p:txBody>
      </p:sp>
      <p:sp>
        <p:nvSpPr>
          <p:cNvPr id="5" name="TextBox 3"/>
          <p:cNvSpPr txBox="1">
            <a:spLocks noChangeArrowheads="1"/>
          </p:cNvSpPr>
          <p:nvPr/>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1812235" cy="275590"/>
          </a:xfrm>
          <a:prstGeom prst="rect">
            <a:avLst/>
          </a:prstGeom>
        </p:spPr>
        <p:txBody>
          <a:bodyPr wrap="square">
            <a:spAutoFit/>
          </a:bodyPr>
          <a:lstStyle/>
          <a:p>
            <a:r>
              <a:rPr lang="en-US" sz="1200" b="1" dirty="0">
                <a:latin typeface="Arial" panose="020B0604020202020204" pitchFamily="34" charset="0"/>
                <a:ea typeface="Inter Semi" panose="020B0502030000000004" pitchFamily="34" charset="0"/>
                <a:cs typeface="Arial" panose="020B0604020202020204" pitchFamily="34" charset="0"/>
                <a:sym typeface="+mn-ea"/>
              </a:rPr>
              <a:t>Modelling</a:t>
            </a:r>
            <a:endParaRPr lang="en-US" sz="1600" dirty="0">
              <a:latin typeface="Arial" panose="020B0604020202020204" pitchFamily="34" charset="0"/>
              <a:cs typeface="Arial" panose="020B0604020202020204" pitchFamily="34" charset="0"/>
            </a:endParaRPr>
          </a:p>
        </p:txBody>
      </p:sp>
      <p:cxnSp>
        <p:nvCxnSpPr>
          <p:cNvPr id="13" name="Straight Connector 12"/>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图片 2"/>
          <p:cNvPicPr>
            <a:picLocks noChangeAspect="1"/>
          </p:cNvPicPr>
          <p:nvPr/>
        </p:nvPicPr>
        <p:blipFill>
          <a:blip r:embed="rId1"/>
          <a:stretch>
            <a:fillRect/>
          </a:stretch>
        </p:blipFill>
        <p:spPr>
          <a:xfrm>
            <a:off x="1276350" y="2182495"/>
            <a:ext cx="2620010" cy="2303145"/>
          </a:xfrm>
          <a:prstGeom prst="rect">
            <a:avLst/>
          </a:prstGeom>
        </p:spPr>
      </p:pic>
      <p:pic>
        <p:nvPicPr>
          <p:cNvPr id="4" name="图片 3"/>
          <p:cNvPicPr>
            <a:picLocks noChangeAspect="1"/>
          </p:cNvPicPr>
          <p:nvPr>
            <p:custDataLst>
              <p:tags r:id="rId2"/>
            </p:custDataLst>
          </p:nvPr>
        </p:nvPicPr>
        <p:blipFill>
          <a:blip r:embed="rId3"/>
          <a:stretch>
            <a:fillRect/>
          </a:stretch>
        </p:blipFill>
        <p:spPr>
          <a:xfrm>
            <a:off x="4145915" y="2670175"/>
            <a:ext cx="3598545" cy="14624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p:cNvSpPr txBox="1">
            <a:spLocks noChangeArrowheads="1"/>
          </p:cNvSpPr>
          <p:nvPr/>
        </p:nvSpPr>
        <p:spPr bwMode="auto">
          <a:xfrm>
            <a:off x="2541799" y="1484862"/>
            <a:ext cx="3921254" cy="16300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ea typeface="Inter Semi" panose="020B0502030000000004" pitchFamily="34" charset="0"/>
                <a:cs typeface="Arial" panose="020B0604020202020204" pitchFamily="34" charset="0"/>
              </a:rPr>
              <a:t>Question and Answer</a:t>
            </a:r>
            <a:endParaRPr lang="en-US" sz="5000" b="1" dirty="0">
              <a:ea typeface="Inter Semi" panose="020B05020300000000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panose="020B06040305040402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8387" y="2190750"/>
            <a:ext cx="1972925" cy="762000"/>
          </a:xfrm>
          <a:prstGeom prst="rect">
            <a:avLst/>
          </a:prstGeom>
        </p:spPr>
      </p:pic>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5" name="Rectangle 4"/>
          <p:cNvSpPr/>
          <p:nvPr/>
        </p:nvSpPr>
        <p:spPr>
          <a:xfrm>
            <a:off x="8610600" y="4705350"/>
            <a:ext cx="381000" cy="363993"/>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093834">
            <a:off x="-1351692" y="-341884"/>
            <a:ext cx="4189629" cy="244045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99246">
            <a:off x="5926798" y="2601165"/>
            <a:ext cx="5190308" cy="29649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1783080" y="1073130"/>
            <a:ext cx="4745935" cy="216852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marL="457200" indent="-457200" eaLnBrk="1" hangingPunct="1">
              <a:lnSpc>
                <a:spcPct val="150000"/>
              </a:lnSpc>
              <a:buFont typeface="+mj-lt"/>
              <a:buAutoNum type="arabicPeriod"/>
            </a:pPr>
            <a:r>
              <a:rPr lang="en-US" dirty="0">
                <a:solidFill>
                  <a:schemeClr val="tx1"/>
                </a:solidFill>
                <a:cs typeface="Arial" panose="020B0604020202020204" pitchFamily="34" charset="0"/>
                <a:sym typeface="+mn-ea"/>
              </a:rPr>
              <a:t>Background</a:t>
            </a:r>
            <a:endParaRPr lang="en-US" dirty="0">
              <a:solidFill>
                <a:schemeClr val="tx1"/>
              </a:solidFill>
              <a:cs typeface="Arial" panose="020B0604020202020204" pitchFamily="34" charset="0"/>
            </a:endParaRPr>
          </a:p>
          <a:p>
            <a:pPr marL="457200" indent="-457200" eaLnBrk="1" hangingPunct="1">
              <a:lnSpc>
                <a:spcPct val="150000"/>
              </a:lnSpc>
              <a:buFont typeface="+mj-lt"/>
              <a:buAutoNum type="arabicPeriod"/>
            </a:pPr>
            <a:r>
              <a:rPr lang="en-US" dirty="0">
                <a:solidFill>
                  <a:schemeClr val="tx1"/>
                </a:solidFill>
                <a:cs typeface="Arial" panose="020B0604020202020204" pitchFamily="34" charset="0"/>
                <a:sym typeface="+mn-ea"/>
              </a:rPr>
              <a:t>Local CV &amp; Loss Function</a:t>
            </a:r>
            <a:endParaRPr lang="en-US" dirty="0">
              <a:solidFill>
                <a:schemeClr val="tx1"/>
              </a:solidFill>
              <a:cs typeface="Arial" panose="020B0604020202020204" pitchFamily="34" charset="0"/>
            </a:endParaRPr>
          </a:p>
          <a:p>
            <a:pPr marL="457200" indent="-457200" eaLnBrk="1" hangingPunct="1">
              <a:lnSpc>
                <a:spcPct val="150000"/>
              </a:lnSpc>
              <a:buFont typeface="+mj-lt"/>
              <a:buAutoNum type="arabicPeriod"/>
            </a:pPr>
            <a:r>
              <a:rPr lang="en-US" dirty="0">
                <a:solidFill>
                  <a:schemeClr val="tx1"/>
                </a:solidFill>
                <a:cs typeface="Arial" panose="020B0604020202020204" pitchFamily="34" charset="0"/>
                <a:sym typeface="+mn-ea"/>
              </a:rPr>
              <a:t>Pre-processing</a:t>
            </a:r>
            <a:endParaRPr lang="en-US" dirty="0">
              <a:solidFill>
                <a:schemeClr val="tx1"/>
              </a:solidFill>
              <a:cs typeface="Arial" panose="020B0604020202020204" pitchFamily="34" charset="0"/>
            </a:endParaRPr>
          </a:p>
          <a:p>
            <a:pPr marL="457200" indent="-457200" eaLnBrk="1" hangingPunct="1">
              <a:lnSpc>
                <a:spcPct val="150000"/>
              </a:lnSpc>
              <a:buFont typeface="+mj-lt"/>
              <a:buAutoNum type="arabicPeriod"/>
            </a:pPr>
            <a:r>
              <a:rPr lang="en-US" dirty="0">
                <a:solidFill>
                  <a:schemeClr val="tx1"/>
                </a:solidFill>
                <a:cs typeface="Arial" panose="020B0604020202020204" pitchFamily="34" charset="0"/>
                <a:sym typeface="+mn-ea"/>
              </a:rPr>
              <a:t>Feature Engineering</a:t>
            </a:r>
            <a:endParaRPr lang="en-US" dirty="0">
              <a:solidFill>
                <a:schemeClr val="tx1"/>
              </a:solidFill>
              <a:cs typeface="Arial" panose="020B0604020202020204" pitchFamily="34" charset="0"/>
            </a:endParaRPr>
          </a:p>
          <a:p>
            <a:pPr marL="457200" indent="-457200" eaLnBrk="1" hangingPunct="1">
              <a:lnSpc>
                <a:spcPct val="150000"/>
              </a:lnSpc>
              <a:buFont typeface="+mj-lt"/>
              <a:buAutoNum type="arabicPeriod"/>
            </a:pPr>
            <a:r>
              <a:rPr lang="en-US" dirty="0">
                <a:solidFill>
                  <a:schemeClr val="tx1"/>
                </a:solidFill>
                <a:cs typeface="Arial" panose="020B0604020202020204" pitchFamily="34" charset="0"/>
                <a:sym typeface="+mn-ea"/>
              </a:rPr>
              <a:t>Modelling</a:t>
            </a:r>
            <a:endParaRPr lang="en-US" dirty="0">
              <a:solidFill>
                <a:schemeClr val="tx1"/>
              </a:solidFill>
              <a:latin typeface="Inter" panose="020B0502030000000004" pitchFamily="34" charset="0"/>
              <a:ea typeface="Inter" panose="020B0502030000000004" pitchFamily="34" charset="0"/>
              <a:cs typeface="Arial" panose="020B0604020202020204" pitchFamily="34" charset="0"/>
              <a:sym typeface="+mn-ea"/>
            </a:endParaRPr>
          </a:p>
        </p:txBody>
      </p:sp>
      <p:sp>
        <p:nvSpPr>
          <p:cNvPr id="4" name="Slide Number Placeholder 3"/>
          <p:cNvSpPr>
            <a:spLocks noGrp="1"/>
          </p:cNvSpPr>
          <p:nvPr>
            <p:ph type="sldNum" sz="quarter" idx="4"/>
          </p:nvPr>
        </p:nvSpPr>
        <p:spPr/>
        <p:txBody>
          <a:bodyPr/>
          <a:lstStyle/>
          <a:p>
            <a:fld id="{01C92930-73F8-B348-8FEB-D0D1FCF46FBA}" type="slidenum">
              <a:rPr lang="en-US" smtClean="0"/>
            </a:fld>
            <a:endParaRPr lang="en-US" dirty="0"/>
          </a:p>
        </p:txBody>
      </p:sp>
      <p:sp>
        <p:nvSpPr>
          <p:cNvPr id="15" name="Rectangle 14"/>
          <p:cNvSpPr/>
          <p:nvPr/>
        </p:nvSpPr>
        <p:spPr>
          <a:xfrm>
            <a:off x="274983" y="183874"/>
            <a:ext cx="5135217" cy="275590"/>
          </a:xfrm>
          <a:prstGeom prst="rect">
            <a:avLst/>
          </a:prstGeom>
        </p:spPr>
        <p:txBody>
          <a:bodyPr wrap="square">
            <a:spAutoFit/>
          </a:bodyPr>
          <a:lstStyle/>
          <a:p>
            <a:r>
              <a:rPr lang="en-US" sz="1200" b="1" dirty="0">
                <a:latin typeface="Arial" panose="020B0604020202020204" pitchFamily="34" charset="0"/>
                <a:ea typeface="Inter Semi" panose="020B0502030000000004" pitchFamily="34" charset="0"/>
                <a:cs typeface="Arial" panose="020B0604020202020204" pitchFamily="34" charset="0"/>
              </a:rPr>
              <a:t>Agenda</a:t>
            </a:r>
            <a:endParaRPr lang="en-US" sz="1600" b="1" dirty="0">
              <a:latin typeface="Arial" panose="020B0604020202020204" pitchFamily="34" charset="0"/>
              <a:ea typeface="Inter" panose="020B0502030000000004" pitchFamily="34" charset="0"/>
              <a:cs typeface="Arial" panose="020B0604020202020204" pitchFamily="34" charset="0"/>
            </a:endParaRPr>
          </a:p>
        </p:txBody>
      </p:sp>
      <p:cxnSp>
        <p:nvCxnSpPr>
          <p:cNvPr id="16" name="Straight Connector 15"/>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12" name="TextBox 3"/>
          <p:cNvSpPr txBox="1">
            <a:spLocks noChangeArrowheads="1"/>
          </p:cNvSpPr>
          <p:nvPr/>
        </p:nvSpPr>
        <p:spPr bwMode="auto">
          <a:xfrm>
            <a:off x="2541799" y="1869583"/>
            <a:ext cx="3921254" cy="86042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ea typeface="Inter Semi" panose="020B0502030000000004" pitchFamily="34" charset="0"/>
                <a:cs typeface="Arial" panose="020B0604020202020204" pitchFamily="34" charset="0"/>
              </a:rPr>
              <a:t>Background</a:t>
            </a:r>
            <a:endParaRPr lang="en-US" sz="5000" b="1" dirty="0">
              <a:ea typeface="Inter Semi" panose="020B05020300000000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5715000" y="1188720"/>
            <a:ext cx="2847975" cy="353822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indent="0" eaLnBrk="1" fontAlgn="auto" hangingPunct="1">
              <a:buFont typeface="Arial" panose="020B0604020202020204" pitchFamily="34" charset="0"/>
              <a:buNone/>
            </a:pPr>
            <a:r>
              <a:rPr lang="en-US" sz="1400" dirty="0">
                <a:solidFill>
                  <a:schemeClr val="tx1"/>
                </a:solidFill>
                <a:cs typeface="Arial" panose="020B0604020202020204" pitchFamily="34" charset="0"/>
                <a:sym typeface="+mn-ea"/>
              </a:rPr>
              <a:t>Name:</a:t>
            </a:r>
            <a:endParaRPr lang="en-US" sz="1400" dirty="0">
              <a:solidFill>
                <a:schemeClr val="tx1"/>
              </a:solidFill>
              <a:cs typeface="Arial" panose="020B0604020202020204" pitchFamily="34" charset="0"/>
              <a:sym typeface="+mn-ea"/>
            </a:endParaRPr>
          </a:p>
          <a:p>
            <a:pPr marL="285750" indent="-285750" eaLnBrk="1" fontAlgn="auto" hangingPunct="1">
              <a:buFont typeface="Arial" panose="020B0604020202020204" pitchFamily="34" charset="0"/>
              <a:buChar char="•"/>
            </a:pPr>
            <a:r>
              <a:rPr lang="en-US" sz="1400" dirty="0">
                <a:solidFill>
                  <a:schemeClr val="tx1"/>
                </a:solidFill>
                <a:cs typeface="Arial" panose="020B0604020202020204" pitchFamily="34" charset="0"/>
                <a:sym typeface="+mn-ea"/>
              </a:rPr>
              <a:t>Baosen Guo</a:t>
            </a:r>
            <a:endParaRPr lang="en-US" sz="1400" dirty="0">
              <a:solidFill>
                <a:schemeClr val="tx1"/>
              </a:solidFill>
              <a:cs typeface="Arial" panose="020B0604020202020204" pitchFamily="34" charset="0"/>
              <a:sym typeface="+mn-ea"/>
            </a:endParaRPr>
          </a:p>
          <a:p>
            <a:pPr indent="0" eaLnBrk="1" fontAlgn="auto" hangingPunct="1">
              <a:buFont typeface="Arial" panose="020B0604020202020204" pitchFamily="34" charset="0"/>
              <a:buNone/>
            </a:pPr>
            <a:r>
              <a:rPr lang="en-US" sz="1400" dirty="0">
                <a:solidFill>
                  <a:schemeClr val="tx1"/>
                </a:solidFill>
                <a:cs typeface="Arial" panose="020B0604020202020204" pitchFamily="34" charset="0"/>
                <a:sym typeface="+mn-ea"/>
              </a:rPr>
              <a:t>     (team name: tmp)</a:t>
            </a:r>
            <a:endParaRPr lang="en-US" sz="1400" dirty="0">
              <a:solidFill>
                <a:schemeClr val="tx1"/>
              </a:solidFill>
              <a:cs typeface="Arial" panose="020B0604020202020204" pitchFamily="34" charset="0"/>
            </a:endParaRPr>
          </a:p>
          <a:p>
            <a:pPr indent="0" eaLnBrk="1" fontAlgn="auto" hangingPunct="1"/>
            <a:endParaRPr lang="en-US" sz="1400" dirty="0">
              <a:solidFill>
                <a:schemeClr val="tx1"/>
              </a:solidFill>
              <a:cs typeface="Arial" panose="020B0604020202020204" pitchFamily="34" charset="0"/>
            </a:endParaRPr>
          </a:p>
          <a:p>
            <a:pPr indent="0" eaLnBrk="1" fontAlgn="auto" hangingPunct="1">
              <a:buFont typeface="Arial" panose="020B0604020202020204" pitchFamily="34" charset="0"/>
              <a:buNone/>
            </a:pPr>
            <a:r>
              <a:rPr lang="en-US" sz="1400" dirty="0">
                <a:solidFill>
                  <a:schemeClr val="tx1"/>
                </a:solidFill>
                <a:cs typeface="Arial" panose="020B0604020202020204" pitchFamily="34" charset="0"/>
                <a:sym typeface="+mn-ea"/>
              </a:rPr>
              <a:t>Professional background: </a:t>
            </a:r>
            <a:endParaRPr lang="en-US" sz="1400" dirty="0">
              <a:solidFill>
                <a:schemeClr val="tx1"/>
              </a:solidFill>
              <a:cs typeface="Arial" panose="020B0604020202020204" pitchFamily="34" charset="0"/>
              <a:sym typeface="+mn-ea"/>
            </a:endParaRPr>
          </a:p>
          <a:p>
            <a:pPr marL="285750" indent="-285750" eaLnBrk="1" fontAlgn="auto" hangingPunct="1">
              <a:buFont typeface="Arial" panose="020B0604020202020204" pitchFamily="34" charset="0"/>
              <a:buChar char="•"/>
            </a:pPr>
            <a:r>
              <a:rPr lang="en-US" sz="1400" dirty="0">
                <a:solidFill>
                  <a:schemeClr val="tx1"/>
                </a:solidFill>
                <a:cs typeface="Arial" panose="020B0604020202020204" pitchFamily="34" charset="0"/>
                <a:sym typeface="+mn-ea"/>
              </a:rPr>
              <a:t>Data mining </a:t>
            </a:r>
            <a:endParaRPr lang="en-US" sz="1400" dirty="0">
              <a:solidFill>
                <a:schemeClr val="tx1"/>
              </a:solidFill>
              <a:cs typeface="Arial" panose="020B0604020202020204" pitchFamily="34" charset="0"/>
              <a:sym typeface="+mn-ea"/>
            </a:endParaRPr>
          </a:p>
          <a:p>
            <a:pPr marL="285750" indent="-285750" eaLnBrk="1" fontAlgn="auto" hangingPunct="1">
              <a:buFont typeface="Arial" panose="020B0604020202020204" pitchFamily="34" charset="0"/>
              <a:buChar char="•"/>
            </a:pPr>
            <a:r>
              <a:rPr lang="en-US" sz="1400" dirty="0">
                <a:solidFill>
                  <a:schemeClr val="tx1"/>
                </a:solidFill>
                <a:cs typeface="Arial" panose="020B0604020202020204" pitchFamily="34" charset="0"/>
                <a:sym typeface="+mn-ea"/>
              </a:rPr>
              <a:t>Machine learning</a:t>
            </a:r>
            <a:endParaRPr lang="en-US" sz="1400" dirty="0">
              <a:solidFill>
                <a:schemeClr val="tx1"/>
              </a:solidFill>
              <a:cs typeface="Arial" panose="020B0604020202020204" pitchFamily="34" charset="0"/>
              <a:sym typeface="+mn-ea"/>
            </a:endParaRPr>
          </a:p>
          <a:p>
            <a:pPr marL="285750" indent="-285750" eaLnBrk="1" fontAlgn="auto" hangingPunct="1">
              <a:buFont typeface="Arial" panose="020B0604020202020204" pitchFamily="34" charset="0"/>
              <a:buChar char="•"/>
            </a:pPr>
            <a:r>
              <a:rPr lang="en-US" sz="1400" dirty="0">
                <a:solidFill>
                  <a:schemeClr val="tx1"/>
                </a:solidFill>
                <a:cs typeface="Arial" panose="020B0604020202020204" pitchFamily="34" charset="0"/>
                <a:sym typeface="+mn-ea"/>
              </a:rPr>
              <a:t>Bioinformatics </a:t>
            </a:r>
            <a:endParaRPr lang="en-US" sz="1400" dirty="0">
              <a:solidFill>
                <a:schemeClr val="tx1"/>
              </a:solidFill>
              <a:cs typeface="Arial" panose="020B0604020202020204" pitchFamily="34" charset="0"/>
              <a:sym typeface="+mn-ea"/>
            </a:endParaRPr>
          </a:p>
          <a:p>
            <a:pPr marL="285750" indent="-285750" eaLnBrk="1" fontAlgn="auto" hangingPunct="1">
              <a:buFont typeface="Arial" panose="020B0604020202020204" pitchFamily="34" charset="0"/>
              <a:buChar char="•"/>
            </a:pPr>
            <a:endParaRPr lang="en-US" sz="1400" dirty="0">
              <a:solidFill>
                <a:schemeClr val="tx1"/>
              </a:solidFill>
              <a:cs typeface="Arial" panose="020B0604020202020204" pitchFamily="34" charset="0"/>
              <a:sym typeface="+mn-ea"/>
            </a:endParaRPr>
          </a:p>
          <a:p>
            <a:pPr indent="0" eaLnBrk="1" fontAlgn="auto" hangingPunct="1">
              <a:buFont typeface="Arial" panose="020B0604020202020204" pitchFamily="34" charset="0"/>
              <a:buNone/>
            </a:pPr>
            <a:r>
              <a:rPr lang="en-US" sz="1400" dirty="0">
                <a:solidFill>
                  <a:schemeClr val="tx1"/>
                </a:solidFill>
                <a:cs typeface="Arial" panose="020B0604020202020204" pitchFamily="34" charset="0"/>
                <a:sym typeface="+mn-ea"/>
              </a:rPr>
              <a:t>Data mining engineer in China</a:t>
            </a:r>
            <a:endParaRPr lang="en-US" sz="1400" dirty="0">
              <a:solidFill>
                <a:schemeClr val="tx1"/>
              </a:solidFill>
              <a:cs typeface="Arial" panose="020B0604020202020204" pitchFamily="34" charset="0"/>
              <a:sym typeface="+mn-ea"/>
            </a:endParaRPr>
          </a:p>
          <a:p>
            <a:pPr indent="0" eaLnBrk="1" fontAlgn="auto" hangingPunct="1">
              <a:buFont typeface="Arial" panose="020B0604020202020204" pitchFamily="34" charset="0"/>
              <a:buNone/>
            </a:pPr>
            <a:endParaRPr lang="en-US" sz="1400" dirty="0">
              <a:solidFill>
                <a:schemeClr val="tx1"/>
              </a:solidFill>
              <a:cs typeface="Arial" panose="020B0604020202020204" pitchFamily="34" charset="0"/>
              <a:sym typeface="+mn-ea"/>
            </a:endParaRPr>
          </a:p>
          <a:p>
            <a:pPr indent="0" eaLnBrk="1" fontAlgn="auto" hangingPunct="1">
              <a:buFont typeface="Arial" panose="020B0604020202020204" pitchFamily="34" charset="0"/>
              <a:buNone/>
            </a:pPr>
            <a:r>
              <a:rPr lang="en-US" sz="1400" dirty="0">
                <a:solidFill>
                  <a:schemeClr val="tx1"/>
                </a:solidFill>
                <a:cs typeface="Arial" panose="020B0604020202020204" pitchFamily="34" charset="0"/>
              </a:rPr>
              <a:t>Interested in </a:t>
            </a:r>
            <a:r>
              <a:rPr lang="en-US" sz="1400" dirty="0">
                <a:cs typeface="Arial" panose="020B0604020202020204" pitchFamily="34" charset="0"/>
                <a:sym typeface="+mn-ea"/>
              </a:rPr>
              <a:t>genomics &amp; </a:t>
            </a:r>
            <a:r>
              <a:rPr lang="en-US" sz="1400" dirty="0">
                <a:cs typeface="Arial" panose="020B0604020202020204" pitchFamily="34" charset="0"/>
                <a:sym typeface="+mn-ea"/>
              </a:rPr>
              <a:t>biomedical </a:t>
            </a:r>
            <a:r>
              <a:rPr lang="en-US" sz="1400" dirty="0">
                <a:solidFill>
                  <a:schemeClr val="tx1"/>
                </a:solidFill>
                <a:cs typeface="Arial" panose="020B0604020202020204" pitchFamily="34" charset="0"/>
              </a:rPr>
              <a:t>data mining and </a:t>
            </a:r>
            <a:r>
              <a:rPr lang="en-US" sz="1400" dirty="0">
                <a:cs typeface="Arial" panose="020B0604020202020204" pitchFamily="34" charset="0"/>
                <a:sym typeface="+mn-ea"/>
              </a:rPr>
              <a:t>deep learning</a:t>
            </a:r>
            <a:r>
              <a:rPr lang="en-US" sz="1400" dirty="0">
                <a:solidFill>
                  <a:schemeClr val="tx1"/>
                </a:solidFill>
                <a:cs typeface="Arial" panose="020B0604020202020204" pitchFamily="34" charset="0"/>
              </a:rPr>
              <a:t>.</a:t>
            </a:r>
            <a:endParaRPr lang="en-US" sz="1400" dirty="0">
              <a:solidFill>
                <a:schemeClr val="tx1"/>
              </a:solidFill>
              <a:cs typeface="Arial" panose="020B0604020202020204" pitchFamily="34" charset="0"/>
            </a:endParaRPr>
          </a:p>
          <a:p>
            <a:pPr indent="0" eaLnBrk="1" fontAlgn="auto" hangingPunct="1"/>
            <a:endParaRPr lang="en-US" sz="1400" dirty="0">
              <a:solidFill>
                <a:schemeClr val="tx1"/>
              </a:solidFill>
              <a:cs typeface="Arial" panose="020B0604020202020204" pitchFamily="34" charset="0"/>
            </a:endParaRPr>
          </a:p>
          <a:p>
            <a:pPr indent="0" eaLnBrk="1" fontAlgn="auto" hangingPunct="1">
              <a:buFont typeface="Arial" panose="020B0604020202020204" pitchFamily="34" charset="0"/>
              <a:buNone/>
            </a:pPr>
            <a:endParaRPr lang="en-US" sz="1400" dirty="0">
              <a:solidFill>
                <a:schemeClr val="tx1"/>
              </a:solidFill>
              <a:latin typeface="Inter" panose="020B0502030000000004" pitchFamily="34" charset="0"/>
              <a:ea typeface="Inter" panose="020B0502030000000004" pitchFamily="34" charset="0"/>
              <a:cs typeface="Arial" panose="020B0604020202020204" pitchFamily="34" charset="0"/>
              <a:sym typeface="+mn-ea"/>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4" name="Rectangle 13"/>
          <p:cNvSpPr/>
          <p:nvPr/>
        </p:nvSpPr>
        <p:spPr>
          <a:xfrm>
            <a:off x="274983" y="183874"/>
            <a:ext cx="5135217" cy="275590"/>
          </a:xfrm>
          <a:prstGeom prst="rect">
            <a:avLst/>
          </a:prstGeom>
        </p:spPr>
        <p:txBody>
          <a:bodyPr wrap="square">
            <a:spAutoFit/>
          </a:bodyPr>
          <a:lstStyle/>
          <a:p>
            <a:r>
              <a:rPr lang="en-US" sz="1200" b="1" dirty="0">
                <a:latin typeface="Arial" panose="020B0604020202020204" pitchFamily="34" charset="0"/>
                <a:ea typeface="Inter Semi" panose="020B0502030000000004" pitchFamily="34" charset="0"/>
                <a:cs typeface="Arial" panose="020B0604020202020204" pitchFamily="34" charset="0"/>
              </a:rPr>
              <a:t>Background</a:t>
            </a:r>
            <a:endParaRPr lang="en-US" sz="1600" b="1" dirty="0">
              <a:latin typeface="Arial" panose="020B0604020202020204" pitchFamily="34" charset="0"/>
              <a:ea typeface="Inter" panose="020B0502030000000004" pitchFamily="34" charset="0"/>
              <a:cs typeface="Arial" panose="020B0604020202020204" pitchFamily="34" charset="0"/>
            </a:endParaRPr>
          </a:p>
        </p:txBody>
      </p:sp>
      <p:cxnSp>
        <p:nvCxnSpPr>
          <p:cNvPr id="15" name="Straight Connector 14"/>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4" name="图片 3"/>
          <p:cNvPicPr>
            <a:picLocks noChangeAspect="1"/>
          </p:cNvPicPr>
          <p:nvPr/>
        </p:nvPicPr>
        <p:blipFill>
          <a:blip r:embed="rId1"/>
          <a:stretch>
            <a:fillRect/>
          </a:stretch>
        </p:blipFill>
        <p:spPr>
          <a:xfrm>
            <a:off x="584835" y="880110"/>
            <a:ext cx="4691380" cy="3168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749300" y="707390"/>
            <a:ext cx="7252335" cy="255333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indent="0" eaLnBrk="1" fontAlgn="auto" hangingPunct="1"/>
            <a:r>
              <a:rPr lang="en-US" sz="1600" dirty="0">
                <a:solidFill>
                  <a:schemeClr val="tx1"/>
                </a:solidFill>
                <a:cs typeface="Arial" panose="020B0604020202020204" pitchFamily="34" charset="0"/>
                <a:sym typeface="+mn-ea"/>
              </a:rPr>
              <a:t>This approach consists of 3 single modes:</a:t>
            </a:r>
            <a:endParaRPr lang="en-US" sz="1600" dirty="0">
              <a:solidFill>
                <a:schemeClr val="tx1"/>
              </a:solidFill>
              <a:cs typeface="Arial" panose="020B0604020202020204" pitchFamily="34" charset="0"/>
            </a:endParaRPr>
          </a:p>
          <a:p>
            <a:pPr lvl="1" algn="l" eaLnBrk="1" fontAlgn="auto" hangingPunct="1">
              <a:buClrTx/>
              <a:buSzTx/>
              <a:buFont typeface="Arial" panose="020B0604020202020204" pitchFamily="34" charset="0"/>
              <a:buChar char="•"/>
            </a:pPr>
            <a:r>
              <a:rPr lang="en-US" sz="1600" dirty="0">
                <a:solidFill>
                  <a:schemeClr val="tx1"/>
                </a:solidFill>
                <a:cs typeface="Arial" panose="020B0604020202020204" pitchFamily="34" charset="0"/>
                <a:sym typeface="+mn-ea"/>
              </a:rPr>
              <a:t>1D-CNN</a:t>
            </a:r>
            <a:endParaRPr lang="en-US" sz="1600" dirty="0">
              <a:solidFill>
                <a:schemeClr val="tx1"/>
              </a:solidFill>
              <a:cs typeface="Arial" panose="020B0604020202020204" pitchFamily="34" charset="0"/>
            </a:endParaRPr>
          </a:p>
          <a:p>
            <a:pPr lvl="1" algn="l" eaLnBrk="1" fontAlgn="auto" hangingPunct="1">
              <a:buClrTx/>
              <a:buSzTx/>
              <a:buFont typeface="Arial" panose="020B0604020202020204" pitchFamily="34" charset="0"/>
              <a:buChar char="•"/>
            </a:pPr>
            <a:r>
              <a:rPr lang="en-US" sz="1600" dirty="0">
                <a:solidFill>
                  <a:schemeClr val="tx1"/>
                </a:solidFill>
                <a:cs typeface="Arial" panose="020B0604020202020204" pitchFamily="34" charset="0"/>
                <a:sym typeface="+mn-ea"/>
              </a:rPr>
              <a:t>TabNet</a:t>
            </a:r>
            <a:endParaRPr lang="en-US" sz="1600" dirty="0">
              <a:solidFill>
                <a:schemeClr val="tx1"/>
              </a:solidFill>
              <a:cs typeface="Arial" panose="020B0604020202020204" pitchFamily="34" charset="0"/>
            </a:endParaRPr>
          </a:p>
          <a:p>
            <a:pPr lvl="1" algn="l" eaLnBrk="1" fontAlgn="auto" hangingPunct="1">
              <a:buClrTx/>
              <a:buSzTx/>
              <a:buFont typeface="Arial" panose="020B0604020202020204" pitchFamily="34" charset="0"/>
              <a:buChar char="•"/>
            </a:pPr>
            <a:r>
              <a:rPr lang="en-US" sz="1600" dirty="0">
                <a:solidFill>
                  <a:schemeClr val="tx1"/>
                </a:solidFill>
                <a:cs typeface="Arial" panose="020B0604020202020204" pitchFamily="34" charset="0"/>
                <a:sym typeface="+mn-ea"/>
              </a:rPr>
              <a:t>DNN</a:t>
            </a:r>
            <a:endParaRPr lang="en-US" sz="1600" dirty="0">
              <a:solidFill>
                <a:schemeClr val="tx1"/>
              </a:solidFill>
              <a:cs typeface="Arial" panose="020B0604020202020204" pitchFamily="34" charset="0"/>
            </a:endParaRPr>
          </a:p>
          <a:p>
            <a:pPr algn="l" eaLnBrk="1" fontAlgn="auto" hangingPunct="1">
              <a:buClrTx/>
              <a:buSzTx/>
              <a:buFontTx/>
            </a:pPr>
            <a:r>
              <a:rPr lang="en-US" sz="1600" dirty="0">
                <a:solidFill>
                  <a:schemeClr val="tx1"/>
                </a:solidFill>
                <a:cs typeface="Arial" panose="020B0604020202020204" pitchFamily="34" charset="0"/>
                <a:sym typeface="+mn-ea"/>
              </a:rPr>
              <a:t>The final submission is generated by weighted average.</a:t>
            </a:r>
            <a:endParaRPr lang="en-US" sz="1600" dirty="0">
              <a:solidFill>
                <a:schemeClr val="tx1"/>
              </a:solidFill>
              <a:cs typeface="Arial" panose="020B0604020202020204" pitchFamily="34" charset="0"/>
            </a:endParaRPr>
          </a:p>
          <a:p>
            <a:pPr algn="l" eaLnBrk="1" hangingPunct="1">
              <a:buClrTx/>
              <a:buSzTx/>
              <a:buFontTx/>
            </a:pPr>
            <a:endParaRPr lang="en-US" sz="1600" dirty="0">
              <a:solidFill>
                <a:schemeClr val="tx1"/>
              </a:solidFill>
              <a:cs typeface="Arial" panose="020B0604020202020204" pitchFamily="34" charset="0"/>
            </a:endParaRPr>
          </a:p>
          <a:p>
            <a:pPr algn="l" eaLnBrk="1" fontAlgn="auto" hangingPunct="1">
              <a:buClrTx/>
              <a:buSzTx/>
              <a:buFontTx/>
            </a:pPr>
            <a:r>
              <a:rPr lang="en-US" sz="1600" dirty="0">
                <a:solidFill>
                  <a:schemeClr val="tx1"/>
                </a:solidFill>
                <a:cs typeface="Arial" panose="020B0604020202020204" pitchFamily="34" charset="0"/>
                <a:sym typeface="+mn-ea"/>
              </a:rPr>
              <a:t>The table below lists the performance of the single modes and the final blending in this scheme.</a:t>
            </a:r>
            <a:endParaRPr lang="en-US" sz="1600" dirty="0">
              <a:solidFill>
                <a:schemeClr val="tx1"/>
              </a:solidFill>
              <a:cs typeface="Arial" panose="020B0604020202020204" pitchFamily="34" charset="0"/>
              <a:sym typeface="+mn-ea"/>
            </a:endParaRPr>
          </a:p>
          <a:p>
            <a:pPr algn="l" eaLnBrk="1" fontAlgn="auto" hangingPunct="1">
              <a:buClrTx/>
              <a:buSzTx/>
              <a:buFontTx/>
            </a:pPr>
            <a:endParaRPr lang="en-US" sz="1600" dirty="0">
              <a:solidFill>
                <a:schemeClr val="tx1"/>
              </a:solidFill>
              <a:cs typeface="Arial" panose="020B0604020202020204" pitchFamily="34" charset="0"/>
              <a:sym typeface="+mn-ea"/>
            </a:endParaRPr>
          </a:p>
          <a:p>
            <a:pPr algn="l" eaLnBrk="1" fontAlgn="auto" hangingPunct="1">
              <a:buClrTx/>
              <a:buSzTx/>
              <a:buFontTx/>
            </a:pPr>
            <a:r>
              <a:rPr lang="en-US" sz="1600" dirty="0">
                <a:cs typeface="Arial" panose="020B0604020202020204" pitchFamily="34" charset="0"/>
                <a:sym typeface="+mn-ea"/>
              </a:rPr>
              <a:t>The most important part</a:t>
            </a:r>
            <a:r>
              <a:rPr lang="en-US" sz="1600" dirty="0">
                <a:solidFill>
                  <a:schemeClr val="tx1"/>
                </a:solidFill>
                <a:cs typeface="Arial" panose="020B0604020202020204" pitchFamily="34" charset="0"/>
                <a:sym typeface="+mn-ea"/>
              </a:rPr>
              <a:t>: </a:t>
            </a:r>
            <a:r>
              <a:rPr lang="en-US" sz="1600" b="1" dirty="0">
                <a:cs typeface="Arial" panose="020B0604020202020204" pitchFamily="34" charset="0"/>
                <a:sym typeface="+mn-ea"/>
              </a:rPr>
              <a:t>1D-CNN</a:t>
            </a:r>
            <a:endParaRPr lang="en-US" sz="1600" dirty="0">
              <a:solidFill>
                <a:schemeClr val="tx1"/>
              </a:solidFill>
              <a:latin typeface="Inter" panose="020B0502030000000004" pitchFamily="34" charset="0"/>
              <a:ea typeface="Inter" panose="020B0502030000000004" pitchFamily="34" charset="0"/>
              <a:cs typeface="Arial" panose="020B06040202020202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521970"/>
          </a:xfrm>
          <a:prstGeom prst="rect">
            <a:avLst/>
          </a:prstGeom>
        </p:spPr>
        <p:txBody>
          <a:bodyPr wrap="square">
            <a:spAutoFit/>
          </a:bodyPr>
          <a:lstStyle/>
          <a:p>
            <a:r>
              <a:rPr lang="en-US" sz="1200" b="1" dirty="0">
                <a:latin typeface="Arial" panose="020B0604020202020204" pitchFamily="34" charset="0"/>
                <a:ea typeface="Inter Semi" panose="020B0502030000000004" pitchFamily="34" charset="0"/>
                <a:cs typeface="Arial" panose="020B0604020202020204" pitchFamily="34" charset="0"/>
              </a:rPr>
              <a:t>Summary</a:t>
            </a:r>
            <a:endParaRPr lang="en-US" sz="1200" b="1" dirty="0">
              <a:latin typeface="Arial" panose="020B0604020202020204" pitchFamily="34" charset="0"/>
              <a:ea typeface="Inter Semi" panose="020B0502030000000004" pitchFamily="34" charset="0"/>
              <a:cs typeface="Arial" panose="020B0604020202020204" pitchFamily="34" charset="0"/>
            </a:endParaRPr>
          </a:p>
          <a:p>
            <a:endParaRPr lang="en-US" sz="1600" b="1" dirty="0">
              <a:latin typeface="Arial" panose="020B0604020202020204" pitchFamily="34" charset="0"/>
              <a:ea typeface="Inter" panose="020B0502030000000004" pitchFamily="34" charset="0"/>
              <a:cs typeface="Arial" panose="020B06040202020202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3" name="图片 2"/>
          <p:cNvPicPr>
            <a:picLocks noChangeAspect="1"/>
          </p:cNvPicPr>
          <p:nvPr>
            <p:custDataLst>
              <p:tags r:id="rId1"/>
            </p:custDataLst>
          </p:nvPr>
        </p:nvPicPr>
        <p:blipFill>
          <a:blip r:embed="rId2"/>
          <a:stretch>
            <a:fillRect/>
          </a:stretch>
        </p:blipFill>
        <p:spPr>
          <a:xfrm>
            <a:off x="2175510" y="3260725"/>
            <a:ext cx="4312920"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822325" y="707390"/>
            <a:ext cx="7979410" cy="8299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indent="0" eaLnBrk="1" fontAlgn="auto" hangingPunct="1"/>
            <a:r>
              <a:rPr lang="en-US" sz="1600" dirty="0">
                <a:solidFill>
                  <a:schemeClr val="tx1"/>
                </a:solidFill>
                <a:cs typeface="Arial" panose="020B0604020202020204" pitchFamily="34" charset="0"/>
                <a:sym typeface="+mn-ea"/>
              </a:rPr>
              <a:t>The flow chart below outlines the technical details , I will introduce it in the following sections. </a:t>
            </a:r>
            <a:endParaRPr lang="en-US" sz="1600" dirty="0">
              <a:solidFill>
                <a:schemeClr val="tx1"/>
              </a:solidFill>
              <a:cs typeface="Arial" panose="020B0604020202020204" pitchFamily="34" charset="0"/>
            </a:endParaRPr>
          </a:p>
          <a:p>
            <a:pPr eaLnBrk="1" hangingPunct="1"/>
            <a:endParaRPr lang="en-US" sz="1600" dirty="0">
              <a:solidFill>
                <a:schemeClr val="tx1"/>
              </a:solidFill>
              <a:latin typeface="Inter" panose="020B0502030000000004" pitchFamily="34" charset="0"/>
              <a:ea typeface="Inter" panose="020B0502030000000004" pitchFamily="34" charset="0"/>
              <a:cs typeface="Arial" panose="020B06040202020202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521970"/>
          </a:xfrm>
          <a:prstGeom prst="rect">
            <a:avLst/>
          </a:prstGeom>
        </p:spPr>
        <p:txBody>
          <a:bodyPr wrap="square">
            <a:spAutoFit/>
          </a:bodyPr>
          <a:lstStyle/>
          <a:p>
            <a:r>
              <a:rPr lang="en-US" sz="1200" b="1" dirty="0">
                <a:latin typeface="Arial" panose="020B0604020202020204" pitchFamily="34" charset="0"/>
                <a:ea typeface="Inter Semi" panose="020B0502030000000004" pitchFamily="34" charset="0"/>
                <a:cs typeface="Arial" panose="020B0604020202020204" pitchFamily="34" charset="0"/>
              </a:rPr>
              <a:t>Summary</a:t>
            </a:r>
            <a:endParaRPr lang="en-US" sz="1200" b="1" dirty="0">
              <a:latin typeface="Arial" panose="020B0604020202020204" pitchFamily="34" charset="0"/>
              <a:ea typeface="Inter Semi" panose="020B0502030000000004" pitchFamily="34" charset="0"/>
              <a:cs typeface="Arial" panose="020B0604020202020204" pitchFamily="34" charset="0"/>
            </a:endParaRPr>
          </a:p>
          <a:p>
            <a:endParaRPr lang="en-US" sz="1600" b="1" dirty="0">
              <a:latin typeface="Arial" panose="020B0604020202020204" pitchFamily="34" charset="0"/>
              <a:ea typeface="Inter" panose="020B0502030000000004" pitchFamily="34" charset="0"/>
              <a:cs typeface="Arial" panose="020B06040202020202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4" name="图片 3"/>
          <p:cNvPicPr>
            <a:picLocks noChangeAspect="1"/>
          </p:cNvPicPr>
          <p:nvPr/>
        </p:nvPicPr>
        <p:blipFill>
          <a:blip r:embed="rId1"/>
          <a:stretch>
            <a:fillRect/>
          </a:stretch>
        </p:blipFill>
        <p:spPr>
          <a:xfrm>
            <a:off x="2700020" y="1139190"/>
            <a:ext cx="3806190" cy="34023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7" name="TextBox 3"/>
          <p:cNvSpPr txBox="1">
            <a:spLocks noChangeArrowheads="1"/>
          </p:cNvSpPr>
          <p:nvPr/>
        </p:nvSpPr>
        <p:spPr bwMode="auto">
          <a:xfrm>
            <a:off x="1087025" y="1484862"/>
            <a:ext cx="6830801" cy="16300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ea typeface="Inter Semi" panose="020B0502030000000004" pitchFamily="34" charset="0"/>
                <a:cs typeface="Arial" panose="020B0604020202020204" pitchFamily="34" charset="0"/>
                <a:sym typeface="+mn-ea"/>
              </a:rPr>
              <a:t>Local CV &amp; </a:t>
            </a:r>
            <a:endParaRPr lang="en-US" sz="5000" b="1" dirty="0">
              <a:ea typeface="Inter Semi" panose="020B0502030000000004" pitchFamily="34" charset="0"/>
              <a:cs typeface="Arial" panose="020B0604020202020204" pitchFamily="34" charset="0"/>
              <a:sym typeface="+mn-ea"/>
            </a:endParaRPr>
          </a:p>
          <a:p>
            <a:pPr algn="ctr" eaLnBrk="1" hangingPunct="1"/>
            <a:r>
              <a:rPr lang="en-US" sz="5000" b="1" dirty="0">
                <a:ea typeface="Inter Semi" panose="020B0502030000000004" pitchFamily="34" charset="0"/>
                <a:cs typeface="Arial" panose="020B0604020202020204" pitchFamily="34" charset="0"/>
                <a:sym typeface="+mn-ea"/>
              </a:rPr>
              <a:t>Loss Function </a:t>
            </a:r>
            <a:endParaRPr lang="en-US" sz="5000" b="1" dirty="0">
              <a:ea typeface="Inter Semi" panose="020B05020300000000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1117600" y="802640"/>
            <a:ext cx="6845300" cy="332295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US" sz="1400" b="1" dirty="0">
                <a:solidFill>
                  <a:schemeClr val="tx1"/>
                </a:solidFill>
                <a:cs typeface="Arial" panose="020B0604020202020204" pitchFamily="34" charset="0"/>
                <a:sym typeface="+mn-ea"/>
              </a:rPr>
              <a:t>CV Strategy</a:t>
            </a:r>
            <a:endParaRPr lang="en-US" sz="1400" b="1" dirty="0">
              <a:solidFill>
                <a:schemeClr val="tx1"/>
              </a:solidFill>
              <a:cs typeface="Arial" panose="020B0604020202020204" pitchFamily="34" charset="0"/>
            </a:endParaRPr>
          </a:p>
          <a:p>
            <a:pPr eaLnBrk="1" hangingPunct="1"/>
            <a:endParaRPr lang="en-US" sz="1400" b="1" dirty="0">
              <a:solidFill>
                <a:schemeClr val="tx1"/>
              </a:solidFill>
              <a:cs typeface="Arial" panose="020B0604020202020204" pitchFamily="34" charset="0"/>
            </a:endParaRPr>
          </a:p>
          <a:p>
            <a:pPr eaLnBrk="1" hangingPunct="1"/>
            <a:r>
              <a:rPr lang="en-US" sz="1400" dirty="0">
                <a:solidFill>
                  <a:schemeClr val="tx1"/>
                </a:solidFill>
                <a:cs typeface="Arial" panose="020B0604020202020204" pitchFamily="34" charset="0"/>
                <a:sym typeface="+mn-ea"/>
              </a:rPr>
              <a:t>One of the most important objectives of this challenge is to test the performance of the model for drugs that have never appeared in the public dataset. </a:t>
            </a:r>
            <a:endParaRPr lang="en-US" sz="1400" dirty="0">
              <a:solidFill>
                <a:schemeClr val="tx1"/>
              </a:solidFill>
              <a:cs typeface="Arial" panose="020B0604020202020204" pitchFamily="34" charset="0"/>
            </a:endParaRPr>
          </a:p>
          <a:p>
            <a:pPr eaLnBrk="1" hangingPunct="1"/>
            <a:r>
              <a:rPr lang="en-US" sz="1400" dirty="0">
                <a:solidFill>
                  <a:schemeClr val="tx1"/>
                </a:solidFill>
                <a:cs typeface="Arial" panose="020B0604020202020204" pitchFamily="34" charset="0"/>
                <a:sym typeface="+mn-ea"/>
              </a:rPr>
              <a:t> </a:t>
            </a:r>
            <a:endParaRPr lang="en-US" sz="1400" dirty="0">
              <a:solidFill>
                <a:schemeClr val="tx1"/>
              </a:solidFill>
              <a:cs typeface="Arial" panose="020B0604020202020204" pitchFamily="34" charset="0"/>
            </a:endParaRPr>
          </a:p>
          <a:p>
            <a:pPr eaLnBrk="1" hangingPunct="1"/>
            <a:r>
              <a:rPr lang="en-US" sz="1400" dirty="0">
                <a:solidFill>
                  <a:schemeClr val="tx1"/>
                </a:solidFill>
                <a:cs typeface="Arial" panose="020B0604020202020204" pitchFamily="34" charset="0"/>
                <a:sym typeface="+mn-ea"/>
              </a:rPr>
              <a:t>In this competation, the "leave drug out" strategy seems to reduce the risk of over fitting in a specific group of drugs ( public lb 4th; private lb 2nd ).</a:t>
            </a:r>
            <a:endParaRPr lang="en-US" sz="1400" dirty="0">
              <a:solidFill>
                <a:schemeClr val="tx1"/>
              </a:solidFill>
              <a:cs typeface="Arial" panose="020B0604020202020204" pitchFamily="34" charset="0"/>
            </a:endParaRPr>
          </a:p>
          <a:p>
            <a:pPr eaLnBrk="1" hangingPunct="1"/>
            <a:endParaRPr lang="en-US" sz="1400" dirty="0">
              <a:solidFill>
                <a:schemeClr val="tx1"/>
              </a:solidFill>
              <a:cs typeface="Arial" panose="020B0604020202020204" pitchFamily="34" charset="0"/>
            </a:endParaRPr>
          </a:p>
          <a:p>
            <a:pPr eaLnBrk="1" hangingPunct="1"/>
            <a:endParaRPr lang="en-US" sz="1400" dirty="0">
              <a:solidFill>
                <a:schemeClr val="bg1">
                  <a:lumMod val="65000"/>
                </a:schemeClr>
              </a:solidFill>
              <a:cs typeface="Arial" panose="020B0604020202020204" pitchFamily="34" charset="0"/>
            </a:endParaRPr>
          </a:p>
          <a:p>
            <a:pPr lvl="0" indent="0" eaLnBrk="1" hangingPunct="1">
              <a:buFont typeface="Arial" panose="020B0604020202020204" pitchFamily="34" charset="0"/>
              <a:buNone/>
            </a:pPr>
            <a:r>
              <a:rPr lang="en-US" sz="1400" dirty="0">
                <a:solidFill>
                  <a:schemeClr val="bg1">
                    <a:lumMod val="65000"/>
                  </a:schemeClr>
                </a:solidFill>
                <a:cs typeface="Arial" panose="020B0604020202020204" pitchFamily="34" charset="0"/>
                <a:sym typeface="+mn-ea"/>
              </a:rPr>
              <a:t>Generally in genomics and biomedical data, sample type, instrument error,  reagent quality and other systematic deviation sometimes affect the distribution significantly. This is inevitable in the real world, so proper assessment is very important. </a:t>
            </a:r>
            <a:endParaRPr lang="en-US" sz="1400" dirty="0">
              <a:solidFill>
                <a:schemeClr val="bg1">
                  <a:lumMod val="65000"/>
                </a:schemeClr>
              </a:solidFill>
              <a:cs typeface="Arial" panose="020B0604020202020204" pitchFamily="34" charset="0"/>
              <a:sym typeface="+mn-ea"/>
            </a:endParaRPr>
          </a:p>
          <a:p>
            <a:pPr lvl="0" indent="0" eaLnBrk="1" hangingPunct="1">
              <a:buFont typeface="Arial" panose="020B0604020202020204" pitchFamily="34" charset="0"/>
              <a:buNone/>
            </a:pPr>
            <a:r>
              <a:rPr lang="en-US" sz="1400" dirty="0">
                <a:solidFill>
                  <a:schemeClr val="bg1">
                    <a:lumMod val="65000"/>
                  </a:schemeClr>
                </a:solidFill>
                <a:cs typeface="Arial" panose="020B0604020202020204" pitchFamily="34" charset="0"/>
                <a:sym typeface="+mn-ea"/>
              </a:rPr>
              <a:t>Here's an example: when batch effect exists, "leave batch out" can reflect the generalization ability of the model more objectively than random kfold-split.</a:t>
            </a:r>
            <a:endParaRPr lang="en-US" sz="1400" dirty="0">
              <a:solidFill>
                <a:schemeClr val="bg1">
                  <a:lumMod val="65000"/>
                </a:schemeClr>
              </a:solidFill>
              <a:cs typeface="Arial" panose="020B0604020202020204" pitchFamily="34" charset="0"/>
            </a:endParaRPr>
          </a:p>
          <a:p>
            <a:pPr marL="285750" indent="-285750" eaLnBrk="1" hangingPunct="1"/>
            <a:endParaRPr lang="en-US" sz="1400" dirty="0">
              <a:solidFill>
                <a:schemeClr val="bg1">
                  <a:lumMod val="65000"/>
                </a:schemeClr>
              </a:solidFill>
              <a:latin typeface="Inter" panose="020B0502030000000004" pitchFamily="34" charset="0"/>
              <a:ea typeface="Inter" panose="020B0502030000000004" pitchFamily="34" charset="0"/>
              <a:cs typeface="Arial" panose="020B06040202020202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275590"/>
          </a:xfrm>
          <a:prstGeom prst="rect">
            <a:avLst/>
          </a:prstGeom>
        </p:spPr>
        <p:txBody>
          <a:bodyPr wrap="square">
            <a:spAutoFit/>
          </a:bodyPr>
          <a:lstStyle/>
          <a:p>
            <a:pPr algn="l" eaLnBrk="1" hangingPunct="1"/>
            <a:r>
              <a:rPr lang="en-US" sz="1200" b="1" dirty="0">
                <a:latin typeface="Arial" panose="020B0604020202020204" pitchFamily="34" charset="0"/>
                <a:ea typeface="Inter Semi" panose="020B0502030000000004" pitchFamily="34" charset="0"/>
                <a:cs typeface="Arial" panose="020B0604020202020204" pitchFamily="34" charset="0"/>
                <a:sym typeface="+mn-ea"/>
              </a:rPr>
              <a:t>Local CV &amp; Loss Function </a:t>
            </a:r>
            <a:endParaRPr lang="en-US" sz="1600" b="1" dirty="0">
              <a:latin typeface="Arial" panose="020B0604020202020204" pitchFamily="34" charset="0"/>
              <a:ea typeface="Inter" panose="020B0502030000000004" pitchFamily="34" charset="0"/>
              <a:cs typeface="Arial" panose="020B06040202020202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1117600" y="802640"/>
            <a:ext cx="6845300" cy="375348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US" sz="1400" b="1" dirty="0">
                <a:solidFill>
                  <a:schemeClr val="tx1"/>
                </a:solidFill>
                <a:cs typeface="Arial" panose="020B0604020202020204" pitchFamily="34" charset="0"/>
                <a:sym typeface="+mn-ea"/>
              </a:rPr>
              <a:t>Loss Function</a:t>
            </a:r>
            <a:endParaRPr lang="en-US" sz="1400" b="1" dirty="0">
              <a:solidFill>
                <a:schemeClr val="tx1"/>
              </a:solidFill>
              <a:cs typeface="Arial" panose="020B0604020202020204" pitchFamily="34" charset="0"/>
            </a:endParaRPr>
          </a:p>
          <a:p>
            <a:pPr defTabSz="431800" eaLnBrk="1" fontAlgn="auto" hangingPunct="1"/>
            <a:endParaRPr lang="en-US" sz="1400" b="1" dirty="0">
              <a:solidFill>
                <a:schemeClr val="tx1"/>
              </a:solidFill>
              <a:cs typeface="Arial" panose="020B0604020202020204" pitchFamily="34" charset="0"/>
            </a:endParaRPr>
          </a:p>
          <a:p>
            <a:pPr algn="l" eaLnBrk="1" hangingPunct="1">
              <a:buClrTx/>
              <a:buSzTx/>
              <a:buFontTx/>
            </a:pPr>
            <a:r>
              <a:rPr lang="en-US" sz="1400" dirty="0">
                <a:solidFill>
                  <a:schemeClr val="tx1"/>
                </a:solidFill>
                <a:cs typeface="Arial" panose="020B0604020202020204" pitchFamily="34" charset="0"/>
                <a:sym typeface="+mn-ea"/>
              </a:rPr>
              <a:t>Purpose: To deal with imbalance on targets</a:t>
            </a:r>
            <a:endParaRPr lang="en-US" sz="1400" dirty="0">
              <a:solidFill>
                <a:schemeClr val="tx1"/>
              </a:solidFill>
              <a:cs typeface="Arial" panose="020B0604020202020204" pitchFamily="34" charset="0"/>
            </a:endParaRPr>
          </a:p>
          <a:p>
            <a:pPr algn="l" eaLnBrk="1" hangingPunct="1">
              <a:buClrTx/>
              <a:buSzTx/>
              <a:buFontTx/>
            </a:pPr>
            <a:r>
              <a:rPr lang="en-US" sz="1400" dirty="0">
                <a:solidFill>
                  <a:schemeClr val="tx1"/>
                </a:solidFill>
                <a:cs typeface="Arial" panose="020B0604020202020204" pitchFamily="34" charset="0"/>
                <a:sym typeface="+mn-ea"/>
              </a:rPr>
              <a:t>Solution:  </a:t>
            </a:r>
            <a:r>
              <a:rPr lang="en-US" sz="1400" dirty="0">
                <a:solidFill>
                  <a:schemeClr val="bg1">
                    <a:lumMod val="50000"/>
                  </a:schemeClr>
                </a:solidFill>
                <a:cs typeface="Arial" panose="020B0604020202020204" pitchFamily="34" charset="0"/>
                <a:sym typeface="+mn-ea"/>
              </a:rPr>
              <a:t>BCEloss with</a:t>
            </a:r>
            <a:r>
              <a:rPr lang="en-US" sz="1400" dirty="0">
                <a:solidFill>
                  <a:schemeClr val="tx1"/>
                </a:solidFill>
                <a:cs typeface="Arial" panose="020B0604020202020204" pitchFamily="34" charset="0"/>
                <a:sym typeface="+mn-ea"/>
              </a:rPr>
              <a:t> </a:t>
            </a:r>
            <a:r>
              <a:rPr lang="en-US" sz="1400" dirty="0">
                <a:solidFill>
                  <a:schemeClr val="tx1"/>
                </a:solidFill>
                <a:cs typeface="Arial" panose="020B0604020202020204" pitchFamily="34" charset="0"/>
                <a:sym typeface="+mn-ea"/>
              </a:rPr>
              <a:t>label smooth + pos_weight </a:t>
            </a:r>
            <a:endParaRPr lang="en-US" sz="1400" dirty="0">
              <a:solidFill>
                <a:schemeClr val="tx1"/>
              </a:solidFill>
              <a:cs typeface="Arial" panose="020B0604020202020204" pitchFamily="34" charset="0"/>
            </a:endParaRPr>
          </a:p>
          <a:p>
            <a:pPr eaLnBrk="1" hangingPunct="1"/>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r>
              <a:rPr lang="en-US" sz="1400" dirty="0">
                <a:solidFill>
                  <a:schemeClr val="tx1"/>
                </a:solidFill>
                <a:cs typeface="Arial" panose="020B0604020202020204" pitchFamily="34" charset="0"/>
                <a:sym typeface="+mn-ea"/>
              </a:rPr>
              <a:t>label smoothing performed well by reducing the overconfident probability .</a:t>
            </a:r>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r>
              <a:rPr lang="en-US" sz="1400" dirty="0">
                <a:solidFill>
                  <a:schemeClr val="tx1"/>
                </a:solidFill>
                <a:cs typeface="Arial" panose="020B0604020202020204" pitchFamily="34" charset="0"/>
                <a:sym typeface="+mn-ea"/>
              </a:rPr>
              <a:t>Targets weight is slightly adjusted by the reciprocal of class frequency. </a:t>
            </a:r>
            <a:endParaRPr lang="en-US" sz="1400" dirty="0">
              <a:solidFill>
                <a:schemeClr val="tx1"/>
              </a:solidFill>
              <a:cs typeface="Arial" panose="020B0604020202020204" pitchFamily="34" charset="0"/>
            </a:endParaRPr>
          </a:p>
          <a:p>
            <a:pPr marL="285750" indent="-285750" eaLnBrk="1" hangingPunct="1">
              <a:buFont typeface="Arial" panose="020B0604020202020204" pitchFamily="34" charset="0"/>
              <a:buChar char="•"/>
            </a:pPr>
            <a:endParaRPr lang="en-US" sz="1400" dirty="0">
              <a:solidFill>
                <a:schemeClr val="tx1"/>
              </a:solidFill>
              <a:cs typeface="Arial" panose="020B0604020202020204" pitchFamily="34" charset="0"/>
            </a:endParaRPr>
          </a:p>
          <a:p>
            <a:pPr lvl="0" indent="0" eaLnBrk="1" hangingPunct="1">
              <a:buFont typeface="Arial" panose="020B0604020202020204" pitchFamily="34" charset="0"/>
              <a:buNone/>
            </a:pPr>
            <a:r>
              <a:rPr lang="en-US" sz="1400" dirty="0">
                <a:solidFill>
                  <a:schemeClr val="tx1"/>
                </a:solidFill>
                <a:cs typeface="Arial" panose="020B0604020202020204" pitchFamily="34" charset="0"/>
                <a:sym typeface="+mn-ea"/>
              </a:rPr>
              <a:t>Weight for each target i :</a:t>
            </a:r>
            <a:endParaRPr lang="en-US" sz="1400" dirty="0">
              <a:solidFill>
                <a:schemeClr val="tx1"/>
              </a:solidFill>
              <a:cs typeface="Arial" panose="020B0604020202020204" pitchFamily="34" charset="0"/>
              <a:sym typeface="+mn-ea"/>
            </a:endParaRPr>
          </a:p>
          <a:p>
            <a:pPr lvl="0" indent="0" eaLnBrk="1" hangingPunct="1">
              <a:buFont typeface="Arial" panose="020B0604020202020204" pitchFamily="34" charset="0"/>
              <a:buNone/>
            </a:pPr>
            <a:r>
              <a:rPr lang="en-US" sz="1400" dirty="0">
                <a:solidFill>
                  <a:schemeClr val="tx1"/>
                </a:solidFill>
                <a:cs typeface="Arial" panose="020B0604020202020204" pitchFamily="34" charset="0"/>
                <a:sym typeface="+mn-ea"/>
              </a:rPr>
              <a:t>W</a:t>
            </a:r>
            <a:r>
              <a:rPr lang="en-US" sz="1400" baseline="-25000" dirty="0">
                <a:solidFill>
                  <a:schemeClr val="tx1"/>
                </a:solidFill>
                <a:cs typeface="Arial" panose="020B0604020202020204" pitchFamily="34" charset="0"/>
                <a:sym typeface="+mn-ea"/>
              </a:rPr>
              <a:t>i</a:t>
            </a:r>
            <a:r>
              <a:rPr lang="en-US" sz="1400" dirty="0">
                <a:solidFill>
                  <a:schemeClr val="tx1"/>
                </a:solidFill>
                <a:cs typeface="Arial" panose="020B0604020202020204" pitchFamily="34" charset="0"/>
                <a:sym typeface="+mn-ea"/>
              </a:rPr>
              <a:t> = log ( F</a:t>
            </a:r>
            <a:r>
              <a:rPr lang="en-US" sz="1400" baseline="-25000" dirty="0">
                <a:solidFill>
                  <a:schemeClr val="tx1"/>
                </a:solidFill>
                <a:cs typeface="Arial" panose="020B0604020202020204" pitchFamily="34" charset="0"/>
                <a:sym typeface="+mn-ea"/>
              </a:rPr>
              <a:t>min</a:t>
            </a:r>
            <a:r>
              <a:rPr lang="en-US" sz="1400" dirty="0">
                <a:solidFill>
                  <a:schemeClr val="tx1"/>
                </a:solidFill>
                <a:cs typeface="Arial" panose="020B0604020202020204" pitchFamily="34" charset="0"/>
                <a:sym typeface="+mn-ea"/>
              </a:rPr>
              <a:t> + 100 ) / log ( F</a:t>
            </a:r>
            <a:r>
              <a:rPr lang="en-US" sz="1400" baseline="-25000" dirty="0">
                <a:solidFill>
                  <a:schemeClr val="tx1"/>
                </a:solidFill>
                <a:cs typeface="Arial" panose="020B0604020202020204" pitchFamily="34" charset="0"/>
                <a:sym typeface="+mn-ea"/>
              </a:rPr>
              <a:t>i </a:t>
            </a:r>
            <a:r>
              <a:rPr lang="en-US" sz="1400" dirty="0">
                <a:solidFill>
                  <a:schemeClr val="tx1"/>
                </a:solidFill>
                <a:cs typeface="Arial" panose="020B0604020202020204" pitchFamily="34" charset="0"/>
                <a:sym typeface="+mn-ea"/>
              </a:rPr>
              <a:t>+ 100 )</a:t>
            </a:r>
            <a:endParaRPr lang="en-US" sz="1400" dirty="0">
              <a:solidFill>
                <a:schemeClr val="tx1"/>
              </a:solidFill>
              <a:cs typeface="Arial" panose="020B0604020202020204" pitchFamily="34" charset="0"/>
              <a:sym typeface="+mn-ea"/>
            </a:endParaRPr>
          </a:p>
          <a:p>
            <a:pPr lvl="0" indent="0" eaLnBrk="1" hangingPunct="1">
              <a:buFont typeface="Arial" panose="020B0604020202020204" pitchFamily="34" charset="0"/>
              <a:buNone/>
            </a:pPr>
            <a:endParaRPr lang="en-US" sz="1400" dirty="0">
              <a:solidFill>
                <a:schemeClr val="tx1"/>
              </a:solidFill>
              <a:cs typeface="Arial" panose="020B0604020202020204" pitchFamily="34" charset="0"/>
              <a:sym typeface="+mn-ea"/>
            </a:endParaRPr>
          </a:p>
          <a:p>
            <a:pPr lvl="0" indent="0" eaLnBrk="1" hangingPunct="1">
              <a:buFont typeface="Arial" panose="020B0604020202020204" pitchFamily="34" charset="0"/>
              <a:buNone/>
            </a:pPr>
            <a:r>
              <a:rPr lang="en-US" sz="1400" dirty="0">
                <a:solidFill>
                  <a:schemeClr val="bg1">
                    <a:lumMod val="50000"/>
                  </a:schemeClr>
                </a:solidFill>
                <a:cs typeface="Arial" panose="020B0604020202020204" pitchFamily="34" charset="0"/>
                <a:sym typeface="+mn-ea"/>
              </a:rPr>
              <a:t>Fi is the number of positive samples in target i, </a:t>
            </a:r>
            <a:endParaRPr lang="en-US" sz="1400" dirty="0">
              <a:solidFill>
                <a:schemeClr val="bg1">
                  <a:lumMod val="50000"/>
                </a:schemeClr>
              </a:solidFill>
              <a:cs typeface="Arial" panose="020B0604020202020204" pitchFamily="34" charset="0"/>
              <a:sym typeface="+mn-ea"/>
            </a:endParaRPr>
          </a:p>
          <a:p>
            <a:pPr lvl="0" indent="0" defTabSz="179705" eaLnBrk="1" fontAlgn="auto" hangingPunct="1">
              <a:buFont typeface="Arial" panose="020B0604020202020204" pitchFamily="34" charset="0"/>
              <a:buNone/>
              <a:tabLst>
                <a:tab pos="179705" algn="l"/>
              </a:tabLst>
            </a:pPr>
            <a:r>
              <a:rPr lang="en-US" sz="1400" dirty="0">
                <a:solidFill>
                  <a:schemeClr val="bg1">
                    <a:lumMod val="50000"/>
                  </a:schemeClr>
                </a:solidFill>
                <a:cs typeface="Arial" panose="020B0604020202020204" pitchFamily="34" charset="0"/>
                <a:sym typeface="+mn-ea"/>
              </a:rPr>
              <a:t>Fmin donates the min positive count of all target.</a:t>
            </a:r>
            <a:endParaRPr lang="en-US" sz="1400" dirty="0">
              <a:solidFill>
                <a:schemeClr val="bg1">
                  <a:lumMod val="50000"/>
                </a:schemeClr>
              </a:solidFill>
              <a:cs typeface="Arial" panose="020B0604020202020204" pitchFamily="34" charset="0"/>
              <a:sym typeface="+mn-ea"/>
            </a:endParaRPr>
          </a:p>
          <a:p>
            <a:pPr lvl="0" indent="0" defTabSz="179705" eaLnBrk="1" fontAlgn="auto" hangingPunct="1">
              <a:buFont typeface="Arial" panose="020B0604020202020204" pitchFamily="34" charset="0"/>
              <a:buNone/>
              <a:tabLst>
                <a:tab pos="179705" algn="l"/>
              </a:tabLst>
            </a:pPr>
            <a:r>
              <a:rPr lang="en-US" sz="1400" dirty="0">
                <a:solidFill>
                  <a:schemeClr val="bg1">
                    <a:lumMod val="50000"/>
                  </a:schemeClr>
                </a:solidFill>
                <a:cs typeface="Arial" panose="020B0604020202020204" pitchFamily="34" charset="0"/>
                <a:sym typeface="+mn-ea"/>
              </a:rPr>
              <a:t>The constant term 100 is added to prevent the target with low frequency (e.g., with 1 positive sample) from affecting model extremely, </a:t>
            </a:r>
            <a:endParaRPr lang="en-US" sz="1400" dirty="0">
              <a:solidFill>
                <a:schemeClr val="bg1">
                  <a:lumMod val="50000"/>
                </a:schemeClr>
              </a:solidFill>
              <a:cs typeface="Arial" panose="020B0604020202020204" pitchFamily="34" charset="0"/>
              <a:sym typeface="+mn-ea"/>
            </a:endParaRPr>
          </a:p>
          <a:p>
            <a:pPr lvl="0" indent="0" defTabSz="179705" eaLnBrk="1" fontAlgn="auto" hangingPunct="1">
              <a:buFont typeface="Arial" panose="020B0604020202020204" pitchFamily="34" charset="0"/>
              <a:buNone/>
              <a:tabLst>
                <a:tab pos="179705" algn="l"/>
              </a:tabLst>
            </a:pPr>
            <a:r>
              <a:rPr lang="en-US" sz="1400" dirty="0">
                <a:solidFill>
                  <a:schemeClr val="bg1">
                    <a:lumMod val="50000"/>
                  </a:schemeClr>
                </a:solidFill>
                <a:cs typeface="Arial" panose="020B0604020202020204" pitchFamily="34" charset="0"/>
                <a:sym typeface="+mn-ea"/>
              </a:rPr>
              <a:t>Log conversion is to make it smooth.</a:t>
            </a:r>
            <a:endParaRPr lang="en-US" sz="1400" dirty="0">
              <a:solidFill>
                <a:schemeClr val="bg1">
                  <a:lumMod val="50000"/>
                </a:schemeClr>
              </a:solidFill>
              <a:cs typeface="Arial" panose="020B0604020202020204" pitchFamily="34" charset="0"/>
              <a:sym typeface="+mn-ea"/>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275590"/>
          </a:xfrm>
          <a:prstGeom prst="rect">
            <a:avLst/>
          </a:prstGeom>
        </p:spPr>
        <p:txBody>
          <a:bodyPr wrap="square">
            <a:spAutoFit/>
          </a:bodyPr>
          <a:lstStyle/>
          <a:p>
            <a:pPr algn="l" eaLnBrk="1" hangingPunct="1"/>
            <a:r>
              <a:rPr lang="en-US" sz="1200" b="1" dirty="0">
                <a:latin typeface="Arial" panose="020B0604020202020204" pitchFamily="34" charset="0"/>
                <a:ea typeface="Inter Semi" panose="020B0502030000000004" pitchFamily="34" charset="0"/>
                <a:cs typeface="Arial" panose="020B0604020202020204" pitchFamily="34" charset="0"/>
                <a:sym typeface="+mn-ea"/>
              </a:rPr>
              <a:t>Local CV &amp; Loss Function </a:t>
            </a:r>
            <a:endParaRPr lang="en-US" sz="1600" b="1" dirty="0">
              <a:latin typeface="Arial" panose="020B0604020202020204" pitchFamily="34" charset="0"/>
              <a:ea typeface="Inter" panose="020B0502030000000004" pitchFamily="34" charset="0"/>
              <a:cs typeface="Arial" panose="020B06040202020202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UNIT_PLACING_PICTURE_USER_VIEWPORT" val="{&quot;height&quot;:2760,&quot;width&quot;:6792}"/>
</p:tagLst>
</file>

<file path=ppt/tags/tag2.xml><?xml version="1.0" encoding="utf-8"?>
<p:tagLst xmlns:p="http://schemas.openxmlformats.org/presentationml/2006/main">
  <p:tag name="KSO_WM_UNIT_PLACING_PICTURE_USER_VIEWPORT" val="{&quot;height&quot;:2760,&quot;width&quot;:6792}"/>
</p:tagLst>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cmpd="sng">
          <a:solidFill>
            <a:schemeClr val="tx1"/>
          </a:solidFill>
        </a:ln>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2"/>
          </a:solidFill>
        </a:ln>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ggle (All Grey)">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Kaggle - Template</Template>
  <TotalTime>0</TotalTime>
  <Words>4849</Words>
  <Application>WPS 演示</Application>
  <PresentationFormat>On-screen Show (16:9)</PresentationFormat>
  <Paragraphs>197</Paragraphs>
  <Slides>19</Slides>
  <Notes>20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19</vt:i4>
      </vt:variant>
    </vt:vector>
  </HeadingPairs>
  <TitlesOfParts>
    <vt:vector size="38" baseType="lpstr">
      <vt:lpstr>Arial</vt:lpstr>
      <vt:lpstr>宋体</vt:lpstr>
      <vt:lpstr>Wingdings</vt:lpstr>
      <vt:lpstr>Arial Narrow</vt:lpstr>
      <vt:lpstr>MS PGothic</vt:lpstr>
      <vt:lpstr>Verdana</vt:lpstr>
      <vt:lpstr>ヒラギノ角ゴ Pro W3</vt:lpstr>
      <vt:lpstr>Yu Gothic</vt:lpstr>
      <vt:lpstr>Inter</vt:lpstr>
      <vt:lpstr>MV Boli</vt:lpstr>
      <vt:lpstr>Inter Semi</vt:lpstr>
      <vt:lpstr>Open Sans</vt:lpstr>
      <vt:lpstr>微软雅黑</vt:lpstr>
      <vt:lpstr>Arial Unicode MS</vt:lpstr>
      <vt:lpstr>Calibri</vt:lpstr>
      <vt:lpstr>Segoe Print</vt:lpstr>
      <vt:lpstr>Kaggle</vt:lpstr>
      <vt:lpstr>Custom Design</vt:lpstr>
      <vt:lpstr>Kaggle (All Grey)</vt:lpstr>
      <vt:lpstr>MoA Prediction -   2nd Place Solution  [with 1D-CNN]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郭宝森</cp:lastModifiedBy>
  <cp:revision>1117</cp:revision>
  <dcterms:created xsi:type="dcterms:W3CDTF">2012-07-01T20:21:00Z</dcterms:created>
  <dcterms:modified xsi:type="dcterms:W3CDTF">2020-12-17T13:11:19Z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