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23" r:id="rId3"/>
    <p:sldId id="325" r:id="rId4"/>
    <p:sldId id="324" r:id="rId5"/>
    <p:sldId id="328" r:id="rId6"/>
    <p:sldId id="326" r:id="rId7"/>
    <p:sldId id="329" r:id="rId8"/>
    <p:sldId id="327" r:id="rId9"/>
    <p:sldId id="330" r:id="rId10"/>
    <p:sldId id="33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309FA3"/>
    <a:srgbClr val="605F5D"/>
    <a:srgbClr val="2055B5"/>
    <a:srgbClr val="E6E6E6"/>
    <a:srgbClr val="DCDCDC"/>
    <a:srgbClr val="F0F0F0"/>
    <a:srgbClr val="C8C8C8"/>
    <a:srgbClr val="FF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62" y="13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2021/12/22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9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480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0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圆角矩形 110"/>
          <p:cNvSpPr/>
          <p:nvPr userDrawn="1"/>
        </p:nvSpPr>
        <p:spPr>
          <a:xfrm>
            <a:off x="-5838" y="4503162"/>
            <a:ext cx="8334915" cy="1083685"/>
          </a:xfrm>
          <a:prstGeom prst="roundRect">
            <a:avLst>
              <a:gd name="adj" fmla="val 0"/>
            </a:avLst>
          </a:prstGeom>
          <a:solidFill>
            <a:srgbClr val="194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35">
              <a:solidFill>
                <a:prstClr val="white"/>
              </a:solidFill>
            </a:endParaRPr>
          </a:p>
        </p:txBody>
      </p:sp>
      <p:pic>
        <p:nvPicPr>
          <p:cNvPr id="8" name="图片 7" descr="D"/>
          <p:cNvPicPr>
            <a:picLocks noChangeAspect="1"/>
          </p:cNvPicPr>
          <p:nvPr userDrawn="1"/>
        </p:nvPicPr>
        <p:blipFill>
          <a:blip r:embed="rId2"/>
          <a:srcRect l="38274" t="37161"/>
          <a:stretch>
            <a:fillRect/>
          </a:stretch>
        </p:blipFill>
        <p:spPr>
          <a:xfrm>
            <a:off x="2540" y="-11430"/>
            <a:ext cx="6389370" cy="5894070"/>
          </a:xfrm>
          <a:prstGeom prst="rect">
            <a:avLst/>
          </a:prstGeom>
        </p:spPr>
      </p:pic>
      <p:sp>
        <p:nvSpPr>
          <p:cNvPr id="115" name="圆角矩形 114"/>
          <p:cNvSpPr/>
          <p:nvPr userDrawn="1"/>
        </p:nvSpPr>
        <p:spPr>
          <a:xfrm>
            <a:off x="8395736" y="3304569"/>
            <a:ext cx="3793849" cy="1130664"/>
          </a:xfrm>
          <a:prstGeom prst="roundRect">
            <a:avLst>
              <a:gd name="adj" fmla="val 0"/>
            </a:avLst>
          </a:prstGeom>
          <a:solidFill>
            <a:srgbClr val="194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35">
              <a:solidFill>
                <a:prstClr val="white"/>
              </a:solidFill>
            </a:endParaRPr>
          </a:p>
        </p:txBody>
      </p:sp>
      <p:pic>
        <p:nvPicPr>
          <p:cNvPr id="13338" name="Picture 2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7"/>
          <a:stretch>
            <a:fillRect/>
          </a:stretch>
        </p:blipFill>
        <p:spPr bwMode="auto">
          <a:xfrm>
            <a:off x="6616193" y="3318820"/>
            <a:ext cx="1713503" cy="111624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/>
          <a:srcRect l="19928" r="14846"/>
          <a:stretch>
            <a:fillRect/>
          </a:stretch>
        </p:blipFill>
        <p:spPr>
          <a:xfrm>
            <a:off x="8431446" y="4503100"/>
            <a:ext cx="1222812" cy="1089152"/>
          </a:xfrm>
          <a:prstGeom prst="rect">
            <a:avLst/>
          </a:prstGeom>
        </p:spPr>
      </p:pic>
      <p:pic>
        <p:nvPicPr>
          <p:cNvPr id="32769" name="图片 1"/>
          <p:cNvPicPr>
            <a:picLocks noChangeAspect="1"/>
          </p:cNvPicPr>
          <p:nvPr userDrawn="1"/>
        </p:nvPicPr>
        <p:blipFill>
          <a:blip r:embed="rId5"/>
          <a:srcRect r="68149"/>
          <a:stretch>
            <a:fillRect/>
          </a:stretch>
        </p:blipFill>
        <p:spPr>
          <a:xfrm>
            <a:off x="11028192" y="4509724"/>
            <a:ext cx="1161401" cy="108252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圆角矩形 9"/>
          <p:cNvSpPr/>
          <p:nvPr userDrawn="1"/>
        </p:nvSpPr>
        <p:spPr>
          <a:xfrm>
            <a:off x="9712058" y="4503100"/>
            <a:ext cx="1258335" cy="108915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35">
              <a:solidFill>
                <a:prstClr val="white"/>
              </a:solidFill>
            </a:endParaRPr>
          </a:p>
        </p:txBody>
      </p:sp>
      <p:pic>
        <p:nvPicPr>
          <p:cNvPr id="11" name="图片 10" descr="标语白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76487" y="4772661"/>
            <a:ext cx="6195907" cy="593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"/>
          <p:cNvPicPr>
            <a:picLocks noChangeAspect="1"/>
          </p:cNvPicPr>
          <p:nvPr userDrawn="1"/>
        </p:nvPicPr>
        <p:blipFill>
          <a:blip r:embed="rId2"/>
          <a:srcRect r="29672" b="47861"/>
          <a:stretch>
            <a:fillRect/>
          </a:stretch>
        </p:blipFill>
        <p:spPr>
          <a:xfrm>
            <a:off x="10317480" y="5592445"/>
            <a:ext cx="1878330" cy="126174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659271" y="188"/>
            <a:ext cx="685763" cy="945256"/>
          </a:xfrm>
          <a:prstGeom prst="rect">
            <a:avLst/>
          </a:prstGeom>
          <a:solidFill>
            <a:srgbClr val="004B8F"/>
          </a:solidFill>
          <a:ln>
            <a:noFill/>
          </a:ln>
          <a:effectLst>
            <a:outerShdw blurRad="203200" dist="63500" dir="5400000" algn="t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>
              <a:defRPr/>
            </a:pPr>
            <a:endParaRPr lang="zh-CN" altLang="en-US" sz="1705" dirty="0">
              <a:solidFill>
                <a:srgbClr val="FFFFFF"/>
              </a:solidFill>
              <a:latin typeface="印品黑体" panose="00000500000000000000" pitchFamily="2" charset="-122"/>
              <a:ea typeface="微软雅黑" panose="020B0503020204020204" charset="-122"/>
            </a:endParaRPr>
          </a:p>
        </p:txBody>
      </p:sp>
      <p:sp>
        <p:nvSpPr>
          <p:cNvPr id="10" name="椭圆 4"/>
          <p:cNvSpPr/>
          <p:nvPr userDrawn="1"/>
        </p:nvSpPr>
        <p:spPr>
          <a:xfrm>
            <a:off x="831464" y="346382"/>
            <a:ext cx="341376" cy="343183"/>
          </a:xfrm>
          <a:custGeom>
            <a:avLst/>
            <a:gdLst>
              <a:gd name="connsiteX0" fmla="*/ 139700 w 330200"/>
              <a:gd name="connsiteY0" fmla="*/ 87312 h 331788"/>
              <a:gd name="connsiteX1" fmla="*/ 119062 w 330200"/>
              <a:gd name="connsiteY1" fmla="*/ 109537 h 331788"/>
              <a:gd name="connsiteX2" fmla="*/ 182562 w 330200"/>
              <a:gd name="connsiteY2" fmla="*/ 173037 h 331788"/>
              <a:gd name="connsiteX3" fmla="*/ 123825 w 330200"/>
              <a:gd name="connsiteY3" fmla="*/ 230187 h 331788"/>
              <a:gd name="connsiteX4" fmla="*/ 146050 w 330200"/>
              <a:gd name="connsiteY4" fmla="*/ 252412 h 331788"/>
              <a:gd name="connsiteX5" fmla="*/ 223837 w 330200"/>
              <a:gd name="connsiteY5" fmla="*/ 173037 h 331788"/>
              <a:gd name="connsiteX6" fmla="*/ 165100 w 330200"/>
              <a:gd name="connsiteY6" fmla="*/ 0 h 331788"/>
              <a:gd name="connsiteX7" fmla="*/ 330200 w 330200"/>
              <a:gd name="connsiteY7" fmla="*/ 165894 h 331788"/>
              <a:gd name="connsiteX8" fmla="*/ 165100 w 330200"/>
              <a:gd name="connsiteY8" fmla="*/ 331788 h 331788"/>
              <a:gd name="connsiteX9" fmla="*/ 0 w 330200"/>
              <a:gd name="connsiteY9" fmla="*/ 165894 h 331788"/>
              <a:gd name="connsiteX10" fmla="*/ 165100 w 330200"/>
              <a:gd name="connsiteY10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0200" h="331788">
                <a:moveTo>
                  <a:pt x="139700" y="87312"/>
                </a:moveTo>
                <a:lnTo>
                  <a:pt x="119062" y="109537"/>
                </a:lnTo>
                <a:lnTo>
                  <a:pt x="182562" y="173037"/>
                </a:lnTo>
                <a:lnTo>
                  <a:pt x="123825" y="230187"/>
                </a:lnTo>
                <a:lnTo>
                  <a:pt x="146050" y="252412"/>
                </a:lnTo>
                <a:lnTo>
                  <a:pt x="223837" y="173037"/>
                </a:lnTo>
                <a:close/>
                <a:moveTo>
                  <a:pt x="165100" y="0"/>
                </a:moveTo>
                <a:cubicBezTo>
                  <a:pt x="256282" y="0"/>
                  <a:pt x="330200" y="74273"/>
                  <a:pt x="330200" y="165894"/>
                </a:cubicBezTo>
                <a:cubicBezTo>
                  <a:pt x="330200" y="257515"/>
                  <a:pt x="256282" y="331788"/>
                  <a:pt x="165100" y="331788"/>
                </a:cubicBezTo>
                <a:cubicBezTo>
                  <a:pt x="73918" y="331788"/>
                  <a:pt x="0" y="257515"/>
                  <a:pt x="0" y="165894"/>
                </a:cubicBezTo>
                <a:cubicBezTo>
                  <a:pt x="0" y="74273"/>
                  <a:pt x="73918" y="0"/>
                  <a:pt x="1651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6699" tIns="43349" rIns="86699" bIns="43349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705" dirty="0">
              <a:latin typeface="印品黑体" panose="00000500000000000000" pitchFamily="2" charset="-122"/>
            </a:endParaRPr>
          </a:p>
        </p:txBody>
      </p:sp>
      <p:pic>
        <p:nvPicPr>
          <p:cNvPr id="11" name="图片 10" descr="标语蓝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95834" y="6423660"/>
            <a:ext cx="3009053" cy="2878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D"/>
          <p:cNvPicPr>
            <a:picLocks noChangeAspect="1"/>
          </p:cNvPicPr>
          <p:nvPr userDrawn="1"/>
        </p:nvPicPr>
        <p:blipFill>
          <a:blip r:embed="rId2"/>
          <a:srcRect l="33044" b="50467"/>
          <a:stretch>
            <a:fillRect/>
          </a:stretch>
        </p:blipFill>
        <p:spPr>
          <a:xfrm>
            <a:off x="15240" y="4309745"/>
            <a:ext cx="3821430" cy="2561590"/>
          </a:xfrm>
          <a:prstGeom prst="rect">
            <a:avLst/>
          </a:prstGeom>
        </p:spPr>
      </p:pic>
      <p:pic>
        <p:nvPicPr>
          <p:cNvPr id="8" name="图片 7" descr="标语蓝"/>
          <p:cNvPicPr>
            <a:picLocks noChangeAspect="1"/>
          </p:cNvPicPr>
          <p:nvPr userDrawn="1"/>
        </p:nvPicPr>
        <p:blipFill>
          <a:blip r:embed="rId3"/>
          <a:srcRect r="65777"/>
          <a:stretch>
            <a:fillRect/>
          </a:stretch>
        </p:blipFill>
        <p:spPr>
          <a:xfrm>
            <a:off x="549910" y="2168525"/>
            <a:ext cx="4953000" cy="1383665"/>
          </a:xfrm>
          <a:prstGeom prst="rect">
            <a:avLst/>
          </a:prstGeom>
        </p:spPr>
      </p:pic>
      <p:pic>
        <p:nvPicPr>
          <p:cNvPr id="9" name="图片 8" descr="标语蓝"/>
          <p:cNvPicPr>
            <a:picLocks noChangeAspect="1"/>
          </p:cNvPicPr>
          <p:nvPr userDrawn="1"/>
        </p:nvPicPr>
        <p:blipFill>
          <a:blip r:embed="rId3"/>
          <a:srcRect l="34439"/>
          <a:stretch>
            <a:fillRect/>
          </a:stretch>
        </p:blipFill>
        <p:spPr>
          <a:xfrm>
            <a:off x="450850" y="3552190"/>
            <a:ext cx="4681220" cy="757555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5574665" y="1529715"/>
            <a:ext cx="0" cy="3535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6201410" y="2183130"/>
            <a:ext cx="478599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charset="-122"/>
                <a:ea typeface="华文细黑" panose="02010600040101010101" charset="-122"/>
              </a:rPr>
              <a:t>感谢您的时间</a:t>
            </a:r>
          </a:p>
          <a:p>
            <a:r>
              <a:rPr lang="en-US" altLang="zh-CN" sz="4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细黑" panose="02010600040101010101" charset="-122"/>
                <a:ea typeface="华文细黑" panose="02010600040101010101" charset="-122"/>
              </a:rPr>
              <a:t>Thank you for listening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KSO_TEMPLATE" hidden="1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4"/>
          <p:cNvSpPr/>
          <p:nvPr userDrawn="1"/>
        </p:nvSpPr>
        <p:spPr>
          <a:xfrm>
            <a:off x="831464" y="346382"/>
            <a:ext cx="341376" cy="343183"/>
          </a:xfrm>
          <a:custGeom>
            <a:avLst/>
            <a:gdLst>
              <a:gd name="connsiteX0" fmla="*/ 139700 w 330200"/>
              <a:gd name="connsiteY0" fmla="*/ 87312 h 331788"/>
              <a:gd name="connsiteX1" fmla="*/ 119062 w 330200"/>
              <a:gd name="connsiteY1" fmla="*/ 109537 h 331788"/>
              <a:gd name="connsiteX2" fmla="*/ 182562 w 330200"/>
              <a:gd name="connsiteY2" fmla="*/ 173037 h 331788"/>
              <a:gd name="connsiteX3" fmla="*/ 123825 w 330200"/>
              <a:gd name="connsiteY3" fmla="*/ 230187 h 331788"/>
              <a:gd name="connsiteX4" fmla="*/ 146050 w 330200"/>
              <a:gd name="connsiteY4" fmla="*/ 252412 h 331788"/>
              <a:gd name="connsiteX5" fmla="*/ 223837 w 330200"/>
              <a:gd name="connsiteY5" fmla="*/ 173037 h 331788"/>
              <a:gd name="connsiteX6" fmla="*/ 165100 w 330200"/>
              <a:gd name="connsiteY6" fmla="*/ 0 h 331788"/>
              <a:gd name="connsiteX7" fmla="*/ 330200 w 330200"/>
              <a:gd name="connsiteY7" fmla="*/ 165894 h 331788"/>
              <a:gd name="connsiteX8" fmla="*/ 165100 w 330200"/>
              <a:gd name="connsiteY8" fmla="*/ 331788 h 331788"/>
              <a:gd name="connsiteX9" fmla="*/ 0 w 330200"/>
              <a:gd name="connsiteY9" fmla="*/ 165894 h 331788"/>
              <a:gd name="connsiteX10" fmla="*/ 165100 w 330200"/>
              <a:gd name="connsiteY10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0200" h="331788">
                <a:moveTo>
                  <a:pt x="139700" y="87312"/>
                </a:moveTo>
                <a:lnTo>
                  <a:pt x="119062" y="109537"/>
                </a:lnTo>
                <a:lnTo>
                  <a:pt x="182562" y="173037"/>
                </a:lnTo>
                <a:lnTo>
                  <a:pt x="123825" y="230187"/>
                </a:lnTo>
                <a:lnTo>
                  <a:pt x="146050" y="252412"/>
                </a:lnTo>
                <a:lnTo>
                  <a:pt x="223837" y="173037"/>
                </a:lnTo>
                <a:close/>
                <a:moveTo>
                  <a:pt x="165100" y="0"/>
                </a:moveTo>
                <a:cubicBezTo>
                  <a:pt x="256282" y="0"/>
                  <a:pt x="330200" y="74273"/>
                  <a:pt x="330200" y="165894"/>
                </a:cubicBezTo>
                <a:cubicBezTo>
                  <a:pt x="330200" y="257515"/>
                  <a:pt x="256282" y="331788"/>
                  <a:pt x="165100" y="331788"/>
                </a:cubicBezTo>
                <a:cubicBezTo>
                  <a:pt x="73918" y="331788"/>
                  <a:pt x="0" y="257515"/>
                  <a:pt x="0" y="165894"/>
                </a:cubicBezTo>
                <a:cubicBezTo>
                  <a:pt x="0" y="74273"/>
                  <a:pt x="73918" y="0"/>
                  <a:pt x="1651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6699" tIns="43349" rIns="86699" bIns="43349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705" dirty="0">
              <a:latin typeface="印品黑体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07734" y="5638677"/>
            <a:ext cx="7147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98500" dist="317500" dir="9300000" algn="tl">
                    <a:schemeClr val="bg1">
                      <a:alpha val="43000"/>
                    </a:schemeClr>
                  </a:outerShdw>
                </a:effectLst>
                <a:cs typeface="+mn-ea"/>
                <a:sym typeface="+mn-lt"/>
              </a:rPr>
              <a:t>Collaboration ⁞ Win-Win ⁞ Autonomy ⁞ Innovation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698500" dist="317500" dir="9300000" algn="tl">
                  <a:schemeClr val="bg1">
                    <a:alpha val="43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8962E6A-F61A-49EA-9CE3-9D874E814894}"/>
              </a:ext>
            </a:extLst>
          </p:cNvPr>
          <p:cNvSpPr txBox="1"/>
          <p:nvPr/>
        </p:nvSpPr>
        <p:spPr>
          <a:xfrm>
            <a:off x="4824786" y="1858758"/>
            <a:ext cx="828670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3200" dirty="0" smtClean="0">
                <a:solidFill>
                  <a:srgbClr val="0070C0"/>
                </a:solidFill>
              </a:rPr>
              <a:t>代码考核</a:t>
            </a:r>
            <a:endParaRPr lang="en-US" altLang="zh-CN" sz="3200" dirty="0">
              <a:solidFill>
                <a:srgbClr val="0070C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959164" y="4018057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2021.12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9"/>
          <p:cNvSpPr txBox="1"/>
          <p:nvPr/>
        </p:nvSpPr>
        <p:spPr>
          <a:xfrm>
            <a:off x="1607024" y="256232"/>
            <a:ext cx="827773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200" b="0" spc="0">
                <a:ln w="317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8.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总结</a:t>
            </a:r>
            <a:endParaRPr lang="zh-CN" altLang="en-US" sz="2000" b="1" dirty="0">
              <a:ln>
                <a:noFill/>
              </a:ln>
              <a:solidFill>
                <a:srgbClr val="0070C0"/>
              </a:solidFill>
              <a:latin typeface="微软雅黑" panose="020B0503020204020204" charset="-122"/>
            </a:endParaRPr>
          </a:p>
        </p:txBody>
      </p:sp>
      <p:sp>
        <p:nvSpPr>
          <p:cNvPr id="9" name="TextBox 34"/>
          <p:cNvSpPr txBox="1"/>
          <p:nvPr/>
        </p:nvSpPr>
        <p:spPr>
          <a:xfrm>
            <a:off x="1594375" y="1217068"/>
            <a:ext cx="9015861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200" b="0" spc="0">
                <a:ln w="317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defRPr>
            </a:lvl1pPr>
          </a:lstStyle>
          <a:p>
            <a:pPr marL="457200" indent="-457200">
              <a:buAutoNum type="arabicPlain"/>
            </a:pP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程序包含部分控件的灵活使用</a:t>
            </a:r>
            <a:endParaRPr lang="en-US" altLang="zh-CN" sz="2000" b="1" dirty="0" smtClean="0">
              <a:ln>
                <a:noFill/>
              </a:ln>
              <a:solidFill>
                <a:srgbClr val="0070C0"/>
              </a:solidFill>
              <a:latin typeface="微软雅黑" panose="020B0503020204020204" charset="-122"/>
            </a:endParaRPr>
          </a:p>
          <a:p>
            <a:pPr marL="457200" indent="-457200">
              <a:buAutoNum type="arabicPlain"/>
            </a:pPr>
            <a:endParaRPr lang="en-US" altLang="zh-CN" sz="2000" b="1" dirty="0" smtClean="0">
              <a:ln>
                <a:noFill/>
              </a:ln>
              <a:solidFill>
                <a:srgbClr val="0070C0"/>
              </a:solidFill>
              <a:latin typeface="微软雅黑" panose="020B0503020204020204" charset="-122"/>
            </a:endParaRPr>
          </a:p>
          <a:p>
            <a:pPr marL="457200" indent="-457200">
              <a:buAutoNum type="arabicPlain"/>
            </a:pP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字符串的截取处理等</a:t>
            </a:r>
            <a:endParaRPr lang="en-US" altLang="zh-CN" sz="2000" b="1" dirty="0" smtClean="0">
              <a:ln>
                <a:noFill/>
              </a:ln>
              <a:solidFill>
                <a:srgbClr val="0070C0"/>
              </a:solidFill>
              <a:latin typeface="微软雅黑" panose="020B0503020204020204" charset="-122"/>
            </a:endParaRPr>
          </a:p>
          <a:p>
            <a:pPr marL="457200" indent="-457200">
              <a:buAutoNum type="arabicPlain"/>
            </a:pPr>
            <a:endParaRPr lang="en-US" altLang="zh-CN" sz="2000" b="1" dirty="0" smtClean="0">
              <a:ln>
                <a:noFill/>
              </a:ln>
              <a:solidFill>
                <a:srgbClr val="0070C0"/>
              </a:solidFill>
              <a:latin typeface="微软雅黑" panose="020B0503020204020204" charset="-122"/>
            </a:endParaRPr>
          </a:p>
          <a:p>
            <a:pPr marL="457200" indent="-457200">
              <a:buAutoNum type="arabicPlain"/>
            </a:pP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TCP/IP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通讯和串口通讯必须掌握</a:t>
            </a:r>
            <a:endParaRPr lang="en-US" altLang="zh-CN" sz="2000" b="1" dirty="0" smtClean="0">
              <a:ln>
                <a:noFill/>
              </a:ln>
              <a:solidFill>
                <a:srgbClr val="0070C0"/>
              </a:solidFill>
              <a:latin typeface="微软雅黑" panose="020B0503020204020204" charset="-122"/>
            </a:endParaRPr>
          </a:p>
          <a:p>
            <a:pPr marL="457200" indent="-457200">
              <a:buAutoNum type="arabicPlain"/>
            </a:pPr>
            <a:endParaRPr lang="en-US" altLang="zh-CN" sz="2000" b="1" dirty="0" smtClean="0">
              <a:ln>
                <a:noFill/>
              </a:ln>
              <a:solidFill>
                <a:srgbClr val="0070C0"/>
              </a:solidFill>
              <a:latin typeface="微软雅黑" panose="020B0503020204020204" charset="-122"/>
            </a:endParaRPr>
          </a:p>
          <a:p>
            <a:pPr marL="457200" indent="-457200">
              <a:buAutoNum type="arabicPlain"/>
            </a:pPr>
            <a:r>
              <a:rPr lang="zh-CN" altLang="en-US" sz="2000" b="1" dirty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多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线程的使用</a:t>
            </a:r>
            <a:endParaRPr lang="en-US" altLang="zh-CN" sz="2000" b="1" dirty="0" smtClean="0">
              <a:ln>
                <a:noFill/>
              </a:ln>
              <a:solidFill>
                <a:srgbClr val="0070C0"/>
              </a:solidFill>
              <a:latin typeface="微软雅黑" panose="020B0503020204020204" charset="-122"/>
            </a:endParaRPr>
          </a:p>
          <a:p>
            <a:pPr marL="457200" indent="-457200">
              <a:buAutoNum type="arabicPlain"/>
            </a:pPr>
            <a:endParaRPr lang="en-US" altLang="zh-CN" sz="2000" b="1" dirty="0" smtClean="0">
              <a:ln>
                <a:noFill/>
              </a:ln>
              <a:solidFill>
                <a:srgbClr val="0070C0"/>
              </a:solidFill>
              <a:latin typeface="微软雅黑" panose="020B0503020204020204" charset="-122"/>
            </a:endParaRPr>
          </a:p>
          <a:p>
            <a:pPr marL="457200" indent="-457200">
              <a:buAutoNum type="arabicPlain"/>
            </a:pP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Log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的熟练使用</a:t>
            </a:r>
            <a:endParaRPr lang="en-US" altLang="zh-CN" sz="2000" b="1" dirty="0" smtClean="0">
              <a:ln>
                <a:noFill/>
              </a:ln>
              <a:solidFill>
                <a:srgbClr val="0070C0"/>
              </a:solidFill>
              <a:latin typeface="微软雅黑" panose="020B0503020204020204" charset="-122"/>
            </a:endParaRPr>
          </a:p>
          <a:p>
            <a:pPr marL="457200" indent="-457200">
              <a:buAutoNum type="arabicPlain"/>
            </a:pPr>
            <a:endParaRPr lang="en-US" altLang="zh-CN" sz="2000" b="1" dirty="0">
              <a:ln>
                <a:noFill/>
              </a:ln>
              <a:solidFill>
                <a:srgbClr val="0070C0"/>
              </a:solidFill>
              <a:latin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6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53259" y="215512"/>
            <a:ext cx="613454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    目 录 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21" name="TextBox 34"/>
          <p:cNvSpPr txBox="1"/>
          <p:nvPr/>
        </p:nvSpPr>
        <p:spPr>
          <a:xfrm>
            <a:off x="1594375" y="1217068"/>
            <a:ext cx="901586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200" b="0" spc="0">
                <a:ln w="317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1.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从文本文件</a:t>
            </a: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txt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里读取数据，用“</a:t>
            </a: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,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”分隔，显示到桌面</a:t>
            </a:r>
            <a:r>
              <a:rPr lang="en-US" altLang="zh-CN" sz="2000" b="1" dirty="0" err="1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dataGridView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中</a:t>
            </a:r>
            <a:endParaRPr lang="zh-CN" altLang="en-US" sz="2000" b="1" dirty="0">
              <a:ln>
                <a:noFill/>
              </a:ln>
              <a:solidFill>
                <a:srgbClr val="0070C0"/>
              </a:solidFill>
              <a:latin typeface="微软雅黑" panose="020B0503020204020204" charset="-122"/>
            </a:endParaRPr>
          </a:p>
        </p:txBody>
      </p:sp>
      <p:sp>
        <p:nvSpPr>
          <p:cNvPr id="22" name="TextBox 39"/>
          <p:cNvSpPr txBox="1"/>
          <p:nvPr/>
        </p:nvSpPr>
        <p:spPr>
          <a:xfrm>
            <a:off x="1594374" y="1799244"/>
            <a:ext cx="827773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200" b="0" spc="0">
                <a:ln w="317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2.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实现加载图片到桌面控件</a:t>
            </a: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pictureBox1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上</a:t>
            </a:r>
            <a:endParaRPr lang="zh-CN" altLang="en-US" sz="2000" b="1" dirty="0">
              <a:ln>
                <a:noFill/>
              </a:ln>
              <a:solidFill>
                <a:srgbClr val="0070C0"/>
              </a:solidFill>
              <a:latin typeface="微软雅黑" panose="020B0503020204020204" charset="-122"/>
            </a:endParaRPr>
          </a:p>
        </p:txBody>
      </p:sp>
      <p:sp>
        <p:nvSpPr>
          <p:cNvPr id="5" name="TextBox 39"/>
          <p:cNvSpPr txBox="1"/>
          <p:nvPr/>
        </p:nvSpPr>
        <p:spPr>
          <a:xfrm>
            <a:off x="1594373" y="2381420"/>
            <a:ext cx="827773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200" b="0" spc="0">
                <a:ln w="317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3.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将</a:t>
            </a: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pictureBox1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上的图片以</a:t>
            </a: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jpg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格式存到本地图片文件夹中</a:t>
            </a:r>
            <a:endParaRPr lang="zh-CN" altLang="en-US" sz="2000" b="1" dirty="0">
              <a:ln>
                <a:noFill/>
              </a:ln>
              <a:solidFill>
                <a:srgbClr val="0070C0"/>
              </a:solidFill>
              <a:latin typeface="微软雅黑" panose="020B0503020204020204" charset="-122"/>
            </a:endParaRPr>
          </a:p>
        </p:txBody>
      </p:sp>
      <p:sp>
        <p:nvSpPr>
          <p:cNvPr id="7" name="TextBox 39"/>
          <p:cNvSpPr txBox="1"/>
          <p:nvPr/>
        </p:nvSpPr>
        <p:spPr>
          <a:xfrm>
            <a:off x="1594370" y="3757681"/>
            <a:ext cx="827773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200" b="0" spc="0">
                <a:ln w="317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5.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添加</a:t>
            </a: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TCP/IP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，使用调试助手能正常通讯</a:t>
            </a:r>
            <a:endParaRPr lang="zh-CN" altLang="en-US" sz="2000" b="1" dirty="0">
              <a:ln>
                <a:noFill/>
              </a:ln>
              <a:solidFill>
                <a:srgbClr val="0070C0"/>
              </a:solidFill>
              <a:latin typeface="微软雅黑" panose="020B0503020204020204" charset="-122"/>
            </a:endParaRPr>
          </a:p>
        </p:txBody>
      </p:sp>
      <p:sp>
        <p:nvSpPr>
          <p:cNvPr id="8" name="TextBox 39"/>
          <p:cNvSpPr txBox="1"/>
          <p:nvPr/>
        </p:nvSpPr>
        <p:spPr>
          <a:xfrm>
            <a:off x="1594370" y="2941384"/>
            <a:ext cx="863027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200" b="0" spc="0">
                <a:ln w="317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4.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添加串口通讯，连接扫码枪，新建窗口</a:t>
            </a:r>
            <a:r>
              <a:rPr lang="en-US" altLang="zh-CN" sz="2000" b="1" dirty="0" err="1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ScanFrm</a:t>
            </a: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,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通过新窗口上的按钮              控制扫码枪扫码，并将扫到的条码同步显示在桌面上</a:t>
            </a:r>
            <a:endParaRPr lang="zh-CN" altLang="en-US" sz="2000" b="1" dirty="0">
              <a:ln>
                <a:noFill/>
              </a:ln>
              <a:solidFill>
                <a:srgbClr val="0070C0"/>
              </a:solidFill>
              <a:latin typeface="微软雅黑" panose="020B0503020204020204" charset="-122"/>
            </a:endParaRPr>
          </a:p>
        </p:txBody>
      </p:sp>
      <p:sp>
        <p:nvSpPr>
          <p:cNvPr id="9" name="TextBox 39"/>
          <p:cNvSpPr txBox="1"/>
          <p:nvPr/>
        </p:nvSpPr>
        <p:spPr>
          <a:xfrm>
            <a:off x="1594369" y="4363812"/>
            <a:ext cx="82777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200" b="0" spc="0">
                <a:ln w="317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6.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 多线程，另开一个线程实现计数功能（每隔</a:t>
            </a: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1S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刷新一个数据到桌面</a:t>
            </a:r>
            <a:r>
              <a:rPr lang="en-US" altLang="zh-CN" sz="2000" b="1" dirty="0" err="1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textBox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控件，不允许用</a:t>
            </a: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timer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）</a:t>
            </a:r>
            <a:endParaRPr lang="zh-CN" altLang="en-US" sz="2000" b="1" dirty="0">
              <a:ln>
                <a:noFill/>
              </a:ln>
              <a:solidFill>
                <a:srgbClr val="0070C0"/>
              </a:solidFill>
              <a:latin typeface="微软雅黑" panose="020B0503020204020204" charset="-122"/>
            </a:endParaRPr>
          </a:p>
        </p:txBody>
      </p:sp>
      <p:sp>
        <p:nvSpPr>
          <p:cNvPr id="10" name="TextBox 39"/>
          <p:cNvSpPr txBox="1"/>
          <p:nvPr/>
        </p:nvSpPr>
        <p:spPr>
          <a:xfrm>
            <a:off x="1594368" y="5174221"/>
            <a:ext cx="827773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200" b="0" spc="0">
                <a:ln w="317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7.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 通讯，扫码等需要同步保存</a:t>
            </a: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Log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到本地</a:t>
            </a: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txt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文档中和显示到桌面</a:t>
            </a: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Log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中</a:t>
            </a:r>
            <a:endParaRPr lang="zh-CN" altLang="en-US" sz="2000" b="1" dirty="0">
              <a:ln>
                <a:noFill/>
              </a:ln>
              <a:solidFill>
                <a:srgbClr val="0070C0"/>
              </a:solidFill>
              <a:latin typeface="微软雅黑" panose="020B0503020204020204" charset="-122"/>
            </a:endParaRPr>
          </a:p>
        </p:txBody>
      </p:sp>
      <p:sp>
        <p:nvSpPr>
          <p:cNvPr id="11" name="TextBox 39"/>
          <p:cNvSpPr txBox="1"/>
          <p:nvPr/>
        </p:nvSpPr>
        <p:spPr>
          <a:xfrm>
            <a:off x="1594368" y="5756397"/>
            <a:ext cx="827773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200" b="0" spc="0">
                <a:ln w="317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8.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 总结</a:t>
            </a:r>
            <a:endParaRPr lang="zh-CN" altLang="en-US" sz="2000" b="1" dirty="0">
              <a:ln>
                <a:noFill/>
              </a:ln>
              <a:solidFill>
                <a:srgbClr val="0070C0"/>
              </a:solidFill>
              <a:latin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71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4"/>
          <p:cNvSpPr txBox="1"/>
          <p:nvPr/>
        </p:nvSpPr>
        <p:spPr>
          <a:xfrm>
            <a:off x="1439146" y="231108"/>
            <a:ext cx="901586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200" b="0" spc="0">
                <a:ln w="317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1.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从文本文件</a:t>
            </a: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txt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里读取数据，用“</a:t>
            </a: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,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”分隔，显示到桌面</a:t>
            </a:r>
            <a:r>
              <a:rPr lang="en-US" altLang="zh-CN" sz="2000" b="1" dirty="0" err="1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dataGridView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中</a:t>
            </a:r>
            <a:endParaRPr lang="zh-CN" altLang="en-US" sz="2000" b="1" dirty="0">
              <a:ln>
                <a:noFill/>
              </a:ln>
              <a:solidFill>
                <a:srgbClr val="0070C0"/>
              </a:solidFill>
              <a:latin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7320" y="1829468"/>
            <a:ext cx="450151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/>
          </a:p>
          <a:p>
            <a:pPr indent="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1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点击按钮“读取文本”，将程序文件夹下的</a:t>
            </a:r>
            <a:r>
              <a:rPr lang="en-US" altLang="zh-CN" sz="1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txt</a:t>
            </a:r>
            <a:r>
              <a:rPr lang="zh-CN" altLang="en-US" sz="1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（如下图）左边读出，运行后如右图</a:t>
            </a:r>
            <a:endParaRPr lang="zh-CN" altLang="en-US" sz="12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399" y="1699352"/>
            <a:ext cx="5658740" cy="40845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596" y="3172587"/>
            <a:ext cx="28765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3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74357" y="1025236"/>
            <a:ext cx="51036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/>
          </a:p>
          <a:p>
            <a:pPr indent="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1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点击读取图片按钮，将选择图片显示到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pictureBox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控件上，</a:t>
            </a:r>
            <a:r>
              <a:rPr lang="zh-CN" altLang="en-US" sz="1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如下</a:t>
            </a:r>
            <a:endParaRPr lang="en-US" altLang="zh-CN" sz="12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要求：点击按钮时，能打开文件夹，文件夹位置定位到置顶图片文件夹，任意选图片显示到控件上</a:t>
            </a:r>
            <a:endParaRPr lang="zh-CN" altLang="en-US" sz="12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200" dirty="0"/>
          </a:p>
        </p:txBody>
      </p:sp>
      <p:sp>
        <p:nvSpPr>
          <p:cNvPr id="9" name="TextBox 39"/>
          <p:cNvSpPr txBox="1"/>
          <p:nvPr/>
        </p:nvSpPr>
        <p:spPr>
          <a:xfrm>
            <a:off x="1439145" y="130238"/>
            <a:ext cx="827773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200" b="0" spc="0">
                <a:ln w="317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2.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实现加载图片到桌面控件</a:t>
            </a: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pictureBox1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上</a:t>
            </a:r>
            <a:endParaRPr lang="zh-CN" altLang="en-US" sz="2000" b="1" dirty="0">
              <a:ln>
                <a:noFill/>
              </a:ln>
              <a:solidFill>
                <a:srgbClr val="0070C0"/>
              </a:solidFill>
              <a:latin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57" y="2966674"/>
            <a:ext cx="6546574" cy="234429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957" y="2944299"/>
            <a:ext cx="3515618" cy="2638362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7441167" y="3965749"/>
            <a:ext cx="481554" cy="50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88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9"/>
          <p:cNvSpPr txBox="1"/>
          <p:nvPr/>
        </p:nvSpPr>
        <p:spPr>
          <a:xfrm>
            <a:off x="1439144" y="117338"/>
            <a:ext cx="827773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200" b="0" spc="0">
                <a:ln w="317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3.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将</a:t>
            </a: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pictureBox1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上的图片以</a:t>
            </a: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jpg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格式存到本地图片文件夹中</a:t>
            </a:r>
            <a:endParaRPr lang="zh-CN" altLang="en-US" sz="2000" b="1" dirty="0">
              <a:ln>
                <a:noFill/>
              </a:ln>
              <a:solidFill>
                <a:srgbClr val="0070C0"/>
              </a:solidFill>
              <a:latin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4356" y="1084343"/>
            <a:ext cx="510365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/>
          </a:p>
          <a:p>
            <a:pPr indent="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1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点击存图片，可将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pictureBox</a:t>
            </a:r>
            <a:r>
              <a:rPr lang="zh-CN" altLang="en-US" sz="1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控件上的图片存到本地</a:t>
            </a:r>
            <a:r>
              <a:rPr lang="en-US" altLang="zh-CN" sz="1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Image</a:t>
            </a:r>
            <a:r>
              <a:rPr lang="zh-CN" altLang="en-US" sz="1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文件夹</a:t>
            </a:r>
            <a:r>
              <a:rPr lang="en-US" altLang="zh-CN" sz="1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1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存图名字以时间命名</a:t>
            </a:r>
            <a:endParaRPr lang="zh-CN" altLang="en-US" sz="12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947" y="2743845"/>
            <a:ext cx="66865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3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9"/>
          <p:cNvSpPr txBox="1"/>
          <p:nvPr/>
        </p:nvSpPr>
        <p:spPr>
          <a:xfrm>
            <a:off x="1495516" y="231136"/>
            <a:ext cx="863027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200" b="0" spc="0">
                <a:ln w="317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4.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添加串口通讯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，新建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窗口</a:t>
            </a:r>
            <a:r>
              <a:rPr lang="en-US" altLang="zh-CN" sz="2000" b="1" dirty="0" err="1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ScanFrm</a:t>
            </a: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,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通过</a:t>
            </a:r>
            <a:r>
              <a:rPr lang="zh-CN" altLang="en-US" sz="2000" b="1" dirty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主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窗口上的 “</a:t>
            </a:r>
            <a:r>
              <a:rPr lang="zh-CN" altLang="en-US" sz="2000" b="1" dirty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打开扫码窗口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”按钮（图一）打开</a:t>
            </a:r>
            <a:r>
              <a:rPr lang="en-US" altLang="zh-CN" sz="2000" b="1" dirty="0" err="1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ScanFrm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（图二），在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新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窗口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上通过“扫码”按钮控制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扫码枪扫码，并将扫到的条码同步显示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在</a:t>
            </a:r>
            <a:r>
              <a:rPr lang="en-US" altLang="zh-CN" sz="2000" b="1" dirty="0" err="1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textBox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上（图三）（允许使用现成的</a:t>
            </a:r>
            <a:r>
              <a:rPr lang="en-US" altLang="zh-CN" sz="2000" b="1" dirty="0" err="1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dll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）</a:t>
            </a:r>
            <a:endParaRPr lang="zh-CN" altLang="en-US" sz="2000" b="1" dirty="0">
              <a:ln>
                <a:noFill/>
              </a:ln>
              <a:solidFill>
                <a:srgbClr val="0070C0"/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58" y="2858530"/>
            <a:ext cx="3177807" cy="196626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10630" y="2965622"/>
            <a:ext cx="584886" cy="280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203519" y="3535146"/>
            <a:ext cx="411892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551" y="2422354"/>
            <a:ext cx="3854809" cy="271183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967416" y="5248809"/>
            <a:ext cx="114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图二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87395" y="5064143"/>
            <a:ext cx="114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图一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447" y="2402758"/>
            <a:ext cx="3938553" cy="273143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304638" y="5278262"/>
            <a:ext cx="114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图三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7693457" y="3439347"/>
            <a:ext cx="411892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587047" y="5115423"/>
            <a:ext cx="114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图二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46206" y="5085011"/>
            <a:ext cx="114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图一</a:t>
            </a:r>
            <a:endParaRPr lang="zh-CN" altLang="en-US" dirty="0"/>
          </a:p>
        </p:txBody>
      </p:sp>
      <p:sp>
        <p:nvSpPr>
          <p:cNvPr id="17" name="TextBox 39"/>
          <p:cNvSpPr txBox="1"/>
          <p:nvPr/>
        </p:nvSpPr>
        <p:spPr>
          <a:xfrm>
            <a:off x="1401079" y="223649"/>
            <a:ext cx="827773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200" b="0" spc="0">
                <a:ln w="317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5.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添加</a:t>
            </a: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TCP/IP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（允许使用现成的</a:t>
            </a:r>
            <a:r>
              <a:rPr lang="en-US" altLang="zh-CN" sz="2000" b="1" dirty="0" err="1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dll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），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使用调试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助手</a:t>
            </a:r>
            <a:r>
              <a:rPr lang="zh-CN" altLang="en-US" sz="2000" b="1" dirty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模拟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能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正常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通讯（调试助手发</a:t>
            </a: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T1,1 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程序回</a:t>
            </a: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T1,1,1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）</a:t>
            </a:r>
            <a:endParaRPr lang="en-US" altLang="zh-CN" sz="2000" b="1" dirty="0" smtClean="0">
              <a:ln>
                <a:noFill/>
              </a:ln>
              <a:solidFill>
                <a:srgbClr val="0070C0"/>
              </a:solidFill>
              <a:latin typeface="微软雅黑" panose="020B0503020204020204" charset="-122"/>
            </a:endParaRPr>
          </a:p>
          <a:p>
            <a:r>
              <a:rPr lang="zh-CN" altLang="en-US" sz="2000" b="1" dirty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（调试助手发</a:t>
            </a: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T1,2 </a:t>
            </a:r>
            <a:r>
              <a:rPr lang="zh-CN" altLang="en-US" sz="2000" b="1" dirty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程序回</a:t>
            </a: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T1,2,1</a:t>
            </a:r>
            <a:r>
              <a:rPr lang="zh-CN" altLang="en-US" sz="2000" b="1" dirty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以此类推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）</a:t>
            </a:r>
            <a:endParaRPr lang="zh-CN" altLang="en-US" sz="2000" b="1" dirty="0">
              <a:ln>
                <a:noFill/>
              </a:ln>
              <a:solidFill>
                <a:srgbClr val="0070C0"/>
              </a:solidFill>
              <a:latin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4" y="1561005"/>
            <a:ext cx="5266340" cy="33869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907" y="1561007"/>
            <a:ext cx="6123931" cy="3386978"/>
          </a:xfrm>
          <a:prstGeom prst="rect">
            <a:avLst/>
          </a:prstGeom>
        </p:spPr>
      </p:pic>
      <p:sp>
        <p:nvSpPr>
          <p:cNvPr id="18" name="右箭头 17"/>
          <p:cNvSpPr/>
          <p:nvPr/>
        </p:nvSpPr>
        <p:spPr>
          <a:xfrm>
            <a:off x="5539944" y="3007925"/>
            <a:ext cx="411892" cy="863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0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9"/>
          <p:cNvSpPr txBox="1"/>
          <p:nvPr/>
        </p:nvSpPr>
        <p:spPr>
          <a:xfrm>
            <a:off x="1569655" y="203705"/>
            <a:ext cx="82777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200" b="0" spc="0">
                <a:ln w="317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6.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 多线程，另开一个线程实现计数功能（每隔</a:t>
            </a: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1S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刷新一个数据到桌面</a:t>
            </a:r>
            <a:r>
              <a:rPr lang="en-US" altLang="zh-CN" sz="2000" b="1" dirty="0" err="1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textBox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控件，不允许用</a:t>
            </a: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timer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）</a:t>
            </a:r>
            <a:endParaRPr lang="zh-CN" altLang="en-US" sz="2000" b="1" dirty="0">
              <a:ln>
                <a:noFill/>
              </a:ln>
              <a:solidFill>
                <a:srgbClr val="0070C0"/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200661"/>
            <a:ext cx="2247900" cy="2390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074" y="1387302"/>
            <a:ext cx="2343150" cy="424815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5539944" y="3007925"/>
            <a:ext cx="411892" cy="567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940909" y="4920254"/>
            <a:ext cx="114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图一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792993" y="5840353"/>
            <a:ext cx="114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4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9"/>
          <p:cNvSpPr txBox="1"/>
          <p:nvPr/>
        </p:nvSpPr>
        <p:spPr>
          <a:xfrm>
            <a:off x="1607024" y="256232"/>
            <a:ext cx="82777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200" b="0" spc="0">
                <a:ln w="317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defRPr>
            </a:lvl1pPr>
          </a:lstStyle>
          <a:p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7.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 通讯，扫码等需要同步保存</a:t>
            </a: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Log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到本地</a:t>
            </a: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txt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文档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中</a:t>
            </a: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(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图一</a:t>
            </a: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)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和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显示到桌面</a:t>
            </a:r>
            <a:r>
              <a:rPr lang="en-US" altLang="zh-CN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Log</a:t>
            </a:r>
            <a:r>
              <a:rPr lang="zh-CN" altLang="en-US" sz="2000" b="1" dirty="0" smtClean="0">
                <a:ln>
                  <a:noFill/>
                </a:ln>
                <a:solidFill>
                  <a:srgbClr val="0070C0"/>
                </a:solidFill>
                <a:latin typeface="微软雅黑" panose="020B0503020204020204" charset="-122"/>
              </a:rPr>
              <a:t>中（图二红色框）</a:t>
            </a:r>
            <a:endParaRPr lang="zh-CN" altLang="en-US" sz="2000" b="1" dirty="0">
              <a:ln>
                <a:noFill/>
              </a:ln>
              <a:solidFill>
                <a:srgbClr val="0070C0"/>
              </a:solidFill>
              <a:latin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49" y="2536997"/>
            <a:ext cx="3990975" cy="22288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74106" y="4961444"/>
            <a:ext cx="114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图一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196647" y="5361189"/>
            <a:ext cx="114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图二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5045674" y="3367773"/>
            <a:ext cx="411892" cy="567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483" y="2125361"/>
            <a:ext cx="6532614" cy="27661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5934" y="2001795"/>
            <a:ext cx="2446635" cy="1410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7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519</Words>
  <Application>Microsoft Office PowerPoint</Application>
  <PresentationFormat>宽屏</PresentationFormat>
  <Paragraphs>47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华文细黑</vt:lpstr>
      <vt:lpstr>宋体</vt:lpstr>
      <vt:lpstr>微软雅黑</vt:lpstr>
      <vt:lpstr>印品黑体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AutoBVT</cp:lastModifiedBy>
  <cp:revision>192</cp:revision>
  <dcterms:created xsi:type="dcterms:W3CDTF">2019-07-04T06:02:40Z</dcterms:created>
  <dcterms:modified xsi:type="dcterms:W3CDTF">2021-12-22T02:15:17Z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