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1"/>
  </p:notesMasterIdLst>
  <p:sldIdLst>
    <p:sldId id="256" r:id="rId3"/>
    <p:sldId id="268" r:id="rId4"/>
    <p:sldId id="269" r:id="rId5"/>
    <p:sldId id="270" r:id="rId6"/>
    <p:sldId id="271" r:id="rId7"/>
    <p:sldId id="272" r:id="rId8"/>
    <p:sldId id="273" r:id="rId9"/>
    <p:sldId id="274" r:id="rId1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p:cViewPr varScale="1">
        <p:scale>
          <a:sx n="117" d="100"/>
          <a:sy n="117" d="100"/>
        </p:scale>
        <p:origin x="183"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Presentation</a:t>
            </a:r>
            <a:r>
              <a:rPr lang="en-US" baseline="0" dirty="0"/>
              <a:t> slide for courses, classes, lectures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81089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05142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55115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042635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159276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99531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accent2">
                <a:shade val="45000"/>
                <a:satMod val="135000"/>
              </a:schemeClr>
              <a:prstClr val="white"/>
            </a:duotone>
          </a:blip>
          <a:srcRect/>
          <a:stretch>
            <a:fillRect l="-9000" r="-5000" b="1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2/17/2018 2:05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2/17/2018 2:05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2/17/2018 2:05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2/17/2018 2:05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2/17/2018 2:05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2/17/2018 2:05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2/17/2018 2:05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2/17/2018 2:05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2/17/2018 2:05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2/17/2018 2:05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m_globe.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2/17/2018 2:05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2/17/2018 2:05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jonathanwarnk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mrbodean.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linkedin.com/in/jonathanwarnken/" TargetMode="External"/><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mrbodean.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08000" ty="508000" sx="100000" sy="100000" flip="none" algn="ctr"/>
        </a:blipFill>
        <a:effectLst/>
      </p:bgPr>
    </p:bg>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2362200" y="6096000"/>
            <a:ext cx="6324600" cy="685800"/>
          </a:xfrm>
        </p:spPr>
        <p:txBody>
          <a:bodyPr>
            <a:normAutofit fontScale="92500" lnSpcReduction="20000"/>
          </a:bodyPr>
          <a:lstStyle/>
          <a:p>
            <a:pPr algn="r"/>
            <a:r>
              <a:rPr lang="en-US" dirty="0"/>
              <a:t>Configuration Manager Run Script Feature</a:t>
            </a:r>
            <a:br>
              <a:rPr lang="en-US" dirty="0"/>
            </a:br>
            <a:endParaRPr lang="en-US" dirty="0"/>
          </a:p>
        </p:txBody>
      </p:sp>
      <p:sp>
        <p:nvSpPr>
          <p:cNvPr id="5" name="Title 4">
            <a:extLst>
              <a:ext uri="{FF2B5EF4-FFF2-40B4-BE49-F238E27FC236}">
                <a16:creationId xmlns:a16="http://schemas.microsoft.com/office/drawing/2014/main" id="{0C6812D1-A635-4AE2-8E97-E581C3406523}"/>
              </a:ext>
            </a:extLst>
          </p:cNvPr>
          <p:cNvSpPr>
            <a:spLocks noGrp="1"/>
          </p:cNvSpPr>
          <p:nvPr>
            <p:ph type="ctr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Jonathan Warnken</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Microsoft PFE</a:t>
            </a:r>
          </a:p>
          <a:p>
            <a:pPr marL="0" indent="0">
              <a:buNone/>
            </a:pPr>
            <a:r>
              <a:rPr lang="en-US" dirty="0"/>
              <a:t>Jonathan.Warnken@Microsoft.com</a:t>
            </a:r>
          </a:p>
          <a:p>
            <a:pPr marL="0" indent="0">
              <a:buNone/>
            </a:pPr>
            <a:r>
              <a:rPr lang="en-US" dirty="0">
                <a:hlinkClick r:id="rId3"/>
              </a:rPr>
              <a:t>www.linkedin.com/in/jonathanwarnken/</a:t>
            </a:r>
            <a:r>
              <a:rPr lang="en-US" dirty="0"/>
              <a:t> </a:t>
            </a:r>
          </a:p>
          <a:p>
            <a:pPr marL="0" indent="0">
              <a:buNone/>
            </a:pPr>
            <a:r>
              <a:rPr lang="en-US" dirty="0"/>
              <a:t>@</a:t>
            </a:r>
            <a:r>
              <a:rPr lang="en-US" dirty="0" err="1"/>
              <a:t>MrBoDean</a:t>
            </a:r>
            <a:endParaRPr lang="en-US" dirty="0"/>
          </a:p>
          <a:p>
            <a:pPr marL="0" indent="0">
              <a:buNone/>
            </a:pPr>
            <a:r>
              <a:rPr lang="en-US" dirty="0">
                <a:hlinkClick r:id="rId4"/>
              </a:rPr>
              <a:t>www.MrBoDean.net</a:t>
            </a:r>
            <a:endParaRPr lang="en-US" dirty="0"/>
          </a:p>
          <a:p>
            <a:pPr marL="0" indent="0">
              <a:buNone/>
            </a:pPr>
            <a:endParaRPr lang="en-US" dirty="0"/>
          </a:p>
        </p:txBody>
      </p:sp>
      <p:pic>
        <p:nvPicPr>
          <p:cNvPr id="5" name="Picture 4">
            <a:extLst>
              <a:ext uri="{FF2B5EF4-FFF2-40B4-BE49-F238E27FC236}">
                <a16:creationId xmlns:a16="http://schemas.microsoft.com/office/drawing/2014/main" id="{A5883E2E-0C43-455E-9135-84AF98C9CA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3188107"/>
            <a:ext cx="659993" cy="659993"/>
          </a:xfrm>
          <a:prstGeom prst="rect">
            <a:avLst/>
          </a:prstGeom>
        </p:spPr>
      </p:pic>
      <p:pic>
        <p:nvPicPr>
          <p:cNvPr id="7" name="Picture 6">
            <a:extLst>
              <a:ext uri="{FF2B5EF4-FFF2-40B4-BE49-F238E27FC236}">
                <a16:creationId xmlns:a16="http://schemas.microsoft.com/office/drawing/2014/main" id="{A057CF0A-A3B9-4751-A0B9-12AFC5924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401" y="2745687"/>
            <a:ext cx="506085" cy="447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Session Detail</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Configuration Manager 1710</a:t>
            </a:r>
          </a:p>
          <a:p>
            <a:pPr marL="0" indent="0">
              <a:buNone/>
            </a:pPr>
            <a:r>
              <a:rPr lang="en-US" dirty="0"/>
              <a:t>Configuration Manager TP 1802</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804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Caution</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This feature allows you to execute scripts quickly against and large number of systems. The script executes as the local system account which has elevated privileges on the local system where the script is running. Be sure you understand what a script is doing before approving or executing. </a:t>
            </a:r>
          </a:p>
          <a:p>
            <a:pPr marL="0" indent="0">
              <a:buNone/>
            </a:pPr>
            <a:r>
              <a:rPr lang="en-US" b="1" dirty="0"/>
              <a:t>Failure to do so could lead to a resume generating event!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25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Getting Started</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sz="1800" dirty="0"/>
              <a:t>Currently this is a pre-release feature. It is supported but is still subject to changes until it is a fully released feature. This means that I would not base and production processes around the use of a pre-release feature.</a:t>
            </a:r>
          </a:p>
          <a:p>
            <a:pPr marL="0" indent="0">
              <a:buNone/>
            </a:pPr>
            <a:r>
              <a:rPr lang="en-US" sz="1800" dirty="0"/>
              <a:t>Allowing the use of pre release features is a one time change that can not be undone.</a:t>
            </a:r>
          </a:p>
          <a:p>
            <a:pPr marL="0" indent="0">
              <a:buNone/>
            </a:pPr>
            <a:r>
              <a:rPr lang="en-US" sz="1800" dirty="0"/>
              <a:t>Individual features can be enabled one you have consented to the use of pre-release features.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065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Demos </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Consent to use pre-release features </a:t>
            </a:r>
          </a:p>
          <a:p>
            <a:pPr marL="0" indent="0">
              <a:buNone/>
            </a:pPr>
            <a:r>
              <a:rPr lang="en-US" dirty="0"/>
              <a:t>Enable run script features</a:t>
            </a:r>
          </a:p>
          <a:p>
            <a:pPr marL="0" indent="0">
              <a:buNone/>
            </a:pPr>
            <a:r>
              <a:rPr lang="en-US" dirty="0"/>
              <a:t>Create a script</a:t>
            </a:r>
          </a:p>
          <a:p>
            <a:pPr marL="0" indent="0">
              <a:buNone/>
            </a:pPr>
            <a:r>
              <a:rPr lang="en-US" dirty="0"/>
              <a:t>Approve a script</a:t>
            </a:r>
          </a:p>
          <a:p>
            <a:pPr marL="0" indent="0">
              <a:buNone/>
            </a:pPr>
            <a:r>
              <a:rPr lang="en-US" dirty="0"/>
              <a:t>Run a script</a:t>
            </a:r>
          </a:p>
          <a:p>
            <a:pPr marL="0" indent="0">
              <a:buNone/>
            </a:pPr>
            <a:r>
              <a:rPr lang="en-US" dirty="0"/>
              <a:t>Parameters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652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Security  </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Scripts execute as the local system account</a:t>
            </a:r>
          </a:p>
          <a:p>
            <a:pPr marL="0" indent="0">
              <a:buNone/>
            </a:pPr>
            <a:r>
              <a:rPr lang="en-US" dirty="0"/>
              <a:t>	- This account does not generally have network 	access. If you want to use a network resource it 	must be provisioned to allow everyone to access 	it with the permission the script requires. </a:t>
            </a:r>
          </a:p>
          <a:p>
            <a:pPr marL="0" indent="0">
              <a:buNone/>
            </a:pPr>
            <a:r>
              <a:rPr lang="en-US" dirty="0"/>
              <a:t>Role Based Access to control who can approve and run scripts.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806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Jonathan Warnken</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Microsoft PFE</a:t>
            </a:r>
          </a:p>
          <a:p>
            <a:pPr marL="0" indent="0">
              <a:buNone/>
            </a:pPr>
            <a:r>
              <a:rPr lang="en-US" dirty="0"/>
              <a:t>Jonathan.Warnken@Microsoft.com</a:t>
            </a:r>
          </a:p>
          <a:p>
            <a:pPr marL="0" indent="0">
              <a:buNone/>
            </a:pPr>
            <a:r>
              <a:rPr lang="en-US" dirty="0">
                <a:hlinkClick r:id="rId3"/>
              </a:rPr>
              <a:t>www.linkedin.com/in/jonathanwarnken/</a:t>
            </a:r>
            <a:r>
              <a:rPr lang="en-US" dirty="0"/>
              <a:t> </a:t>
            </a:r>
          </a:p>
          <a:p>
            <a:pPr marL="0" indent="0">
              <a:buNone/>
            </a:pPr>
            <a:r>
              <a:rPr lang="en-US" dirty="0"/>
              <a:t>@</a:t>
            </a:r>
            <a:r>
              <a:rPr lang="en-US" dirty="0" err="1"/>
              <a:t>MrBoDean</a:t>
            </a:r>
            <a:endParaRPr lang="en-US" dirty="0"/>
          </a:p>
          <a:p>
            <a:pPr marL="0" indent="0">
              <a:buNone/>
            </a:pPr>
            <a:r>
              <a:rPr lang="en-US" dirty="0">
                <a:hlinkClick r:id="rId4"/>
              </a:rPr>
              <a:t>www.MrBoDean.net</a:t>
            </a:r>
            <a:endParaRPr lang="en-US" dirty="0"/>
          </a:p>
          <a:p>
            <a:pPr marL="0" indent="0">
              <a:buNone/>
            </a:pPr>
            <a:endParaRPr lang="en-US" dirty="0"/>
          </a:p>
        </p:txBody>
      </p:sp>
      <p:pic>
        <p:nvPicPr>
          <p:cNvPr id="5" name="Picture 4">
            <a:extLst>
              <a:ext uri="{FF2B5EF4-FFF2-40B4-BE49-F238E27FC236}">
                <a16:creationId xmlns:a16="http://schemas.microsoft.com/office/drawing/2014/main" id="{A5883E2E-0C43-455E-9135-84AF98C9CA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3188107"/>
            <a:ext cx="659993" cy="659993"/>
          </a:xfrm>
          <a:prstGeom prst="rect">
            <a:avLst/>
          </a:prstGeom>
        </p:spPr>
      </p:pic>
      <p:pic>
        <p:nvPicPr>
          <p:cNvPr id="7" name="Picture 6">
            <a:extLst>
              <a:ext uri="{FF2B5EF4-FFF2-40B4-BE49-F238E27FC236}">
                <a16:creationId xmlns:a16="http://schemas.microsoft.com/office/drawing/2014/main" id="{A057CF0A-A3B9-4751-A0B9-12AFC5924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401" y="2745687"/>
            <a:ext cx="506085" cy="447863"/>
          </a:xfrm>
          <a:prstGeom prst="rect">
            <a:avLst/>
          </a:prstGeom>
        </p:spPr>
      </p:pic>
      <p:pic>
        <p:nvPicPr>
          <p:cNvPr id="6" name="Picture 5">
            <a:extLst>
              <a:ext uri="{FF2B5EF4-FFF2-40B4-BE49-F238E27FC236}">
                <a16:creationId xmlns:a16="http://schemas.microsoft.com/office/drawing/2014/main" id="{1FABC11C-3829-4077-8338-AC6FDA0001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9800" y="4114800"/>
            <a:ext cx="2438400" cy="2438400"/>
          </a:xfrm>
          <a:prstGeom prst="rect">
            <a:avLst/>
          </a:prstGeom>
        </p:spPr>
      </p:pic>
    </p:spTree>
    <p:extLst>
      <p:ext uri="{BB962C8B-B14F-4D97-AF65-F5344CB8AC3E}">
        <p14:creationId xmlns:p14="http://schemas.microsoft.com/office/powerpoint/2010/main" val="3943588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(globe design)</Template>
  <TotalTime>0</TotalTime>
  <Words>357</Words>
  <Application>Microsoft Office PowerPoint</Application>
  <PresentationFormat>On-screen Show (4:3)</PresentationFormat>
  <Paragraphs>61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Tw Cen MT</vt:lpstr>
      <vt:lpstr>Wingdings</vt:lpstr>
      <vt:lpstr>Wingdings 2</vt:lpstr>
      <vt:lpstr>Student presentation</vt:lpstr>
      <vt:lpstr>PowerPoint Presentation</vt:lpstr>
      <vt:lpstr>Jonathan Warnken</vt:lpstr>
      <vt:lpstr>Session Detail</vt:lpstr>
      <vt:lpstr>Caution</vt:lpstr>
      <vt:lpstr>Getting Started</vt:lpstr>
      <vt:lpstr>Demos </vt:lpstr>
      <vt:lpstr>Security  </vt:lpstr>
      <vt:lpstr>Jonathan Warnken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2018-02-15T14:28:29Z</dcterms:created>
  <dcterms:modified xsi:type="dcterms:W3CDTF">2018-02-17T19:11:34Z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jowarnke@microsoft.com</vt:lpwstr>
  </property>
  <property fmtid="{D5CDD505-2E9C-101B-9397-08002B2CF9AE}" pid="6" name="MSIP_Label_f42aa342-8706-4288-bd11-ebb85995028c_SetDate">
    <vt:lpwstr>2018-02-15T19:46:14.4689579Z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