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2" r:id="rId7"/>
    <p:sldId id="263" r:id="rId8"/>
    <p:sldId id="264" r:id="rId9"/>
    <p:sldId id="265" r:id="rId10"/>
    <p:sldId id="269" r:id="rId11"/>
    <p:sldId id="271" r:id="rId12"/>
    <p:sldId id="266" r:id="rId13"/>
    <p:sldId id="270" r:id="rId14"/>
    <p:sldId id="272" r:id="rId15"/>
    <p:sldId id="267" r:id="rId16"/>
    <p:sldId id="261" r:id="rId17"/>
    <p:sldId id="26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redit-scoring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Credit Loan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becker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Michael bowman, lance cannon, &amp; Adrian Williams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33794-59B9-3E0D-CCF3-F3764AE5B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3567-BA96-E0CF-3BCB-147E1AEA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30044" cy="1450757"/>
          </a:xfrm>
        </p:spPr>
        <p:txBody>
          <a:bodyPr/>
          <a:lstStyle/>
          <a:p>
            <a:r>
              <a:rPr lang="en-US" dirty="0"/>
              <a:t>Machine Learning: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D1B3C-8520-385A-9ED8-101F6C52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Understanding the feature importance from the Random Forest Model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67AAE-4EF5-0ADA-F318-3F14659E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1" y="2591588"/>
            <a:ext cx="7895218" cy="349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3983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4ACC7-0DCC-0678-104A-BB211FE4E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D1D1-938C-8C3A-E4E3-FB0D926F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22408" cy="1450757"/>
          </a:xfrm>
        </p:spPr>
        <p:txBody>
          <a:bodyPr/>
          <a:lstStyle/>
          <a:p>
            <a:r>
              <a:rPr lang="en-US" dirty="0"/>
              <a:t>Machine Learning: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AA40-05F0-E2A4-57CE-5A6E3018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Improving the accuracy for the Random Forest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Define parameter grid for tuning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Setup a </a:t>
            </a:r>
            <a:r>
              <a:rPr lang="en-US" dirty="0" err="1"/>
              <a:t>GridSearchCV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Fit the </a:t>
            </a:r>
            <a:r>
              <a:rPr lang="en-US" dirty="0" err="1"/>
              <a:t>GridSearchCV</a:t>
            </a:r>
            <a:r>
              <a:rPr lang="en-US" dirty="0"/>
              <a:t> to our training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Select the best model from the </a:t>
            </a:r>
            <a:r>
              <a:rPr lang="en-US" dirty="0" err="1"/>
              <a:t>GridSearchCV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Predict on our test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Evaluate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8CA19-4BFE-03BF-D70F-AA3D5441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240" y="2883592"/>
            <a:ext cx="415348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1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41B3-8D62-0E0F-2848-5AD89F04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0621-1A0A-EF45-525B-28BA907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Generate a Confusion Matrix for each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Define the labels that correspond to each age group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Plot the Confusion Matrices for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31CF9-686D-F5C8-FB22-A357B402E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16" y="2285279"/>
            <a:ext cx="4572000" cy="3406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7872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CA70-36BA-B378-B305-AC40E561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0476-721A-2BDC-E089-20D9E16A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new individual’s profile for model testing purposes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Encode categorical fields using the same encoders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Predict the loan type using each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Decode the prediction for each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C0685-4DB0-7981-B46F-3A916DB58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40043"/>
            <a:ext cx="5382376" cy="400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BDE15-2C66-17F1-18E1-1A770B07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765" y="2759146"/>
            <a:ext cx="283884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33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B04C-8D5C-5300-EB36-4B4CEDE9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D321-2B89-2864-FB01-CA862DA79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Both models fell below a 40% classification accuracy, indicating that neither was successful in predicting the target variable reliably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Likely due to the data quality being randomly generated, and thus failing to find any real correlation between the demographic fields and an individuals selected loan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Insights and lessons learned: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Low accuracy doesn’t mean failure, it highlights areas for improvement in feature engineering, preprocessing, or model selection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It’s crucial to analyze confusion matrices and other metrics (e.g., precision, recall) — especially in imbalanced datasets — since accuracy alone can be misleading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Future trials could include: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Experimenting with other Machine Learning Model types such as Logistic Regression, Gradient Boosting, or even Deep Learning approaches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Finding “real” datasets that would almost certainly show relationships between demographic fields and influential credit score factors</a:t>
            </a:r>
          </a:p>
        </p:txBody>
      </p:sp>
    </p:spTree>
    <p:extLst>
      <p:ext uri="{BB962C8B-B14F-4D97-AF65-F5344CB8AC3E}">
        <p14:creationId xmlns:p14="http://schemas.microsoft.com/office/powerpoint/2010/main" val="272832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371E-0733-6834-27B6-9B1D8F49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92B0-B0BF-E3EA-774E-B88435542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Inspection &amp; Cleanup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Machine Learning: Decision Tree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Machine Learning: Random Forest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Confusion Matrices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Loan Prediction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942688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FE19-0F9C-54B0-6C64-FA8B0230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B31F-5361-7E8C-63A6-3D59EFE3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Sourced from Kaggle: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https://www.kaggle.com/datasets/credit-scoring-data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Contains five demographic fields: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Age, Gender, Marital Status, Education Level, and Employment Status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Contains seven fields on factors that influence credit scores: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Credit Utilization Ratio, Payment History, Number of Credit Accounts, Loan Amount, Interest Rate, Loan Term, and Type of Loan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1,000 total records with each representing an individual’s credit profile</a:t>
            </a:r>
          </a:p>
        </p:txBody>
      </p:sp>
    </p:spTree>
    <p:extLst>
      <p:ext uri="{BB962C8B-B14F-4D97-AF65-F5344CB8AC3E}">
        <p14:creationId xmlns:p14="http://schemas.microsoft.com/office/powerpoint/2010/main" val="2882793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CF99-D617-84E7-5EBA-BB0FC303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53EB-8341-63C8-FCAA-BBD618B4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Ages ranged from 20 – 65, so we added a column that helped bucket these into groups labeled twenties, thirties, forties, fifties, and sixties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Saved this updated file as a new csv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Inspected the data types and null counts, and updated several column types from strings to integers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41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00BF-2408-2EE9-8AE0-61836B45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B952-0F41-56C1-28AD-12BAE861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Ran three different analysis to learn the following: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Find the different types of loan count by gender: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Find the average loan amount per education status: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Find the average term length per type of loan: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F2993-EDEA-ADB9-C2CC-0E1695655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7989"/>
            <a:ext cx="3753374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84F3C-3BA3-F6C9-6D9A-E3E83414A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01" y="3913654"/>
            <a:ext cx="1838582" cy="89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7C7288-3C99-BCD6-16BC-F7A014D08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03" y="5298783"/>
            <a:ext cx="19910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08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EB8-280B-A73A-3142-DD45EAC7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13FC-D2AF-9FCD-A697-DFAC79AD2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Defined our features and target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Encoded categorical features, as well as target column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Split our data into training and testing sets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Trained a Decision Tree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Predicted on test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Evaluated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0E0B6-26D3-6FD5-3350-8D1C1739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674" y="3429000"/>
            <a:ext cx="416300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08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769E1-2DD6-2B6F-78AA-F6E471E9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BF7C-F5C1-78EA-60AF-9EA78342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771F-FA66-8409-38FA-6514670F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Understanding the feature importance from the Decision Tree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1BB36-3E34-2311-632A-4E431524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12" y="2655600"/>
            <a:ext cx="8007176" cy="3430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5121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2D6C-A426-7163-CC8D-EE9E162EB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AE61-5756-782B-DA3E-71E60C44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9844-2270-E253-2DD2-4150DF36B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Improving the accuracy for the Decision Tree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Define parameter grid for tuning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Setup a </a:t>
            </a:r>
            <a:r>
              <a:rPr lang="en-US" dirty="0" err="1"/>
              <a:t>GridSearchCV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Fit the </a:t>
            </a:r>
            <a:r>
              <a:rPr lang="en-US" dirty="0" err="1"/>
              <a:t>GridSearchCV</a:t>
            </a:r>
            <a:r>
              <a:rPr lang="en-US" dirty="0"/>
              <a:t> to our training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Select the best model from the </a:t>
            </a:r>
            <a:r>
              <a:rPr lang="en-US" dirty="0" err="1"/>
              <a:t>GridSearchCV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Predict on our test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Evaluate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BF585-B326-28E2-C723-0DFE1C6B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93" y="2883592"/>
            <a:ext cx="413442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99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CAB0-2EF8-254C-303A-80EFD583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30044" cy="1450757"/>
          </a:xfrm>
        </p:spPr>
        <p:txBody>
          <a:bodyPr/>
          <a:lstStyle/>
          <a:p>
            <a:r>
              <a:rPr lang="en-US" dirty="0"/>
              <a:t>Machine Learning: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77B2-7475-6474-2723-4B5E3E45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Train a Random Forest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Predict on our test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Evaluate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76AAF-AC61-6C98-320A-0CB1593A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78828"/>
            <a:ext cx="413442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21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{EBE84AAA-53D3-408B-9024-24BEDA45FE7B}tf56160789_win32</Template>
  <TotalTime>137</TotalTime>
  <Words>658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Bookman Old Style</vt:lpstr>
      <vt:lpstr>Calibri</vt:lpstr>
      <vt:lpstr>Franklin Gothic Book</vt:lpstr>
      <vt:lpstr>Wingdings</vt:lpstr>
      <vt:lpstr>Custom</vt:lpstr>
      <vt:lpstr>Credit Loan Analysis</vt:lpstr>
      <vt:lpstr>Project Overview</vt:lpstr>
      <vt:lpstr>Dataset</vt:lpstr>
      <vt:lpstr>Data Inspection &amp; Cleanup</vt:lpstr>
      <vt:lpstr>Data Analysis</vt:lpstr>
      <vt:lpstr>Machine Learning: Decision Tree</vt:lpstr>
      <vt:lpstr>Machine Learning: Decision Tree</vt:lpstr>
      <vt:lpstr>Machine Learning: Decision Tree</vt:lpstr>
      <vt:lpstr>Machine Learning: Random Forest</vt:lpstr>
      <vt:lpstr>Machine Learning: Random Forest</vt:lpstr>
      <vt:lpstr>Machine Learning: Random Forest</vt:lpstr>
      <vt:lpstr>Confusion Matrices</vt:lpstr>
      <vt:lpstr>Loan Prediction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Bowman</dc:creator>
  <cp:lastModifiedBy>Mike Bowman</cp:lastModifiedBy>
  <cp:revision>8</cp:revision>
  <dcterms:created xsi:type="dcterms:W3CDTF">2025-06-03T15:33:28Z</dcterms:created>
  <dcterms:modified xsi:type="dcterms:W3CDTF">2025-06-03T17:51:15Z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