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7982227d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7982227d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08eaea935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08eaea935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08eaea93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08eaea93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08eaea935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08eaea935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61692afe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61692af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08eaea935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08eaea935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08eaea935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08eaea935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61692afea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61692afea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61692afe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61692afe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61692afea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61692afea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5e54497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5e54497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8d5b85f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8d5b85f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61692afea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61692afea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1dc05f1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1dc05f1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08eaea93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08eaea93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08eaea93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08eaea93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08eaea93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08eaea93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61692afea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61692afea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7dd421f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7dd421f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61692afea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61692afea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61692afea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61692afea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5e54497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5e54497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rgbClr val="050505"/>
                </a:solidFill>
                <a:highlight>
                  <a:srgbClr val="FFFFFF"/>
                </a:highlight>
              </a:rPr>
              <a:t>Các bạn có thể tự học theo cái đó nhé.</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I. Tổng quan về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1) Giới thiệu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ReactJS là gì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Tại sao lại nên dùng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Những  đơn vị nào đang dùng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d. Xu thế công nghệ frontend với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2) Cài đặt các công cụ, môi trường để lập trình và phát triển ứng dụng</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Viết chương trình Helloword đầu tiên với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Cài đặt nodejs tiện cho xử lý backend và run app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Cài git tiện cho việc xử lý lệnh CLI</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Cài tool code Visual studio code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II. Các khái niệm chính (core ReactJS)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1) Tìm hiểu và sử dụng JSX</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JSX là  gì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Tại sao lại là JSX</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Các kỹ thuật cơ bản và nâng cao với JSX</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2) Hiện thị phần tử - nội dung trong ReactJS (Render element)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3) Component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Component là gì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Các loại component : function component, class component, pure component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Tạo và hiển thị component – component lồng nhau</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d. Hocs là gì ? cách sử dụng Hocs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4) Props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Props là gì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Sử dụng props trong componet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Render props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d. Gán giá trị mặc định cho props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e. Định nghĩa kiểu dữ liệu cho props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5) State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State là gì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Khai báo và sử dụng state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Thay đổi – update state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d. Khái niệm mutable state – immutable state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6) Lifecycle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Component lifecycle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Mouting component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Update component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d. Unmouting component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7) Sự kiện trong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Sự kiện là gì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Định nghĩa sự kiện trong element(component)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Truyền tham số vào sự kiện</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8) Fragments và Refs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9) Hooks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Hooks là gì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Sử dụng state trong hooks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Sử dụng effect trong hooks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d. Các nguyên tắc sử dụng hooks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Thực hành call api từ backend server – xử lý react hiện thị dữ liệu</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III. React router</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1) Giới thiệu React Router</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Hooks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BrowserRouter</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HashRouter</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d. Link</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e. Route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f. Switch</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2) Lazy-loading với React Router</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react.lazy</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suspense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3) Auth workflow</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4) Xây dựng project thực hành các kiến thức (mini project)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IV. React – Redux</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1) Giới thiệu Redux</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Action</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Reducer</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Store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d. Redux presist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2) Middleware cho Redux (redux saga, redux thunk,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3) Router redux</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react-router-redux</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connected-react-router</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4) Form trong React – redux form</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5) Xây dựng project thực hành các kiến thức (mini project)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V. Framework React 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1) Hướng dẫn tìm hiểu và tự làm việc với các bolierplate NextJS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2)</a:t>
            </a:r>
            <a:endParaRPr sz="1150">
              <a:solidFill>
                <a:srgbClr val="050505"/>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8a2799cac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a2799cac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a053d5a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a053d5a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92cbfa5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92cbfa5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b8f7f69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b8f7f69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cb27d2e05cecf7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cb27d2e05cecf7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5cb27d2e05cecf7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cb27d2e05cecf7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5cb27d2e05cecf7e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cb27d2e05cecf7e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61692afea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61692afea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63b56fd1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63b56fd1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a47332ea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a47332ea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5e54497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5e54497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8a47332e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a47332e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a47332ea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a47332ea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a47332ea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a47332ea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a47332ea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a47332ea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8a47332ea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a47332ea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a47332e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a47332e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b939e8624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b939e8624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8be8470b3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be8470b3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a577488e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a577488e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b19f9045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b19f9045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7982227d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7982227d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a577488e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a577488e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b19f90459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b19f9045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63b56fd1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63b56fd1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be8470b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be8470b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b19f90459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b19f90459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8a2799cac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8a2799cac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8be8470b3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8be8470b3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863b56fd1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863b56fd1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63b56fd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63b56fd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8c4b486a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8c4b486a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7b24631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7b24631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8cf226873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8cf22687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8cf22687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8cf2268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8cf226873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8cf226873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863b56fd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863b56fd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8abe30f9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8abe30f9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87982227d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87982227d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8be8470b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8be8470b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8c01addfb0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8c01addfb0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8c01addfb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8c01addfb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863b56fd1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863b56fd1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08eaea9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08eaea9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863b56fd1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863b56fd1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863b56fd1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863b56fd1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863b56fd1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863b56fd1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8be8470b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8be8470b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863b56fd1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863b56fd1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08eaea93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8eaea9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08eaea93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08eaea9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reactjs.org/c158617ed7cc0eac8f58330e49e48224/granular-dom-updates.gi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mrdatngo.github.io/RandomGame/index.html" TargetMode="Externa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hyperlink" Target="https://projects.wojtekmaj.pl/react-lifecycle-methods-diagra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miro.medium.com/max/2880/1*QERgzuzphdQz4e0fNs1CFQ.gif" TargetMode="Externa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www.npmjs.com/package/prop-type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create-react-app.dev/docs/adding-a-sass-styleshe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create-react-app.dev/docs/adding-a-sass-stylesheet/" TargetMode="Externa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8.png"/><Relationship Id="rId4" Type="http://schemas.openxmlformats.org/officeDocument/2006/relationships/hyperlink" Target="https://github.com/gregberge/loadable-components" TargetMode="External"/><Relationship Id="rId5"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reactjs.org/docs/hooks-state.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reactjs.org/docs/hooks-effect.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eactjs.org/docs/cdn-links.html" TargetMode="External"/><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reactjs.org/docs/hooks-effect.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create-react-app.dev/docs/adding-a-stylesheet" TargetMode="External"/><Relationship Id="rId4" Type="http://schemas.openxmlformats.org/officeDocument/2006/relationships/hyperlink" Target="https://www.sitepoint.com/react-components-styling-options/"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nextjs.org/learn/basics/create-nextjs-app"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babeljs.io/repl" TargetMode="External"/><Relationship Id="rId4" Type="http://schemas.openxmlformats.org/officeDocument/2006/relationships/hyperlink" Target="https://cdnjs.com/libraries/babel-standalon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REACTJS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Ngo Thuc Dat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Render element - </a:t>
            </a:r>
            <a:r>
              <a:rPr lang="en"/>
              <a:t>Class </a:t>
            </a:r>
            <a:r>
              <a:rPr lang="en"/>
              <a:t>render()</a:t>
            </a:r>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1019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a:t>React.Component</a:t>
            </a:r>
            <a:br>
              <a:rPr lang="en"/>
            </a:br>
            <a:r>
              <a:rPr lang="en" sz="1500"/>
              <a:t>Là một class được định nghĩa của ReactJS, một instance được kế thừa sẽ mang thuộc tính và phương thức của Component</a:t>
            </a:r>
            <a:endParaRPr/>
          </a:p>
        </p:txBody>
      </p:sp>
      <p:sp>
        <p:nvSpPr>
          <p:cNvPr id="115" name="Google Shape;115;p22"/>
          <p:cNvSpPr txBox="1"/>
          <p:nvPr/>
        </p:nvSpPr>
        <p:spPr>
          <a:xfrm>
            <a:off x="3990275" y="2221575"/>
            <a:ext cx="4230900" cy="2829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extends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Hello class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ReactDOM</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App</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document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getElementById</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116" name="Google Shape;116;p22"/>
          <p:cNvSpPr txBox="1"/>
          <p:nvPr/>
        </p:nvSpPr>
        <p:spPr>
          <a:xfrm>
            <a:off x="353750" y="2221575"/>
            <a:ext cx="3565800" cy="2122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chemeClr val="dk2"/>
              </a:buClr>
              <a:buSzPts val="1800"/>
              <a:buChar char="●"/>
            </a:pPr>
            <a:r>
              <a:rPr b="1" lang="en" sz="1800">
                <a:solidFill>
                  <a:schemeClr val="dk2"/>
                </a:solidFill>
              </a:rPr>
              <a:t>render()</a:t>
            </a:r>
            <a:br>
              <a:rPr lang="en" sz="1800">
                <a:solidFill>
                  <a:schemeClr val="dk2"/>
                </a:solidFill>
              </a:rPr>
            </a:br>
            <a:r>
              <a:rPr lang="en" sz="1500">
                <a:solidFill>
                  <a:schemeClr val="dk2"/>
                </a:solidFill>
              </a:rPr>
              <a:t>Là một phương thức của component, hàm sẽ trigger render lên browser</a:t>
            </a:r>
            <a:r>
              <a:rPr lang="en" sz="1800">
                <a:solidFill>
                  <a:schemeClr val="dk2"/>
                </a:solidFil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Render element - ReactDOM.render()</a:t>
            </a:r>
            <a:endParaRPr/>
          </a:p>
        </p:txBody>
      </p:sp>
      <p:sp>
        <p:nvSpPr>
          <p:cNvPr id="122" name="Google Shape;122;p23"/>
          <p:cNvSpPr txBox="1"/>
          <p:nvPr>
            <p:ph idx="1" type="body"/>
          </p:nvPr>
        </p:nvSpPr>
        <p:spPr>
          <a:xfrm>
            <a:off x="311700" y="1152475"/>
            <a:ext cx="8520600" cy="44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React Only Updates What’s Necessary</a:t>
            </a:r>
            <a:endParaRPr/>
          </a:p>
        </p:txBody>
      </p:sp>
      <p:sp>
        <p:nvSpPr>
          <p:cNvPr id="123" name="Google Shape;123;p23"/>
          <p:cNvSpPr txBox="1"/>
          <p:nvPr/>
        </p:nvSpPr>
        <p:spPr>
          <a:xfrm>
            <a:off x="360800" y="1775825"/>
            <a:ext cx="5072700" cy="3000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tick</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51B6C4"/>
                </a:solidFill>
                <a:highlight>
                  <a:srgbClr val="1E1E1E"/>
                </a:highlight>
                <a:latin typeface="Courier New"/>
                <a:ea typeface="Courier New"/>
                <a:cs typeface="Courier New"/>
                <a:sym typeface="Courier New"/>
              </a:rPr>
              <a:t>element</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Hello, world!</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h2</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It is </a:t>
            </a:r>
            <a:r>
              <a:rPr lang="en" sz="1050">
                <a:solidFill>
                  <a:srgbClr val="569CD6"/>
                </a:solidFill>
                <a:highlight>
                  <a:srgbClr val="1E1E1E"/>
                </a:highlight>
                <a:latin typeface="Courier New"/>
                <a:ea typeface="Courier New"/>
                <a:cs typeface="Courier New"/>
                <a:sym typeface="Courier New"/>
              </a:rPr>
              <a:t>{new</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Date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toLocaleTimeString</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h2</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ReactDOM</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a:t>
            </a:r>
            <a:r>
              <a:rPr lang="en" sz="1050">
                <a:solidFill>
                  <a:srgbClr val="51B6C4"/>
                </a:solidFill>
                <a:highlight>
                  <a:srgbClr val="1E1E1E"/>
                </a:highlight>
                <a:latin typeface="Courier New"/>
                <a:ea typeface="Courier New"/>
                <a:cs typeface="Courier New"/>
                <a:sym typeface="Courier New"/>
              </a:rPr>
              <a:t>element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document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getElementById</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"root"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highlight>
                  <a:srgbClr val="1E1E1E"/>
                </a:highlight>
                <a:latin typeface="Courier New"/>
                <a:ea typeface="Courier New"/>
                <a:cs typeface="Courier New"/>
                <a:sym typeface="Courier New"/>
              </a:rPr>
              <a:t>setInterval</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tick</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1000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124" name="Google Shape;124;p23"/>
          <p:cNvSpPr txBox="1"/>
          <p:nvPr/>
        </p:nvSpPr>
        <p:spPr>
          <a:xfrm>
            <a:off x="5560925" y="2808750"/>
            <a:ext cx="30000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https://reactjs.org/c158617ed7cc0eac8f58330e49e48224/granular-dom-updates.gif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in a Component</a:t>
            </a:r>
            <a:endParaRPr/>
          </a:p>
        </p:txBody>
      </p:sp>
      <p:sp>
        <p:nvSpPr>
          <p:cNvPr id="130" name="Google Shape;130;p24"/>
          <p:cNvSpPr txBox="1"/>
          <p:nvPr>
            <p:ph idx="1" type="body"/>
          </p:nvPr>
        </p:nvSpPr>
        <p:spPr>
          <a:xfrm>
            <a:off x="240950" y="1329350"/>
            <a:ext cx="4428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Là data trong một component và có full control bởi component (reactComponent)</a:t>
            </a:r>
            <a:endParaRPr sz="1700"/>
          </a:p>
          <a:p>
            <a:pPr indent="-336550" lvl="0" marL="457200" rtl="0" algn="l">
              <a:spcBef>
                <a:spcPts val="0"/>
              </a:spcBef>
              <a:spcAft>
                <a:spcPts val="0"/>
              </a:spcAft>
              <a:buSzPts val="1700"/>
              <a:buChar char="●"/>
            </a:pPr>
            <a:r>
              <a:rPr lang="en" sz="1700"/>
              <a:t>State được mapping với data khi render: state change  =&gt; trigger render() =&gt; data hiển thị trên browser change</a:t>
            </a:r>
            <a:endParaRPr sz="1700"/>
          </a:p>
          <a:p>
            <a:pPr indent="-336550" lvl="0" marL="457200" rtl="0" algn="l">
              <a:spcBef>
                <a:spcPts val="0"/>
              </a:spcBef>
              <a:spcAft>
                <a:spcPts val="0"/>
              </a:spcAft>
              <a:buSzPts val="1700"/>
              <a:buChar char="●"/>
            </a:pPr>
            <a:r>
              <a:rPr lang="en" sz="1700"/>
              <a:t>Thay đổi state của component thông qua setState() - tránh immutable state</a:t>
            </a:r>
            <a:endParaRPr sz="1700"/>
          </a:p>
        </p:txBody>
      </p:sp>
      <p:sp>
        <p:nvSpPr>
          <p:cNvPr id="131" name="Google Shape;131;p24"/>
          <p:cNvSpPr txBox="1"/>
          <p:nvPr/>
        </p:nvSpPr>
        <p:spPr>
          <a:xfrm>
            <a:off x="4895950" y="961125"/>
            <a:ext cx="4011600" cy="4068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rgbClr val="569CD6"/>
                </a:solidFill>
                <a:highlight>
                  <a:srgbClr val="1E1E1E"/>
                </a:highlight>
                <a:latin typeface="Courier New"/>
                <a:ea typeface="Courier New"/>
                <a:cs typeface="Courier New"/>
                <a:sym typeface="Courier New"/>
              </a:rPr>
              <a:t>class</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Clock</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extends</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React</a:t>
            </a:r>
            <a:r>
              <a:rPr lang="en" sz="950">
                <a:solidFill>
                  <a:srgbClr val="D4D4D4"/>
                </a:solidFill>
                <a:highlight>
                  <a:srgbClr val="1E1E1E"/>
                </a:highlight>
                <a:latin typeface="Courier New"/>
                <a:ea typeface="Courier New"/>
                <a:cs typeface="Courier New"/>
                <a:sym typeface="Courier New"/>
              </a:rPr>
              <a:t>.</a:t>
            </a:r>
            <a:r>
              <a:rPr lang="en" sz="950">
                <a:solidFill>
                  <a:srgbClr val="4EC9B0"/>
                </a:solidFill>
                <a:highlight>
                  <a:srgbClr val="1E1E1E"/>
                </a:highlight>
                <a:latin typeface="Courier New"/>
                <a:ea typeface="Courier New"/>
                <a:cs typeface="Courier New"/>
                <a:sym typeface="Courier New"/>
              </a:rPr>
              <a:t>Component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constructor</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props</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super</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props</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 = { </a:t>
            </a:r>
            <a:r>
              <a:rPr lang="en" sz="950">
                <a:solidFill>
                  <a:srgbClr val="9CDCFE"/>
                </a:solidFill>
                <a:highlight>
                  <a:srgbClr val="1E1E1E"/>
                </a:highlight>
                <a:latin typeface="Courier New"/>
                <a:ea typeface="Courier New"/>
                <a:cs typeface="Courier New"/>
                <a:sym typeface="Courier New"/>
              </a:rPr>
              <a:t>date:</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new</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Date</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timerID</a:t>
            </a:r>
            <a:r>
              <a:rPr lang="en" sz="950">
                <a:solidFill>
                  <a:srgbClr val="D4D4D4"/>
                </a:solidFill>
                <a:highlight>
                  <a:srgbClr val="1E1E1E"/>
                </a:highlight>
                <a:latin typeface="Courier New"/>
                <a:ea typeface="Courier New"/>
                <a:cs typeface="Courier New"/>
                <a:sym typeface="Courier New"/>
              </a:rPr>
              <a:t> = </a:t>
            </a:r>
            <a:r>
              <a:rPr lang="en" sz="950">
                <a:solidFill>
                  <a:srgbClr val="DCDCAA"/>
                </a:solidFill>
                <a:highlight>
                  <a:srgbClr val="1E1E1E"/>
                </a:highlight>
                <a:latin typeface="Courier New"/>
                <a:ea typeface="Courier New"/>
                <a:cs typeface="Courier New"/>
                <a:sym typeface="Courier New"/>
              </a:rPr>
              <a:t>setInterval</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tick</a:t>
            </a:r>
            <a:r>
              <a:rPr lang="en" sz="950">
                <a:solidFill>
                  <a:srgbClr val="D4D4D4"/>
                </a:solidFill>
                <a:highlight>
                  <a:srgbClr val="1E1E1E"/>
                </a:highlight>
                <a:latin typeface="Courier New"/>
                <a:ea typeface="Courier New"/>
                <a:cs typeface="Courier New"/>
                <a:sym typeface="Courier New"/>
              </a:rPr>
              <a:t>(), </a:t>
            </a:r>
            <a:r>
              <a:rPr lang="en" sz="950">
                <a:solidFill>
                  <a:srgbClr val="B5CEA8"/>
                </a:solidFill>
                <a:highlight>
                  <a:srgbClr val="1E1E1E"/>
                </a:highlight>
                <a:latin typeface="Courier New"/>
                <a:ea typeface="Courier New"/>
                <a:cs typeface="Courier New"/>
                <a:sym typeface="Courier New"/>
              </a:rPr>
              <a:t>1000</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tick</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setState</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date:</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new</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Date</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render</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C586C0"/>
                </a:solidFill>
                <a:highlight>
                  <a:srgbClr val="1E1E1E"/>
                </a:highlight>
                <a:latin typeface="Courier New"/>
                <a:ea typeface="Courier New"/>
                <a:cs typeface="Courier New"/>
                <a:sym typeface="Courier New"/>
              </a:rPr>
              <a:t>return</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div</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h1</a:t>
            </a:r>
            <a:r>
              <a:rPr lang="en" sz="950">
                <a:solidFill>
                  <a:srgbClr val="808080"/>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Hello, world!</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h1</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h2</a:t>
            </a:r>
            <a:r>
              <a:rPr lang="en" sz="950">
                <a:solidFill>
                  <a:srgbClr val="808080"/>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It is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date</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toLocaleTimeString</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h2</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div</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9CDCFE"/>
                </a:solidFill>
                <a:highlight>
                  <a:srgbClr val="1E1E1E"/>
                </a:highlight>
                <a:latin typeface="Courier New"/>
                <a:ea typeface="Courier New"/>
                <a:cs typeface="Courier New"/>
                <a:sym typeface="Courier New"/>
              </a:rPr>
              <a:t>ReactDOM</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render</a:t>
            </a:r>
            <a:r>
              <a:rPr lang="en" sz="950">
                <a:solidFill>
                  <a:srgbClr val="D4D4D4"/>
                </a:solidFill>
                <a:highlight>
                  <a:srgbClr val="1E1E1E"/>
                </a:highlight>
                <a:latin typeface="Courier New"/>
                <a:ea typeface="Courier New"/>
                <a:cs typeface="Courier New"/>
                <a:sym typeface="Courier New"/>
              </a:rPr>
              <a:t>(</a:t>
            </a:r>
            <a:r>
              <a:rPr lang="en" sz="950">
                <a:solidFill>
                  <a:srgbClr val="808080"/>
                </a:solidFill>
                <a:highlight>
                  <a:srgbClr val="1E1E1E"/>
                </a:highlight>
                <a:latin typeface="Courier New"/>
                <a:ea typeface="Courier New"/>
                <a:cs typeface="Courier New"/>
                <a:sym typeface="Courier New"/>
              </a:rPr>
              <a:t>&lt;</a:t>
            </a:r>
            <a:r>
              <a:rPr lang="en" sz="950">
                <a:solidFill>
                  <a:srgbClr val="4EC9B0"/>
                </a:solidFill>
                <a:highlight>
                  <a:srgbClr val="1E1E1E"/>
                </a:highlight>
                <a:latin typeface="Courier New"/>
                <a:ea typeface="Courier New"/>
                <a:cs typeface="Courier New"/>
                <a:sym typeface="Courier New"/>
              </a:rPr>
              <a:t>Clock</a:t>
            </a: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document</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getElementById</a:t>
            </a:r>
            <a:r>
              <a:rPr lang="en" sz="950">
                <a:solidFill>
                  <a:srgbClr val="D4D4D4"/>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"app"</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Handling</a:t>
            </a:r>
            <a:endParaRPr/>
          </a:p>
        </p:txBody>
      </p:sp>
      <p:sp>
        <p:nvSpPr>
          <p:cNvPr id="137" name="Google Shape;137;p25"/>
          <p:cNvSpPr txBox="1"/>
          <p:nvPr/>
        </p:nvSpPr>
        <p:spPr>
          <a:xfrm>
            <a:off x="360825" y="2891875"/>
            <a:ext cx="3714300" cy="1728000"/>
          </a:xfrm>
          <a:prstGeom prst="rect">
            <a:avLst/>
          </a:prstGeom>
          <a:noFill/>
          <a:ln>
            <a:noFill/>
          </a:ln>
        </p:spPr>
        <p:txBody>
          <a:bodyPr anchorCtr="0" anchor="t" bIns="91425" lIns="342900" spcFirstLastPara="1" rIns="91425" wrap="square" tIns="91425">
            <a:noAutofit/>
          </a:bodyPr>
          <a:lstStyle/>
          <a:p>
            <a:pPr indent="0" lvl="0" marL="0" rtl="0" algn="l">
              <a:lnSpc>
                <a:spcPct val="100000"/>
              </a:lnSpc>
              <a:spcBef>
                <a:spcPts val="0"/>
              </a:spcBef>
              <a:spcAft>
                <a:spcPts val="0"/>
              </a:spcAft>
              <a:buNone/>
            </a:pPr>
            <a:r>
              <a:rPr lang="en" sz="1300">
                <a:solidFill>
                  <a:schemeClr val="dk1"/>
                </a:solidFill>
              </a:rPr>
              <a:t>For example, the HTML:</a:t>
            </a:r>
            <a:endParaRPr sz="1300">
              <a:solidFill>
                <a:schemeClr val="dk1"/>
              </a:solidFill>
            </a:endParaRPr>
          </a:p>
          <a:p>
            <a:pPr indent="0" lvl="0" marL="0" rtl="0" algn="l">
              <a:lnSpc>
                <a:spcPct val="100000"/>
              </a:lnSpc>
              <a:spcBef>
                <a:spcPts val="0"/>
              </a:spcBef>
              <a:spcAft>
                <a:spcPts val="0"/>
              </a:spcAft>
              <a:buNone/>
            </a:pPr>
            <a:r>
              <a:rPr lang="en" sz="1050">
                <a:solidFill>
                  <a:srgbClr val="88C6BE"/>
                </a:solidFill>
                <a:highlight>
                  <a:srgbClr val="282C34"/>
                </a:highlight>
                <a:latin typeface="Courier New"/>
                <a:ea typeface="Courier New"/>
                <a:cs typeface="Courier New"/>
                <a:sym typeface="Courier New"/>
              </a:rPr>
              <a:t>&lt;</a:t>
            </a:r>
            <a:r>
              <a:rPr lang="en" sz="1050">
                <a:solidFill>
                  <a:srgbClr val="FC929E"/>
                </a:solidFill>
                <a:highlight>
                  <a:srgbClr val="282C34"/>
                </a:highlight>
                <a:latin typeface="Courier New"/>
                <a:ea typeface="Courier New"/>
                <a:cs typeface="Courier New"/>
                <a:sym typeface="Courier New"/>
              </a:rPr>
              <a:t>button </a:t>
            </a:r>
            <a:r>
              <a:rPr lang="en" sz="1050">
                <a:solidFill>
                  <a:srgbClr val="C5A5C5"/>
                </a:solidFill>
                <a:highlight>
                  <a:srgbClr val="282C34"/>
                </a:highlight>
                <a:latin typeface="Courier New"/>
                <a:ea typeface="Courier New"/>
                <a:cs typeface="Courier New"/>
                <a:sym typeface="Courier New"/>
              </a:rPr>
              <a:t>onclick</a:t>
            </a:r>
            <a:r>
              <a:rPr lang="en" sz="1050">
                <a:solidFill>
                  <a:srgbClr val="88C6BE"/>
                </a:solidFill>
                <a:highlight>
                  <a:srgbClr val="282C34"/>
                </a:highlight>
                <a:latin typeface="Courier New"/>
                <a:ea typeface="Courier New"/>
                <a:cs typeface="Courier New"/>
                <a:sym typeface="Courier New"/>
              </a:rPr>
              <a:t>="</a:t>
            </a:r>
            <a:r>
              <a:rPr lang="en" sz="1050">
                <a:solidFill>
                  <a:srgbClr val="8DC891"/>
                </a:solidFill>
                <a:highlight>
                  <a:srgbClr val="282C34"/>
                </a:highlight>
                <a:latin typeface="Courier New"/>
                <a:ea typeface="Courier New"/>
                <a:cs typeface="Courier New"/>
                <a:sym typeface="Courier New"/>
              </a:rPr>
              <a:t>activateLasers()</a:t>
            </a:r>
            <a:r>
              <a:rPr lang="en" sz="1050">
                <a:solidFill>
                  <a:srgbClr val="88C6BE"/>
                </a:solidFill>
                <a:highlight>
                  <a:srgbClr val="282C34"/>
                </a:highlight>
                <a:latin typeface="Courier New"/>
                <a:ea typeface="Courier New"/>
                <a:cs typeface="Courier New"/>
                <a:sym typeface="Courier New"/>
              </a:rPr>
              <a:t>"&gt;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Activate Lasers</a:t>
            </a:r>
            <a:endParaRPr sz="1050">
              <a:solidFill>
                <a:srgbClr val="FFFFFF"/>
              </a:solidFill>
              <a:highlight>
                <a:srgbClr val="282C34"/>
              </a:highlight>
              <a:latin typeface="Courier New"/>
              <a:ea typeface="Courier New"/>
              <a:cs typeface="Courier New"/>
              <a:sym typeface="Courier New"/>
            </a:endParaRPr>
          </a:p>
          <a:p>
            <a:pPr indent="139700" lvl="0" marL="0" marR="0" rtl="0" algn="l">
              <a:lnSpc>
                <a:spcPct val="100000"/>
              </a:lnSpc>
              <a:spcBef>
                <a:spcPts val="0"/>
              </a:spcBef>
              <a:spcAft>
                <a:spcPts val="0"/>
              </a:spcAft>
              <a:buNone/>
            </a:pPr>
            <a:r>
              <a:rPr lang="en" sz="1050">
                <a:solidFill>
                  <a:srgbClr val="88C6BE"/>
                </a:solidFill>
                <a:highlight>
                  <a:srgbClr val="282C34"/>
                </a:highlight>
                <a:latin typeface="Courier New"/>
                <a:ea typeface="Courier New"/>
                <a:cs typeface="Courier New"/>
                <a:sym typeface="Courier New"/>
              </a:rPr>
              <a:t>&lt;/</a:t>
            </a:r>
            <a:r>
              <a:rPr lang="en" sz="1050">
                <a:solidFill>
                  <a:srgbClr val="FC929E"/>
                </a:solidFill>
                <a:highlight>
                  <a:srgbClr val="282C34"/>
                </a:highlight>
                <a:latin typeface="Courier New"/>
                <a:ea typeface="Courier New"/>
                <a:cs typeface="Courier New"/>
                <a:sym typeface="Courier New"/>
              </a:rPr>
              <a:t>button</a:t>
            </a:r>
            <a:r>
              <a:rPr lang="en" sz="1050">
                <a:solidFill>
                  <a:srgbClr val="88C6BE"/>
                </a:solidFill>
                <a:highlight>
                  <a:srgbClr val="282C34"/>
                </a:highlight>
                <a:latin typeface="Courier New"/>
                <a:ea typeface="Courier New"/>
                <a:cs typeface="Courier New"/>
                <a:sym typeface="Courier New"/>
              </a:rPr>
              <a:t>&gt;</a:t>
            </a:r>
            <a:endParaRPr sz="1050">
              <a:solidFill>
                <a:srgbClr val="88C6BE"/>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chemeClr val="dk1"/>
                </a:solidFill>
              </a:rPr>
              <a:t>is slightly different in React:</a:t>
            </a:r>
            <a:endParaRPr sz="1300">
              <a:solidFill>
                <a:schemeClr val="dk1"/>
              </a:solidFill>
            </a:endParaRPr>
          </a:p>
          <a:p>
            <a:pPr indent="139700" lvl="0" marL="0" marR="0" rtl="0" algn="l">
              <a:lnSpc>
                <a:spcPct val="100000"/>
              </a:lnSpc>
              <a:spcBef>
                <a:spcPts val="0"/>
              </a:spcBef>
              <a:spcAft>
                <a:spcPts val="0"/>
              </a:spcAft>
              <a:buNone/>
            </a:pPr>
            <a:r>
              <a:rPr lang="en" sz="1050">
                <a:solidFill>
                  <a:srgbClr val="88C6BE"/>
                </a:solidFill>
                <a:highlight>
                  <a:srgbClr val="353B45"/>
                </a:highlight>
                <a:latin typeface="Courier New"/>
                <a:ea typeface="Courier New"/>
                <a:cs typeface="Courier New"/>
                <a:sym typeface="Courier New"/>
              </a:rPr>
              <a:t>&lt;</a:t>
            </a:r>
            <a:r>
              <a:rPr lang="en" sz="1050">
                <a:solidFill>
                  <a:srgbClr val="FC929E"/>
                </a:solidFill>
                <a:highlight>
                  <a:srgbClr val="353B45"/>
                </a:highlight>
                <a:latin typeface="Courier New"/>
                <a:ea typeface="Courier New"/>
                <a:cs typeface="Courier New"/>
                <a:sym typeface="Courier New"/>
              </a:rPr>
              <a:t>button </a:t>
            </a:r>
            <a:r>
              <a:rPr lang="en" sz="1050">
                <a:solidFill>
                  <a:srgbClr val="C5A5C5"/>
                </a:solidFill>
                <a:highlight>
                  <a:srgbClr val="353B45"/>
                </a:highlight>
                <a:latin typeface="Courier New"/>
                <a:ea typeface="Courier New"/>
                <a:cs typeface="Courier New"/>
                <a:sym typeface="Courier New"/>
              </a:rPr>
              <a:t>onClick</a:t>
            </a:r>
            <a:r>
              <a:rPr lang="en" sz="1050">
                <a:solidFill>
                  <a:srgbClr val="88C6BE"/>
                </a:solidFill>
                <a:highlight>
                  <a:srgbClr val="353B45"/>
                </a:highlight>
                <a:latin typeface="Courier New"/>
                <a:ea typeface="Courier New"/>
                <a:cs typeface="Courier New"/>
                <a:sym typeface="Courier New"/>
              </a:rPr>
              <a:t>={</a:t>
            </a:r>
            <a:r>
              <a:rPr lang="en" sz="1050">
                <a:solidFill>
                  <a:srgbClr val="FC929E"/>
                </a:solidFill>
                <a:highlight>
                  <a:srgbClr val="353B45"/>
                </a:highlight>
                <a:latin typeface="Courier New"/>
                <a:ea typeface="Courier New"/>
                <a:cs typeface="Courier New"/>
                <a:sym typeface="Courier New"/>
              </a:rPr>
              <a:t>activateLasers</a:t>
            </a:r>
            <a:r>
              <a:rPr lang="en" sz="1050">
                <a:solidFill>
                  <a:srgbClr val="88C6BE"/>
                </a:solidFill>
                <a:highlight>
                  <a:srgbClr val="353B45"/>
                </a:highlight>
                <a:latin typeface="Courier New"/>
                <a:ea typeface="Courier New"/>
                <a:cs typeface="Courier New"/>
                <a:sym typeface="Courier New"/>
              </a:rPr>
              <a:t>}&gt;</a:t>
            </a:r>
            <a:endParaRPr sz="1050">
              <a:solidFill>
                <a:srgbClr val="88C6BE"/>
              </a:solidFill>
              <a:highlight>
                <a:srgbClr val="353B45"/>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Activate Lasers</a:t>
            </a:r>
            <a:endParaRPr sz="1050">
              <a:solidFill>
                <a:srgbClr val="FFFFFF"/>
              </a:solidFill>
              <a:highlight>
                <a:srgbClr val="282C34"/>
              </a:highlight>
              <a:latin typeface="Courier New"/>
              <a:ea typeface="Courier New"/>
              <a:cs typeface="Courier New"/>
              <a:sym typeface="Courier New"/>
            </a:endParaRPr>
          </a:p>
          <a:p>
            <a:pPr indent="139700" lvl="0" marL="0" marR="0" rtl="0" algn="l">
              <a:lnSpc>
                <a:spcPct val="100000"/>
              </a:lnSpc>
              <a:spcBef>
                <a:spcPts val="0"/>
              </a:spcBef>
              <a:spcAft>
                <a:spcPts val="0"/>
              </a:spcAft>
              <a:buNone/>
            </a:pPr>
            <a:r>
              <a:rPr lang="en" sz="1050">
                <a:solidFill>
                  <a:srgbClr val="88C6BE"/>
                </a:solidFill>
                <a:highlight>
                  <a:srgbClr val="282C34"/>
                </a:highlight>
                <a:latin typeface="Courier New"/>
                <a:ea typeface="Courier New"/>
                <a:cs typeface="Courier New"/>
                <a:sym typeface="Courier New"/>
              </a:rPr>
              <a:t>&lt;/</a:t>
            </a:r>
            <a:r>
              <a:rPr lang="en" sz="1050">
                <a:solidFill>
                  <a:srgbClr val="FC929E"/>
                </a:solidFill>
                <a:highlight>
                  <a:srgbClr val="282C34"/>
                </a:highlight>
                <a:latin typeface="Courier New"/>
                <a:ea typeface="Courier New"/>
                <a:cs typeface="Courier New"/>
                <a:sym typeface="Courier New"/>
              </a:rPr>
              <a:t>button</a:t>
            </a:r>
            <a:r>
              <a:rPr lang="en" sz="1050">
                <a:solidFill>
                  <a:srgbClr val="88C6BE"/>
                </a:solidFill>
                <a:highlight>
                  <a:srgbClr val="282C34"/>
                </a:highlight>
                <a:latin typeface="Courier New"/>
                <a:ea typeface="Courier New"/>
                <a:cs typeface="Courier New"/>
                <a:sym typeface="Courier New"/>
              </a:rPr>
              <a:t>&gt;</a:t>
            </a:r>
            <a:endParaRPr sz="1050">
              <a:solidFill>
                <a:srgbClr val="88C6BE"/>
              </a:solidFill>
              <a:highlight>
                <a:srgbClr val="282C34"/>
              </a:highlight>
              <a:latin typeface="Courier New"/>
              <a:ea typeface="Courier New"/>
              <a:cs typeface="Courier New"/>
              <a:sym typeface="Courier New"/>
            </a:endParaRPr>
          </a:p>
        </p:txBody>
      </p:sp>
      <p:sp>
        <p:nvSpPr>
          <p:cNvPr id="138" name="Google Shape;138;p25"/>
          <p:cNvSpPr txBox="1"/>
          <p:nvPr/>
        </p:nvSpPr>
        <p:spPr>
          <a:xfrm>
            <a:off x="4485525" y="1017725"/>
            <a:ext cx="4138800" cy="3652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rgbClr val="569CD6"/>
                </a:solidFill>
                <a:highlight>
                  <a:srgbClr val="1E1E1E"/>
                </a:highlight>
                <a:latin typeface="Courier New"/>
                <a:ea typeface="Courier New"/>
                <a:cs typeface="Courier New"/>
                <a:sym typeface="Courier New"/>
              </a:rPr>
              <a:t>class</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Toggle</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extends</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React</a:t>
            </a:r>
            <a:r>
              <a:rPr lang="en" sz="950">
                <a:solidFill>
                  <a:srgbClr val="D4D4D4"/>
                </a:solidFill>
                <a:highlight>
                  <a:srgbClr val="1E1E1E"/>
                </a:highlight>
                <a:latin typeface="Courier New"/>
                <a:ea typeface="Courier New"/>
                <a:cs typeface="Courier New"/>
                <a:sym typeface="Courier New"/>
              </a:rPr>
              <a:t>.</a:t>
            </a:r>
            <a:r>
              <a:rPr lang="en" sz="950">
                <a:solidFill>
                  <a:srgbClr val="4EC9B0"/>
                </a:solidFill>
                <a:highlight>
                  <a:srgbClr val="1E1E1E"/>
                </a:highlight>
                <a:latin typeface="Courier New"/>
                <a:ea typeface="Courier New"/>
                <a:cs typeface="Courier New"/>
                <a:sym typeface="Courier New"/>
              </a:rPr>
              <a:t>Component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constructor</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props</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super</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props</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 = { </a:t>
            </a:r>
            <a:r>
              <a:rPr lang="en" sz="950">
                <a:solidFill>
                  <a:srgbClr val="9CDCFE"/>
                </a:solidFill>
                <a:highlight>
                  <a:srgbClr val="1E1E1E"/>
                </a:highlight>
                <a:latin typeface="Courier New"/>
                <a:ea typeface="Courier New"/>
                <a:cs typeface="Courier New"/>
                <a:sym typeface="Courier New"/>
              </a:rPr>
              <a:t>isToggleOn:</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true</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6A9955"/>
                </a:solidFill>
                <a:highlight>
                  <a:srgbClr val="1E1E1E"/>
                </a:highlight>
                <a:latin typeface="Courier New"/>
                <a:ea typeface="Courier New"/>
                <a:cs typeface="Courier New"/>
                <a:sym typeface="Courier New"/>
              </a:rPr>
              <a:t>// This binding is necessary to make `this` work in the callback</a:t>
            </a:r>
            <a:endParaRPr sz="9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handleClick</a:t>
            </a:r>
            <a:r>
              <a:rPr lang="en" sz="950">
                <a:solidFill>
                  <a:srgbClr val="D4D4D4"/>
                </a:solidFill>
                <a:highlight>
                  <a:srgbClr val="1E1E1E"/>
                </a:highlight>
                <a:latin typeface="Courier New"/>
                <a:ea typeface="Courier New"/>
                <a:cs typeface="Courier New"/>
                <a:sym typeface="Courier New"/>
              </a:rPr>
              <a:t> =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handleClick</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bind</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handleClick</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setState</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isToggleOn:</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isToggleOn</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render</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C586C0"/>
                </a:solidFill>
                <a:highlight>
                  <a:srgbClr val="1E1E1E"/>
                </a:highlight>
                <a:latin typeface="Courier New"/>
                <a:ea typeface="Courier New"/>
                <a:cs typeface="Courier New"/>
                <a:sym typeface="Courier New"/>
              </a:rPr>
              <a:t>return</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button</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onClick</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handleClick</a:t>
            </a:r>
            <a:r>
              <a:rPr lang="en" sz="950">
                <a:solidFill>
                  <a:srgbClr val="569CD6"/>
                </a:solidFill>
                <a:highlight>
                  <a:srgbClr val="1E1E1E"/>
                </a:highlight>
                <a:latin typeface="Courier New"/>
                <a:ea typeface="Courier New"/>
                <a:cs typeface="Courier New"/>
                <a:sym typeface="Courier New"/>
              </a:rPr>
              <a:t>}</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isToggleOn</a:t>
            </a:r>
            <a:r>
              <a:rPr lang="en" sz="950">
                <a:solidFill>
                  <a:srgbClr val="D4D4D4"/>
                </a:solidFill>
                <a:highlight>
                  <a:srgbClr val="1E1E1E"/>
                </a:highlight>
                <a:latin typeface="Courier New"/>
                <a:ea typeface="Courier New"/>
                <a:cs typeface="Courier New"/>
                <a:sym typeface="Courier New"/>
              </a:rPr>
              <a:t> ? </a:t>
            </a:r>
            <a:r>
              <a:rPr lang="en" sz="950">
                <a:solidFill>
                  <a:srgbClr val="CE9178"/>
                </a:solidFill>
                <a:highlight>
                  <a:srgbClr val="1E1E1E"/>
                </a:highlight>
                <a:latin typeface="Courier New"/>
                <a:ea typeface="Courier New"/>
                <a:cs typeface="Courier New"/>
                <a:sym typeface="Courier New"/>
              </a:rPr>
              <a:t>"ON"</a:t>
            </a:r>
            <a:r>
              <a:rPr lang="en" sz="950">
                <a:solidFill>
                  <a:srgbClr val="D4D4D4"/>
                </a:solidFill>
                <a:highlight>
                  <a:srgbClr val="1E1E1E"/>
                </a:highlight>
                <a:latin typeface="Courier New"/>
                <a:ea typeface="Courier New"/>
                <a:cs typeface="Courier New"/>
                <a:sym typeface="Courier New"/>
              </a:rPr>
              <a:t> : </a:t>
            </a:r>
            <a:r>
              <a:rPr lang="en" sz="950">
                <a:solidFill>
                  <a:srgbClr val="CE9178"/>
                </a:solidFill>
                <a:highlight>
                  <a:srgbClr val="1E1E1E"/>
                </a:highlight>
                <a:latin typeface="Courier New"/>
                <a:ea typeface="Courier New"/>
                <a:cs typeface="Courier New"/>
                <a:sym typeface="Courier New"/>
              </a:rPr>
              <a:t>"OFF"</a:t>
            </a:r>
            <a:r>
              <a:rPr lang="en" sz="950">
                <a:solidFill>
                  <a:srgbClr val="569CD6"/>
                </a:solidFill>
                <a:highlight>
                  <a:srgbClr val="1E1E1E"/>
                </a:highlight>
                <a:latin typeface="Courier New"/>
                <a:ea typeface="Courier New"/>
                <a:cs typeface="Courier New"/>
                <a:sym typeface="Courier New"/>
              </a:rPr>
              <a:t>}</a:t>
            </a:r>
            <a:endParaRPr sz="9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button</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9CDCFE"/>
                </a:solidFill>
                <a:highlight>
                  <a:srgbClr val="1E1E1E"/>
                </a:highlight>
                <a:latin typeface="Courier New"/>
                <a:ea typeface="Courier New"/>
                <a:cs typeface="Courier New"/>
                <a:sym typeface="Courier New"/>
              </a:rPr>
              <a:t>ReactDOM</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render</a:t>
            </a:r>
            <a:r>
              <a:rPr lang="en" sz="950">
                <a:solidFill>
                  <a:srgbClr val="D4D4D4"/>
                </a:solidFill>
                <a:highlight>
                  <a:srgbClr val="1E1E1E"/>
                </a:highlight>
                <a:latin typeface="Courier New"/>
                <a:ea typeface="Courier New"/>
                <a:cs typeface="Courier New"/>
                <a:sym typeface="Courier New"/>
              </a:rPr>
              <a:t>(</a:t>
            </a:r>
            <a:r>
              <a:rPr lang="en" sz="950">
                <a:solidFill>
                  <a:srgbClr val="808080"/>
                </a:solidFill>
                <a:highlight>
                  <a:srgbClr val="1E1E1E"/>
                </a:highlight>
                <a:latin typeface="Courier New"/>
                <a:ea typeface="Courier New"/>
                <a:cs typeface="Courier New"/>
                <a:sym typeface="Courier New"/>
              </a:rPr>
              <a:t>&lt;</a:t>
            </a:r>
            <a:r>
              <a:rPr lang="en" sz="950">
                <a:solidFill>
                  <a:srgbClr val="4EC9B0"/>
                </a:solidFill>
                <a:highlight>
                  <a:srgbClr val="1E1E1E"/>
                </a:highlight>
                <a:latin typeface="Courier New"/>
                <a:ea typeface="Courier New"/>
                <a:cs typeface="Courier New"/>
                <a:sym typeface="Courier New"/>
              </a:rPr>
              <a:t>Toggle</a:t>
            </a: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document</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getElementById</a:t>
            </a:r>
            <a:r>
              <a:rPr lang="en" sz="950">
                <a:solidFill>
                  <a:srgbClr val="D4D4D4"/>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"app"</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p:txBody>
      </p:sp>
      <p:sp>
        <p:nvSpPr>
          <p:cNvPr id="139" name="Google Shape;139;p25"/>
          <p:cNvSpPr txBox="1"/>
          <p:nvPr/>
        </p:nvSpPr>
        <p:spPr>
          <a:xfrm>
            <a:off x="396200" y="1328275"/>
            <a:ext cx="3820500" cy="1563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a:solidFill>
                  <a:srgbClr val="434343"/>
                </a:solidFill>
              </a:rPr>
              <a:t>Likely javascript event handler, we can catch event by user keyword type event in directly on tab (example below)</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Usage of bind</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Passing Arguments to Event Handlers</a:t>
            </a:r>
            <a:endParaRPr>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props</a:t>
            </a:r>
            <a:endParaRPr/>
          </a:p>
        </p:txBody>
      </p:sp>
      <p:sp>
        <p:nvSpPr>
          <p:cNvPr id="145" name="Google Shape;145;p26"/>
          <p:cNvSpPr txBox="1"/>
          <p:nvPr>
            <p:ph idx="1" type="body"/>
          </p:nvPr>
        </p:nvSpPr>
        <p:spPr>
          <a:xfrm>
            <a:off x="311700" y="1152475"/>
            <a:ext cx="8520600" cy="113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Props are Read-Only</a:t>
            </a:r>
            <a:endParaRPr/>
          </a:p>
          <a:p>
            <a:pPr indent="-342900" lvl="0" marL="457200" rtl="0" algn="l">
              <a:spcBef>
                <a:spcPts val="0"/>
              </a:spcBef>
              <a:spcAft>
                <a:spcPts val="0"/>
              </a:spcAft>
              <a:buSzPts val="1800"/>
              <a:buChar char="●"/>
            </a:pPr>
            <a:r>
              <a:rPr lang="en"/>
              <a:t>Reveal: pass arguments by value and pass arguments by references</a:t>
            </a:r>
            <a:endParaRPr/>
          </a:p>
          <a:p>
            <a:pPr indent="-342900" lvl="0" marL="457200" rtl="0" algn="l">
              <a:spcBef>
                <a:spcPts val="0"/>
              </a:spcBef>
              <a:spcAft>
                <a:spcPts val="0"/>
              </a:spcAft>
              <a:buSzPts val="1800"/>
              <a:buChar char="●"/>
            </a:pPr>
            <a:r>
              <a:rPr lang="en"/>
              <a:t>All React components must act like pure functions with respect to their props.</a:t>
            </a:r>
            <a:endParaRPr/>
          </a:p>
        </p:txBody>
      </p:sp>
      <p:sp>
        <p:nvSpPr>
          <p:cNvPr id="146" name="Google Shape;146;p26"/>
          <p:cNvSpPr txBox="1"/>
          <p:nvPr/>
        </p:nvSpPr>
        <p:spPr>
          <a:xfrm>
            <a:off x="631175" y="3910800"/>
            <a:ext cx="3000000" cy="8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50">
                <a:latin typeface="Courier New"/>
                <a:ea typeface="Courier New"/>
                <a:cs typeface="Courier New"/>
                <a:sym typeface="Courier New"/>
              </a:rPr>
              <a:t>function sum(a, b) {</a:t>
            </a:r>
            <a:endParaRPr b="1" sz="1550">
              <a:latin typeface="Courier New"/>
              <a:ea typeface="Courier New"/>
              <a:cs typeface="Courier New"/>
              <a:sym typeface="Courier New"/>
            </a:endParaRPr>
          </a:p>
          <a:p>
            <a:pPr indent="0" lvl="0" marL="0" rtl="0" algn="l">
              <a:spcBef>
                <a:spcPts val="0"/>
              </a:spcBef>
              <a:spcAft>
                <a:spcPts val="0"/>
              </a:spcAft>
              <a:buNone/>
            </a:pPr>
            <a:r>
              <a:rPr b="1" lang="en" sz="1550">
                <a:latin typeface="Courier New"/>
                <a:ea typeface="Courier New"/>
                <a:cs typeface="Courier New"/>
                <a:sym typeface="Courier New"/>
              </a:rPr>
              <a:t>  return a + b;</a:t>
            </a:r>
            <a:endParaRPr b="1" sz="1550">
              <a:latin typeface="Courier New"/>
              <a:ea typeface="Courier New"/>
              <a:cs typeface="Courier New"/>
              <a:sym typeface="Courier New"/>
            </a:endParaRPr>
          </a:p>
          <a:p>
            <a:pPr indent="0" lvl="0" marL="0" rtl="0" algn="l">
              <a:lnSpc>
                <a:spcPct val="142857"/>
              </a:lnSpc>
              <a:spcBef>
                <a:spcPts val="0"/>
              </a:spcBef>
              <a:spcAft>
                <a:spcPts val="0"/>
              </a:spcAft>
              <a:buNone/>
            </a:pPr>
            <a:r>
              <a:rPr b="1" lang="en" sz="1550">
                <a:latin typeface="Courier New"/>
                <a:ea typeface="Courier New"/>
                <a:cs typeface="Courier New"/>
                <a:sym typeface="Courier New"/>
              </a:rPr>
              <a:t>}</a:t>
            </a:r>
            <a:endParaRPr b="1" sz="1550">
              <a:latin typeface="Courier New"/>
              <a:ea typeface="Courier New"/>
              <a:cs typeface="Courier New"/>
              <a:sym typeface="Courier New"/>
            </a:endParaRPr>
          </a:p>
        </p:txBody>
      </p:sp>
      <p:sp>
        <p:nvSpPr>
          <p:cNvPr id="147" name="Google Shape;147;p26"/>
          <p:cNvSpPr txBox="1"/>
          <p:nvPr/>
        </p:nvSpPr>
        <p:spPr>
          <a:xfrm>
            <a:off x="3989900" y="3910800"/>
            <a:ext cx="4391400" cy="8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50">
                <a:latin typeface="Courier New"/>
                <a:ea typeface="Courier New"/>
                <a:cs typeface="Courier New"/>
                <a:sym typeface="Courier New"/>
              </a:rPr>
              <a:t>function withdraw(account, amount) {</a:t>
            </a:r>
            <a:endParaRPr b="1" sz="1550">
              <a:latin typeface="Courier New"/>
              <a:ea typeface="Courier New"/>
              <a:cs typeface="Courier New"/>
              <a:sym typeface="Courier New"/>
            </a:endParaRPr>
          </a:p>
          <a:p>
            <a:pPr indent="0" lvl="0" marL="0" rtl="0" algn="l">
              <a:spcBef>
                <a:spcPts val="0"/>
              </a:spcBef>
              <a:spcAft>
                <a:spcPts val="0"/>
              </a:spcAft>
              <a:buNone/>
            </a:pPr>
            <a:r>
              <a:rPr b="1" lang="en" sz="1550">
                <a:latin typeface="Courier New"/>
                <a:ea typeface="Courier New"/>
                <a:cs typeface="Courier New"/>
                <a:sym typeface="Courier New"/>
              </a:rPr>
              <a:t>  account.total -= amount;</a:t>
            </a:r>
            <a:endParaRPr b="1" sz="1550">
              <a:latin typeface="Courier New"/>
              <a:ea typeface="Courier New"/>
              <a:cs typeface="Courier New"/>
              <a:sym typeface="Courier New"/>
            </a:endParaRPr>
          </a:p>
          <a:p>
            <a:pPr indent="0" lvl="0" marL="0" rtl="0" algn="l">
              <a:lnSpc>
                <a:spcPct val="142857"/>
              </a:lnSpc>
              <a:spcBef>
                <a:spcPts val="0"/>
              </a:spcBef>
              <a:spcAft>
                <a:spcPts val="0"/>
              </a:spcAft>
              <a:buNone/>
            </a:pPr>
            <a:r>
              <a:rPr b="1" lang="en" sz="1550">
                <a:latin typeface="Courier New"/>
                <a:ea typeface="Courier New"/>
                <a:cs typeface="Courier New"/>
                <a:sym typeface="Courier New"/>
              </a:rPr>
              <a:t>}</a:t>
            </a:r>
            <a:endParaRPr b="1" sz="1550">
              <a:latin typeface="Courier New"/>
              <a:ea typeface="Courier New"/>
              <a:cs typeface="Courier New"/>
              <a:sym typeface="Courier New"/>
            </a:endParaRPr>
          </a:p>
        </p:txBody>
      </p:sp>
      <p:sp>
        <p:nvSpPr>
          <p:cNvPr id="148" name="Google Shape;148;p26"/>
          <p:cNvSpPr txBox="1"/>
          <p:nvPr/>
        </p:nvSpPr>
        <p:spPr>
          <a:xfrm>
            <a:off x="564050" y="2283000"/>
            <a:ext cx="7896600" cy="142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50">
                <a:latin typeface="Courier New"/>
                <a:ea typeface="Courier New"/>
                <a:cs typeface="Courier New"/>
                <a:sym typeface="Courier New"/>
              </a:rPr>
              <a:t>function Welcome(props) {</a:t>
            </a:r>
            <a:endParaRPr b="1" sz="155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50">
                <a:latin typeface="Courier New"/>
                <a:ea typeface="Courier New"/>
                <a:cs typeface="Courier New"/>
                <a:sym typeface="Courier New"/>
              </a:rPr>
              <a:t>  return &lt;h1&gt;Hello, {props.name}&lt;/h1&gt;;</a:t>
            </a:r>
            <a:endParaRPr b="1" sz="155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50">
                <a:latin typeface="Courier New"/>
                <a:ea typeface="Courier New"/>
                <a:cs typeface="Courier New"/>
                <a:sym typeface="Courier New"/>
              </a:rPr>
              <a:t>}</a:t>
            </a:r>
            <a:endParaRPr b="1" sz="155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50">
                <a:latin typeface="Courier New"/>
                <a:ea typeface="Courier New"/>
                <a:cs typeface="Courier New"/>
                <a:sym typeface="Courier New"/>
              </a:rPr>
              <a:t>const element = &lt;Welcome name="Sara" /&gt;;</a:t>
            </a:r>
            <a:endParaRPr b="1" sz="155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50">
                <a:latin typeface="Courier New"/>
                <a:ea typeface="Courier New"/>
                <a:cs typeface="Courier New"/>
                <a:sym typeface="Courier New"/>
              </a:rPr>
              <a:t>ReactDOM.render(element, document.getElementById("root"));</a:t>
            </a:r>
            <a:endParaRPr b="1" sz="155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Random Game</a:t>
            </a:r>
            <a:endParaRPr/>
          </a:p>
        </p:txBody>
      </p:sp>
      <p:sp>
        <p:nvSpPr>
          <p:cNvPr id="154" name="Google Shape;154;p27"/>
          <p:cNvSpPr txBox="1"/>
          <p:nvPr>
            <p:ph idx="1" type="body"/>
          </p:nvPr>
        </p:nvSpPr>
        <p:spPr>
          <a:xfrm>
            <a:off x="4408100" y="564125"/>
            <a:ext cx="4011000" cy="45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hlinkClick r:id="rId3"/>
              </a:rPr>
              <a:t>https://mrdatngo.github.io/RandomGame/index.html</a:t>
            </a:r>
            <a:endParaRPr/>
          </a:p>
        </p:txBody>
      </p:sp>
      <p:pic>
        <p:nvPicPr>
          <p:cNvPr id="155" name="Google Shape;155;p27"/>
          <p:cNvPicPr preferRelativeResize="0"/>
          <p:nvPr/>
        </p:nvPicPr>
        <p:blipFill>
          <a:blip r:embed="rId4">
            <a:alphaModFix/>
          </a:blip>
          <a:stretch>
            <a:fillRect/>
          </a:stretch>
        </p:blipFill>
        <p:spPr>
          <a:xfrm>
            <a:off x="1755000" y="1124125"/>
            <a:ext cx="4516499" cy="37222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488575" y="1513350"/>
            <a:ext cx="8520600" cy="22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latin typeface="Impact"/>
                <a:ea typeface="Impact"/>
                <a:cs typeface="Impact"/>
                <a:sym typeface="Impact"/>
              </a:rPr>
              <a:t>ReactJS with other libraries, plugins</a:t>
            </a:r>
            <a:br>
              <a:rPr lang="en"/>
            </a:br>
            <a:r>
              <a:rPr lang="en"/>
              <a:t>To become a framework to development an app</a:t>
            </a:r>
            <a:endParaRPr/>
          </a:p>
          <a:p>
            <a:pPr indent="0" lvl="0" marL="0" rtl="0" algn="l">
              <a:spcBef>
                <a:spcPts val="0"/>
              </a:spcBef>
              <a:spcAft>
                <a:spcPts val="0"/>
              </a:spcAft>
              <a:buNone/>
            </a:pPr>
            <a:r>
              <a:rPr lang="en"/>
              <a:t>Toolchain - yarn create react-app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Yarn create react-app helloworld</a:t>
            </a:r>
            <a:endParaRPr/>
          </a:p>
        </p:txBody>
      </p:sp>
      <p:sp>
        <p:nvSpPr>
          <p:cNvPr id="166" name="Google Shape;166;p29"/>
          <p:cNvSpPr txBox="1"/>
          <p:nvPr>
            <p:ph idx="1" type="body"/>
          </p:nvPr>
        </p:nvSpPr>
        <p:spPr>
          <a:xfrm>
            <a:off x="311700" y="1152475"/>
            <a:ext cx="4818300" cy="354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create react-app with many cli</a:t>
            </a:r>
            <a:endParaRPr/>
          </a:p>
          <a:p>
            <a:pPr indent="-317500" lvl="1" marL="914400" rtl="0" algn="l">
              <a:spcBef>
                <a:spcPts val="0"/>
              </a:spcBef>
              <a:spcAft>
                <a:spcPts val="0"/>
              </a:spcAft>
              <a:buSzPts val="1400"/>
              <a:buChar char="○"/>
            </a:pPr>
            <a:r>
              <a:rPr lang="en"/>
              <a:t>yarn create react-app project-name</a:t>
            </a:r>
            <a:endParaRPr/>
          </a:p>
          <a:p>
            <a:pPr indent="-317500" lvl="1" marL="914400" rtl="0" algn="l">
              <a:spcBef>
                <a:spcPts val="0"/>
              </a:spcBef>
              <a:spcAft>
                <a:spcPts val="0"/>
              </a:spcAft>
              <a:buSzPts val="1400"/>
              <a:buChar char="○"/>
            </a:pPr>
            <a:r>
              <a:rPr lang="en"/>
              <a:t>npx create-react-app </a:t>
            </a:r>
            <a:r>
              <a:rPr lang="en"/>
              <a:t>project-name</a:t>
            </a:r>
            <a:endParaRPr/>
          </a:p>
          <a:p>
            <a:pPr indent="-317500" lvl="1" marL="914400" rtl="0" algn="l">
              <a:spcBef>
                <a:spcPts val="0"/>
              </a:spcBef>
              <a:spcAft>
                <a:spcPts val="0"/>
              </a:spcAft>
              <a:buSzPts val="1400"/>
              <a:buChar char="○"/>
            </a:pPr>
            <a:r>
              <a:rPr lang="en"/>
              <a:t>npm init react-app </a:t>
            </a:r>
            <a:r>
              <a:rPr lang="en"/>
              <a:t>project-name</a:t>
            </a:r>
            <a:r>
              <a:rPr lang="en"/>
              <a:t> </a:t>
            </a:r>
            <a:endParaRPr/>
          </a:p>
          <a:p>
            <a:pPr indent="-342900" lvl="0" marL="457200" rtl="0" algn="l">
              <a:spcBef>
                <a:spcPts val="0"/>
              </a:spcBef>
              <a:spcAft>
                <a:spcPts val="0"/>
              </a:spcAft>
              <a:buSzPts val="1800"/>
              <a:buChar char="●"/>
            </a:pPr>
            <a:r>
              <a:rPr lang="en"/>
              <a:t>Run app:</a:t>
            </a:r>
            <a:endParaRPr/>
          </a:p>
          <a:p>
            <a:pPr indent="-317500" lvl="1" marL="914400" rtl="0" algn="l">
              <a:spcBef>
                <a:spcPts val="0"/>
              </a:spcBef>
              <a:spcAft>
                <a:spcPts val="0"/>
              </a:spcAft>
              <a:buSzPts val="1400"/>
              <a:buChar char="○"/>
            </a:pPr>
            <a:r>
              <a:rPr lang="en"/>
              <a:t>cd </a:t>
            </a:r>
            <a:r>
              <a:rPr lang="en"/>
              <a:t>project-name</a:t>
            </a:r>
            <a:endParaRPr/>
          </a:p>
          <a:p>
            <a:pPr indent="-317500" lvl="1" marL="914400" rtl="0" algn="l">
              <a:spcBef>
                <a:spcPts val="0"/>
              </a:spcBef>
              <a:spcAft>
                <a:spcPts val="0"/>
              </a:spcAft>
              <a:buSzPts val="1400"/>
              <a:buChar char="○"/>
            </a:pPr>
            <a:r>
              <a:rPr lang="en"/>
              <a:t>yarn start</a:t>
            </a:r>
            <a:endParaRPr/>
          </a:p>
          <a:p>
            <a:pPr indent="-342900" lvl="0" marL="457200" rtl="0" algn="l">
              <a:spcBef>
                <a:spcPts val="0"/>
              </a:spcBef>
              <a:spcAft>
                <a:spcPts val="0"/>
              </a:spcAft>
              <a:buSzPts val="1800"/>
              <a:buChar char="●"/>
            </a:pPr>
            <a:r>
              <a:rPr lang="en"/>
              <a:t>Explore structure pattern</a:t>
            </a:r>
            <a:endParaRPr/>
          </a:p>
        </p:txBody>
      </p:sp>
      <p:pic>
        <p:nvPicPr>
          <p:cNvPr id="167" name="Google Shape;167;p29"/>
          <p:cNvPicPr preferRelativeResize="0"/>
          <p:nvPr/>
        </p:nvPicPr>
        <p:blipFill>
          <a:blip r:embed="rId3">
            <a:alphaModFix/>
          </a:blip>
          <a:stretch>
            <a:fillRect/>
          </a:stretch>
        </p:blipFill>
        <p:spPr>
          <a:xfrm>
            <a:off x="5188400" y="1152475"/>
            <a:ext cx="3533775" cy="2962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component &amp; function component</a:t>
            </a:r>
            <a:endParaRPr/>
          </a:p>
        </p:txBody>
      </p:sp>
      <p:sp>
        <p:nvSpPr>
          <p:cNvPr id="173" name="Google Shape;173;p30"/>
          <p:cNvSpPr txBox="1"/>
          <p:nvPr>
            <p:ph idx="1" type="body"/>
          </p:nvPr>
        </p:nvSpPr>
        <p:spPr>
          <a:xfrm>
            <a:off x="371875" y="2319100"/>
            <a:ext cx="5526300" cy="95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function Welcome(props)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return &lt;h1&gt;Hello, {props.name}&lt;/h1&gt;;</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chemeClr val="dk1"/>
                </a:solidFill>
                <a:latin typeface="Courier New"/>
                <a:ea typeface="Courier New"/>
                <a:cs typeface="Courier New"/>
                <a:sym typeface="Courier New"/>
              </a:rPr>
              <a:t>}</a:t>
            </a:r>
            <a:endParaRPr sz="2100"/>
          </a:p>
        </p:txBody>
      </p:sp>
      <p:sp>
        <p:nvSpPr>
          <p:cNvPr id="174" name="Google Shape;174;p30"/>
          <p:cNvSpPr txBox="1"/>
          <p:nvPr/>
        </p:nvSpPr>
        <p:spPr>
          <a:xfrm>
            <a:off x="371875" y="3273400"/>
            <a:ext cx="6940500" cy="16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solidFill>
                  <a:schemeClr val="dk1"/>
                </a:solidFill>
                <a:latin typeface="Courier New"/>
                <a:ea typeface="Courier New"/>
                <a:cs typeface="Courier New"/>
                <a:sym typeface="Courier New"/>
              </a:rPr>
              <a:t>class Welcome extends React.Component {</a:t>
            </a:r>
            <a:endParaRPr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500">
                <a:solidFill>
                  <a:schemeClr val="dk1"/>
                </a:solidFill>
                <a:latin typeface="Courier New"/>
                <a:ea typeface="Courier New"/>
                <a:cs typeface="Courier New"/>
                <a:sym typeface="Courier New"/>
              </a:rPr>
              <a:t> render() {</a:t>
            </a:r>
            <a:endParaRPr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500">
                <a:solidFill>
                  <a:schemeClr val="dk1"/>
                </a:solidFill>
                <a:latin typeface="Courier New"/>
                <a:ea typeface="Courier New"/>
                <a:cs typeface="Courier New"/>
                <a:sym typeface="Courier New"/>
              </a:rPr>
              <a:t>   return &lt;h1&gt;Hello, {this.props.name}&lt;/h1&gt;;</a:t>
            </a:r>
            <a:endParaRPr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p:txBody>
      </p:sp>
      <p:sp>
        <p:nvSpPr>
          <p:cNvPr id="175" name="Google Shape;175;p30"/>
          <p:cNvSpPr txBox="1"/>
          <p:nvPr/>
        </p:nvSpPr>
        <p:spPr>
          <a:xfrm>
            <a:off x="311700" y="1177400"/>
            <a:ext cx="6207600" cy="1202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Ease to code and test</a:t>
            </a:r>
            <a:endParaRPr sz="1700"/>
          </a:p>
          <a:p>
            <a:pPr indent="-336550" lvl="0" marL="457200" rtl="0" algn="l">
              <a:spcBef>
                <a:spcPts val="0"/>
              </a:spcBef>
              <a:spcAft>
                <a:spcPts val="0"/>
              </a:spcAft>
              <a:buSzPts val="1700"/>
              <a:buChar char="●"/>
            </a:pPr>
            <a:r>
              <a:rPr lang="en" sz="1700"/>
              <a:t>Less code</a:t>
            </a:r>
            <a:endParaRPr sz="1700"/>
          </a:p>
          <a:p>
            <a:pPr indent="-336550" lvl="0" marL="457200" rtl="0" algn="l">
              <a:spcBef>
                <a:spcPts val="0"/>
              </a:spcBef>
              <a:spcAft>
                <a:spcPts val="0"/>
              </a:spcAft>
              <a:buSzPts val="1700"/>
              <a:buChar char="●"/>
            </a:pPr>
            <a:r>
              <a:rPr lang="en" sz="1700"/>
              <a:t>Don’t have setState() in your component</a:t>
            </a:r>
            <a:endParaRPr sz="1700"/>
          </a:p>
          <a:p>
            <a:pPr indent="-336550" lvl="0" marL="457200" rtl="0" algn="l">
              <a:spcBef>
                <a:spcPts val="0"/>
              </a:spcBef>
              <a:spcAft>
                <a:spcPts val="0"/>
              </a:spcAft>
              <a:buSzPts val="1700"/>
              <a:buChar char="●"/>
            </a:pPr>
            <a:r>
              <a:rPr lang="en" sz="1700"/>
              <a:t>Performance boost in the future versions</a:t>
            </a:r>
            <a:endParaRPr sz="1700"/>
          </a:p>
        </p:txBody>
      </p:sp>
      <p:sp>
        <p:nvSpPr>
          <p:cNvPr id="176" name="Google Shape;176;p30"/>
          <p:cNvSpPr txBox="1"/>
          <p:nvPr/>
        </p:nvSpPr>
        <p:spPr>
          <a:xfrm>
            <a:off x="5238600" y="1183950"/>
            <a:ext cx="3905400" cy="277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function App() {</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  return (</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    &lt;div&gt;</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      &lt;Welcome name="Sara" /&gt;</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      &lt;Welcome name="Cahal" /&gt;</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      &lt;Welcome name="Edite" /&gt;</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    &lt;/div&gt;</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ReactDOM.render(&lt;App /&gt;,</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    document.getElementById("root"));</a:t>
            </a:r>
            <a:endParaRPr sz="650">
              <a:solidFill>
                <a:srgbClr val="D4D4D4"/>
              </a:solidFill>
              <a:highlight>
                <a:srgbClr val="1E1E1E"/>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650">
              <a:solidFill>
                <a:srgbClr val="C5A5C5"/>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LifeCycle</a:t>
            </a:r>
            <a:endParaRPr/>
          </a:p>
        </p:txBody>
      </p:sp>
      <p:sp>
        <p:nvSpPr>
          <p:cNvPr id="182" name="Google Shape;182;p31"/>
          <p:cNvSpPr txBox="1"/>
          <p:nvPr>
            <p:ph idx="1" type="body"/>
          </p:nvPr>
        </p:nvSpPr>
        <p:spPr>
          <a:xfrm>
            <a:off x="311700" y="1152475"/>
            <a:ext cx="8520600" cy="24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Lifecycle Methods to a Class</a:t>
            </a:r>
            <a:endParaRPr/>
          </a:p>
          <a:p>
            <a:pPr indent="-342900" lvl="0" marL="457200" rtl="0" algn="l">
              <a:spcBef>
                <a:spcPts val="1600"/>
              </a:spcBef>
              <a:spcAft>
                <a:spcPts val="0"/>
              </a:spcAft>
              <a:buSzPts val="1800"/>
              <a:buChar char="●"/>
            </a:pPr>
            <a:r>
              <a:rPr lang="en"/>
              <a:t>Trong reactjs app có rất nhiều component, vì vậy rất quan trọng trong việc giải phóng resource của component khi component bị destroyed</a:t>
            </a:r>
            <a:endParaRPr/>
          </a:p>
          <a:p>
            <a:pPr indent="-342900" lvl="0" marL="457200" rtl="0" algn="l">
              <a:spcBef>
                <a:spcPts val="0"/>
              </a:spcBef>
              <a:spcAft>
                <a:spcPts val="0"/>
              </a:spcAft>
              <a:buSzPts val="1800"/>
              <a:buChar char="●"/>
            </a:pPr>
            <a:r>
              <a:rPr lang="en"/>
              <a:t>Component render to DOM for the first-time: mounting</a:t>
            </a:r>
            <a:endParaRPr/>
          </a:p>
          <a:p>
            <a:pPr indent="-342900" lvl="0" marL="457200" rtl="0" algn="l">
              <a:spcBef>
                <a:spcPts val="0"/>
              </a:spcBef>
              <a:spcAft>
                <a:spcPts val="0"/>
              </a:spcAft>
              <a:buSzPts val="1800"/>
              <a:buChar char="●"/>
            </a:pPr>
            <a:r>
              <a:rPr lang="en"/>
              <a:t>Component removed from the DOM: unmounting</a:t>
            </a:r>
            <a:br>
              <a:rPr lang="en"/>
            </a:br>
            <a:r>
              <a:rPr lang="en"/>
              <a:t>=&gt; componentDidMount() {} &amp;&amp; componentWillUnmount() {}</a:t>
            </a:r>
            <a:endParaRPr/>
          </a:p>
        </p:txBody>
      </p:sp>
      <p:sp>
        <p:nvSpPr>
          <p:cNvPr id="183" name="Google Shape;183;p31"/>
          <p:cNvSpPr txBox="1"/>
          <p:nvPr/>
        </p:nvSpPr>
        <p:spPr>
          <a:xfrm>
            <a:off x="1450375" y="3411100"/>
            <a:ext cx="4015500" cy="149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componentDidMount() {</a:t>
            </a:r>
            <a:endParaRPr b="1"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  this.timerID = setInterval(</a:t>
            </a:r>
            <a:endParaRPr b="1"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    () =&gt; this.tick(),</a:t>
            </a:r>
            <a:endParaRPr b="1"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    1000</a:t>
            </a:r>
            <a:endParaRPr b="1"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  );</a:t>
            </a:r>
            <a:endParaRPr b="1"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a:t>
            </a:r>
            <a:endParaRPr b="1" sz="1050">
              <a:solidFill>
                <a:srgbClr val="D4D4D4"/>
              </a:solidFill>
              <a:highlight>
                <a:srgbClr val="1E1E1E"/>
              </a:highlight>
              <a:latin typeface="Courier New"/>
              <a:ea typeface="Courier New"/>
              <a:cs typeface="Courier New"/>
              <a:sym typeface="Courier New"/>
            </a:endParaRPr>
          </a:p>
        </p:txBody>
      </p:sp>
      <p:sp>
        <p:nvSpPr>
          <p:cNvPr id="184" name="Google Shape;184;p31"/>
          <p:cNvSpPr txBox="1"/>
          <p:nvPr/>
        </p:nvSpPr>
        <p:spPr>
          <a:xfrm>
            <a:off x="134275" y="3646150"/>
            <a:ext cx="1060800" cy="10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Clock Example:</a:t>
            </a:r>
            <a:endParaRPr/>
          </a:p>
        </p:txBody>
      </p:sp>
      <p:sp>
        <p:nvSpPr>
          <p:cNvPr id="185" name="Google Shape;185;p31"/>
          <p:cNvSpPr txBox="1"/>
          <p:nvPr/>
        </p:nvSpPr>
        <p:spPr>
          <a:xfrm>
            <a:off x="5345275" y="3501250"/>
            <a:ext cx="3678000" cy="8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componentWillUnmount() {</a:t>
            </a:r>
            <a:endParaRPr b="1"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  clearInterval(this.timerID);</a:t>
            </a:r>
            <a:endParaRPr b="1"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Tổng quan về REACTJS</a:t>
            </a:r>
            <a:endParaRPr/>
          </a:p>
          <a:p>
            <a:pPr indent="-342900" lvl="0" marL="457200" rtl="0" algn="l">
              <a:spcBef>
                <a:spcPts val="0"/>
              </a:spcBef>
              <a:spcAft>
                <a:spcPts val="0"/>
              </a:spcAft>
              <a:buSzPts val="1800"/>
              <a:buAutoNum type="arabicPeriod"/>
            </a:pPr>
            <a:r>
              <a:rPr lang="en"/>
              <a:t>Thư viện ReactJS</a:t>
            </a:r>
            <a:endParaRPr/>
          </a:p>
          <a:p>
            <a:pPr indent="-342900" lvl="0" marL="457200" rtl="0" algn="l">
              <a:spcBef>
                <a:spcPts val="0"/>
              </a:spcBef>
              <a:spcAft>
                <a:spcPts val="0"/>
              </a:spcAft>
              <a:buSzPts val="1800"/>
              <a:buAutoNum type="arabicPeriod"/>
            </a:pPr>
            <a:r>
              <a:rPr lang="en"/>
              <a:t>ReactJS Core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23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LifeCycle advance</a:t>
            </a:r>
            <a:endParaRPr/>
          </a:p>
        </p:txBody>
      </p:sp>
      <p:pic>
        <p:nvPicPr>
          <p:cNvPr id="191" name="Google Shape;191;p32"/>
          <p:cNvPicPr preferRelativeResize="0"/>
          <p:nvPr/>
        </p:nvPicPr>
        <p:blipFill>
          <a:blip r:embed="rId3">
            <a:alphaModFix/>
          </a:blip>
          <a:stretch>
            <a:fillRect/>
          </a:stretch>
        </p:blipFill>
        <p:spPr>
          <a:xfrm>
            <a:off x="1169300" y="1295075"/>
            <a:ext cx="6262176" cy="3519775"/>
          </a:xfrm>
          <a:prstGeom prst="rect">
            <a:avLst/>
          </a:prstGeom>
          <a:noFill/>
          <a:ln>
            <a:noFill/>
          </a:ln>
        </p:spPr>
      </p:pic>
      <p:sp>
        <p:nvSpPr>
          <p:cNvPr id="192" name="Google Shape;192;p32"/>
          <p:cNvSpPr txBox="1"/>
          <p:nvPr/>
        </p:nvSpPr>
        <p:spPr>
          <a:xfrm>
            <a:off x="432525" y="762275"/>
            <a:ext cx="86514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https://projects.wojtekmaj.pl/react-lifecycle-methods-diagram/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 - advance</a:t>
            </a:r>
            <a:endParaRPr/>
          </a:p>
        </p:txBody>
      </p:sp>
      <p:sp>
        <p:nvSpPr>
          <p:cNvPr id="198" name="Google Shape;19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Inline If with Logical &amp;&amp; Operator</a:t>
            </a:r>
            <a:br>
              <a:rPr lang="en"/>
            </a:b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Inline If-Else with Conditional Operator</a:t>
            </a:r>
            <a:br>
              <a:rPr lang="en"/>
            </a:br>
            <a:br>
              <a:rPr lang="en"/>
            </a:br>
            <a:br>
              <a:rPr lang="en"/>
            </a:br>
            <a:endParaRPr/>
          </a:p>
          <a:p>
            <a:pPr indent="-342900" lvl="0" marL="457200" rtl="0" algn="l">
              <a:spcBef>
                <a:spcPts val="0"/>
              </a:spcBef>
              <a:spcAft>
                <a:spcPts val="0"/>
              </a:spcAft>
              <a:buSzPts val="1800"/>
              <a:buChar char="●"/>
            </a:pPr>
            <a:r>
              <a:rPr lang="en"/>
              <a:t>Arrays.map()</a:t>
            </a:r>
            <a:endParaRPr/>
          </a:p>
        </p:txBody>
      </p:sp>
      <p:pic>
        <p:nvPicPr>
          <p:cNvPr id="199" name="Google Shape;199;p33"/>
          <p:cNvPicPr preferRelativeResize="0"/>
          <p:nvPr/>
        </p:nvPicPr>
        <p:blipFill>
          <a:blip r:embed="rId3">
            <a:alphaModFix/>
          </a:blip>
          <a:stretch>
            <a:fillRect/>
          </a:stretch>
        </p:blipFill>
        <p:spPr>
          <a:xfrm>
            <a:off x="863825" y="1548188"/>
            <a:ext cx="3333750" cy="942975"/>
          </a:xfrm>
          <a:prstGeom prst="rect">
            <a:avLst/>
          </a:prstGeom>
          <a:noFill/>
          <a:ln>
            <a:noFill/>
          </a:ln>
        </p:spPr>
      </p:pic>
      <p:pic>
        <p:nvPicPr>
          <p:cNvPr id="200" name="Google Shape;200;p33"/>
          <p:cNvPicPr preferRelativeResize="0"/>
          <p:nvPr/>
        </p:nvPicPr>
        <p:blipFill>
          <a:blip r:embed="rId4">
            <a:alphaModFix/>
          </a:blip>
          <a:stretch>
            <a:fillRect/>
          </a:stretch>
        </p:blipFill>
        <p:spPr>
          <a:xfrm>
            <a:off x="863825" y="2927638"/>
            <a:ext cx="5105400" cy="847725"/>
          </a:xfrm>
          <a:prstGeom prst="rect">
            <a:avLst/>
          </a:prstGeom>
          <a:noFill/>
          <a:ln>
            <a:noFill/>
          </a:ln>
        </p:spPr>
      </p:pic>
      <p:pic>
        <p:nvPicPr>
          <p:cNvPr id="201" name="Google Shape;201;p33"/>
          <p:cNvPicPr preferRelativeResize="0"/>
          <p:nvPr/>
        </p:nvPicPr>
        <p:blipFill>
          <a:blip r:embed="rId5">
            <a:alphaModFix/>
          </a:blip>
          <a:stretch>
            <a:fillRect/>
          </a:stretch>
        </p:blipFill>
        <p:spPr>
          <a:xfrm>
            <a:off x="2692449" y="3896225"/>
            <a:ext cx="6367549" cy="102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23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LifeCycle advance</a:t>
            </a:r>
            <a:endParaRPr/>
          </a:p>
        </p:txBody>
      </p:sp>
      <p:sp>
        <p:nvSpPr>
          <p:cNvPr id="207" name="Google Shape;207;p34"/>
          <p:cNvSpPr txBox="1"/>
          <p:nvPr/>
        </p:nvSpPr>
        <p:spPr>
          <a:xfrm>
            <a:off x="432525" y="762275"/>
            <a:ext cx="8315100" cy="4003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300">
                <a:solidFill>
                  <a:schemeClr val="dk1"/>
                </a:solidFill>
                <a:latin typeface="Roboto"/>
                <a:ea typeface="Roboto"/>
                <a:cs typeface="Roboto"/>
                <a:sym typeface="Roboto"/>
              </a:rPr>
              <a:t>The </a:t>
            </a:r>
            <a:r>
              <a:rPr lang="en" sz="1050">
                <a:solidFill>
                  <a:srgbClr val="1A1A1A"/>
                </a:solidFill>
                <a:latin typeface="Courier New"/>
                <a:ea typeface="Courier New"/>
                <a:cs typeface="Courier New"/>
                <a:sym typeface="Courier New"/>
              </a:rPr>
              <a:t>render()</a:t>
            </a:r>
            <a:r>
              <a:rPr lang="en" sz="1300">
                <a:solidFill>
                  <a:schemeClr val="dk1"/>
                </a:solidFill>
                <a:latin typeface="Roboto"/>
                <a:ea typeface="Roboto"/>
                <a:cs typeface="Roboto"/>
                <a:sym typeface="Roboto"/>
              </a:rPr>
              <a:t> method is the only required method in a class component.</a:t>
            </a:r>
            <a:endParaRPr sz="1300">
              <a:solidFill>
                <a:schemeClr val="dk1"/>
              </a:solidFill>
              <a:latin typeface="Roboto"/>
              <a:ea typeface="Roboto"/>
              <a:cs typeface="Roboto"/>
              <a:sym typeface="Roboto"/>
            </a:endParaRPr>
          </a:p>
          <a:p>
            <a:pPr indent="-317500" lvl="0" marL="457200" rtl="0" algn="l">
              <a:spcBef>
                <a:spcPts val="0"/>
              </a:spcBef>
              <a:spcAft>
                <a:spcPts val="0"/>
              </a:spcAft>
              <a:buSzPts val="1400"/>
              <a:buChar char="●"/>
            </a:pPr>
            <a:r>
              <a:rPr lang="en" sz="1300">
                <a:solidFill>
                  <a:schemeClr val="dk1"/>
                </a:solidFill>
                <a:latin typeface="Roboto"/>
                <a:ea typeface="Roboto"/>
                <a:cs typeface="Roboto"/>
                <a:sym typeface="Roboto"/>
              </a:rPr>
              <a:t>constructor() : If you don’t initialize state and you don’t bind methods, you don’t need to implement a constructor for your React component. You should not call </a:t>
            </a:r>
            <a:r>
              <a:rPr lang="en" sz="1300">
                <a:solidFill>
                  <a:schemeClr val="dk1"/>
                </a:solidFill>
                <a:latin typeface="Courier New"/>
                <a:ea typeface="Courier New"/>
                <a:cs typeface="Courier New"/>
                <a:sym typeface="Courier New"/>
              </a:rPr>
              <a:t>setState()</a:t>
            </a:r>
            <a:r>
              <a:rPr lang="en" sz="1300">
                <a:solidFill>
                  <a:schemeClr val="dk1"/>
                </a:solidFill>
                <a:latin typeface="Roboto"/>
                <a:ea typeface="Roboto"/>
                <a:cs typeface="Roboto"/>
                <a:sym typeface="Roboto"/>
              </a:rPr>
              <a:t> in the </a:t>
            </a:r>
            <a:r>
              <a:rPr lang="en" sz="1050">
                <a:solidFill>
                  <a:srgbClr val="1A1A1A"/>
                </a:solidFill>
                <a:latin typeface="Courier New"/>
                <a:ea typeface="Courier New"/>
                <a:cs typeface="Courier New"/>
                <a:sym typeface="Courier New"/>
              </a:rPr>
              <a:t>constructor() - </a:t>
            </a:r>
            <a:r>
              <a:rPr lang="en" sz="1300">
                <a:solidFill>
                  <a:schemeClr val="dk1"/>
                </a:solidFill>
                <a:latin typeface="Roboto"/>
                <a:ea typeface="Roboto"/>
                <a:cs typeface="Roboto"/>
                <a:sym typeface="Roboto"/>
              </a:rPr>
              <a:t>you should assign </a:t>
            </a:r>
            <a:r>
              <a:rPr lang="en" sz="1050">
                <a:solidFill>
                  <a:srgbClr val="1A1A1A"/>
                </a:solidFill>
                <a:latin typeface="Courier New"/>
                <a:ea typeface="Courier New"/>
                <a:cs typeface="Courier New"/>
                <a:sym typeface="Courier New"/>
              </a:rPr>
              <a:t>this.state</a:t>
            </a:r>
            <a:r>
              <a:rPr lang="en" sz="1300">
                <a:solidFill>
                  <a:schemeClr val="dk1"/>
                </a:solidFill>
                <a:latin typeface="Roboto"/>
                <a:ea typeface="Roboto"/>
                <a:cs typeface="Roboto"/>
                <a:sym typeface="Roboto"/>
              </a:rPr>
              <a:t> directly</a:t>
            </a:r>
            <a:endParaRPr b="1" sz="1300">
              <a:solidFill>
                <a:schemeClr val="dk1"/>
              </a:solidFill>
              <a:latin typeface="Roboto"/>
              <a:ea typeface="Roboto"/>
              <a:cs typeface="Roboto"/>
              <a:sym typeface="Roboto"/>
            </a:endParaRPr>
          </a:p>
          <a:p>
            <a:pPr indent="-311150" lvl="0" marL="457200" rtl="0" algn="l">
              <a:lnSpc>
                <a:spcPct val="17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Avoid copying props into state! This is a common mistake:</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You may call setState() immediately in componentDidMount(). It will trigger an extra rendering, but it will happen before the browser updates the screen</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componentDidUpdate() will not be invoked if shouldComponentUpdate() returns false.</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componentWillUnmount() is invoked immediately before a component is unmounted and destroyed. You should not call </a:t>
            </a:r>
            <a:r>
              <a:rPr lang="en" sz="1300">
                <a:solidFill>
                  <a:schemeClr val="dk1"/>
                </a:solidFill>
                <a:latin typeface="Courier New"/>
                <a:ea typeface="Courier New"/>
                <a:cs typeface="Courier New"/>
                <a:sym typeface="Courier New"/>
              </a:rPr>
              <a:t>setState()</a:t>
            </a:r>
            <a:r>
              <a:rPr lang="en" sz="1300">
                <a:solidFill>
                  <a:schemeClr val="dk1"/>
                </a:solidFill>
                <a:latin typeface="Roboto"/>
                <a:ea typeface="Roboto"/>
                <a:cs typeface="Roboto"/>
                <a:sym typeface="Roboto"/>
              </a:rPr>
              <a:t> in </a:t>
            </a:r>
            <a:r>
              <a:rPr lang="en" sz="1050">
                <a:solidFill>
                  <a:srgbClr val="1A1A1A"/>
                </a:solidFill>
                <a:latin typeface="Courier New"/>
                <a:ea typeface="Courier New"/>
                <a:cs typeface="Courier New"/>
                <a:sym typeface="Courier New"/>
              </a:rPr>
              <a:t>componentWillUnmount()</a:t>
            </a:r>
            <a:r>
              <a:rPr lang="en" sz="1300">
                <a:solidFill>
                  <a:schemeClr val="dk1"/>
                </a:solidFill>
                <a:latin typeface="Roboto"/>
                <a:ea typeface="Roboto"/>
                <a:cs typeface="Roboto"/>
                <a:sym typeface="Roboto"/>
              </a:rPr>
              <a:t> because the component will never be re-rendered.</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Use </a:t>
            </a:r>
            <a:r>
              <a:rPr lang="en" sz="1050">
                <a:solidFill>
                  <a:srgbClr val="1A1A1A"/>
                </a:solidFill>
                <a:latin typeface="Courier New"/>
                <a:ea typeface="Courier New"/>
                <a:cs typeface="Courier New"/>
                <a:sym typeface="Courier New"/>
              </a:rPr>
              <a:t>shouldComponentUpdate()</a:t>
            </a:r>
            <a:r>
              <a:rPr lang="en" sz="1300">
                <a:solidFill>
                  <a:schemeClr val="dk1"/>
                </a:solidFill>
                <a:latin typeface="Roboto"/>
                <a:ea typeface="Roboto"/>
                <a:cs typeface="Roboto"/>
                <a:sym typeface="Roboto"/>
              </a:rPr>
              <a:t> to let React know if a component’s output is not affected by the current change in state or props.  The default behavior is to re-render on every state change, and in the vast majority of cases you should rely on the default behavior.</a:t>
            </a:r>
            <a:endParaRPr sz="13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kỹ thuật cơ bản và nâng cao JSX</a:t>
            </a:r>
            <a:endParaRPr/>
          </a:p>
        </p:txBody>
      </p:sp>
      <p:sp>
        <p:nvSpPr>
          <p:cNvPr id="213" name="Google Shape;213;p35"/>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Specifying Attributes with JSX</a:t>
            </a:r>
            <a:endParaRPr/>
          </a:p>
        </p:txBody>
      </p:sp>
      <p:sp>
        <p:nvSpPr>
          <p:cNvPr id="214" name="Google Shape;214;p35"/>
          <p:cNvSpPr txBox="1"/>
          <p:nvPr/>
        </p:nvSpPr>
        <p:spPr>
          <a:xfrm>
            <a:off x="608850" y="1725175"/>
            <a:ext cx="7796100" cy="921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51B6C4"/>
                </a:solidFill>
                <a:highlight>
                  <a:srgbClr val="1E1E1E"/>
                </a:highlight>
                <a:latin typeface="Courier New"/>
                <a:ea typeface="Courier New"/>
                <a:cs typeface="Courier New"/>
                <a:sym typeface="Courier New"/>
              </a:rPr>
              <a:t>element</a:t>
            </a:r>
            <a:r>
              <a:rPr lang="en" sz="1050">
                <a:solidFill>
                  <a:srgbClr val="D4D4D4"/>
                </a:solidFill>
                <a:highlight>
                  <a:srgbClr val="1E1E1E"/>
                </a:highlight>
                <a:latin typeface="Courier New"/>
                <a:ea typeface="Courier New"/>
                <a:cs typeface="Courier New"/>
                <a:sym typeface="Courier New"/>
              </a:rPr>
              <a:t> =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img</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src</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avatarUrl</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&lt;h1 className="red--color" style={{color: "red"}} &gt; Hello world &lt;/h1&gt;</a:t>
            </a:r>
            <a:endParaRPr sz="1050">
              <a:solidFill>
                <a:srgbClr val="D4D4D4"/>
              </a:solidFill>
              <a:highlight>
                <a:srgbClr val="1E1E1E"/>
              </a:highlight>
              <a:latin typeface="Courier New"/>
              <a:ea typeface="Courier New"/>
              <a:cs typeface="Courier New"/>
              <a:sym typeface="Courier New"/>
            </a:endParaRPr>
          </a:p>
        </p:txBody>
      </p:sp>
      <p:sp>
        <p:nvSpPr>
          <p:cNvPr id="215" name="Google Shape;215;p35"/>
          <p:cNvSpPr txBox="1"/>
          <p:nvPr/>
        </p:nvSpPr>
        <p:spPr>
          <a:xfrm>
            <a:off x="347075" y="2936100"/>
            <a:ext cx="5022900" cy="1089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Specifying Children with JSX</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If tag self close</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If tag have children</a:t>
            </a:r>
            <a:endParaRPr sz="1800">
              <a:solidFill>
                <a:schemeClr val="dk2"/>
              </a:solidFill>
            </a:endParaRPr>
          </a:p>
        </p:txBody>
      </p:sp>
      <p:sp>
        <p:nvSpPr>
          <p:cNvPr id="216" name="Google Shape;216;p35"/>
          <p:cNvSpPr txBox="1"/>
          <p:nvPr/>
        </p:nvSpPr>
        <p:spPr>
          <a:xfrm>
            <a:off x="3905375" y="3353625"/>
            <a:ext cx="4499700" cy="1683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51B6C4"/>
                </a:solidFill>
                <a:highlight>
                  <a:srgbClr val="1E1E1E"/>
                </a:highlight>
                <a:latin typeface="Courier New"/>
                <a:ea typeface="Courier New"/>
                <a:cs typeface="Courier New"/>
                <a:sym typeface="Courier New"/>
              </a:rPr>
              <a:t>element</a:t>
            </a:r>
            <a:r>
              <a:rPr lang="en" sz="1050">
                <a:solidFill>
                  <a:srgbClr val="D4D4D4"/>
                </a:solidFill>
                <a:highlight>
                  <a:srgbClr val="1E1E1E"/>
                </a:highlight>
                <a:latin typeface="Courier New"/>
                <a:ea typeface="Courier New"/>
                <a:cs typeface="Courier New"/>
                <a:sym typeface="Courier New"/>
              </a:rPr>
              <a:t> =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img</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src</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avatarUrl</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51B6C4"/>
                </a:solidFill>
                <a:highlight>
                  <a:srgbClr val="1E1E1E"/>
                </a:highlight>
                <a:latin typeface="Courier New"/>
                <a:ea typeface="Courier New"/>
                <a:cs typeface="Courier New"/>
                <a:sym typeface="Courier New"/>
              </a:rPr>
              <a:t>element</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Hello!</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h2</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Good to see you here.</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h2</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kỹ thuật nâng cao JSX - If</a:t>
            </a:r>
            <a:endParaRPr/>
          </a:p>
        </p:txBody>
      </p:sp>
      <p:sp>
        <p:nvSpPr>
          <p:cNvPr id="222" name="Google Shape;222;p36"/>
          <p:cNvSpPr txBox="1"/>
          <p:nvPr>
            <p:ph idx="1" type="body"/>
          </p:nvPr>
        </p:nvSpPr>
        <p:spPr>
          <a:xfrm>
            <a:off x="311700" y="1152475"/>
            <a:ext cx="4062000" cy="127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Embedding Expressions in JSX</a:t>
            </a:r>
            <a:br>
              <a:rPr lang="en"/>
            </a:br>
            <a:r>
              <a:rPr lang="en" sz="1050">
                <a:solidFill>
                  <a:srgbClr val="C5A5C5"/>
                </a:solidFill>
                <a:highlight>
                  <a:srgbClr val="353B45"/>
                </a:highlight>
                <a:latin typeface="Courier New"/>
                <a:ea typeface="Courier New"/>
                <a:cs typeface="Courier New"/>
                <a:sym typeface="Courier New"/>
              </a:rPr>
              <a:t>const</a:t>
            </a:r>
            <a:r>
              <a:rPr lang="en" sz="1050">
                <a:solidFill>
                  <a:srgbClr val="FFFFFF"/>
                </a:solidFill>
                <a:highlight>
                  <a:srgbClr val="353B45"/>
                </a:highlight>
                <a:latin typeface="Courier New"/>
                <a:ea typeface="Courier New"/>
                <a:cs typeface="Courier New"/>
                <a:sym typeface="Courier New"/>
              </a:rPr>
              <a:t> name </a:t>
            </a:r>
            <a:r>
              <a:rPr lang="en" sz="1050">
                <a:solidFill>
                  <a:srgbClr val="D7DEEA"/>
                </a:solidFill>
                <a:highlight>
                  <a:srgbClr val="353B45"/>
                </a:highlight>
                <a:latin typeface="Courier New"/>
                <a:ea typeface="Courier New"/>
                <a:cs typeface="Courier New"/>
                <a:sym typeface="Courier New"/>
              </a:rPr>
              <a:t>=</a:t>
            </a:r>
            <a:r>
              <a:rPr lang="en" sz="1050">
                <a:solidFill>
                  <a:srgbClr val="FFFFFF"/>
                </a:solidFill>
                <a:highlight>
                  <a:srgbClr val="353B45"/>
                </a:highlight>
                <a:latin typeface="Courier New"/>
                <a:ea typeface="Courier New"/>
                <a:cs typeface="Courier New"/>
                <a:sym typeface="Courier New"/>
              </a:rPr>
              <a:t> </a:t>
            </a:r>
            <a:r>
              <a:rPr lang="en" sz="1050">
                <a:solidFill>
                  <a:srgbClr val="8DC891"/>
                </a:solidFill>
                <a:highlight>
                  <a:srgbClr val="353B45"/>
                </a:highlight>
                <a:latin typeface="Courier New"/>
                <a:ea typeface="Courier New"/>
                <a:cs typeface="Courier New"/>
                <a:sym typeface="Courier New"/>
              </a:rPr>
              <a:t>'Josh Perez'</a:t>
            </a:r>
            <a:r>
              <a:rPr lang="en" sz="1050">
                <a:solidFill>
                  <a:srgbClr val="88C6BE"/>
                </a:solidFill>
                <a:highlight>
                  <a:srgbClr val="353B45"/>
                </a:highlight>
                <a:latin typeface="Courier New"/>
                <a:ea typeface="Courier New"/>
                <a:cs typeface="Courier New"/>
                <a:sym typeface="Courier New"/>
              </a:rPr>
              <a:t>;</a:t>
            </a:r>
            <a:br>
              <a:rPr lang="en" sz="1050">
                <a:solidFill>
                  <a:srgbClr val="88C6BE"/>
                </a:solidFill>
                <a:highlight>
                  <a:srgbClr val="353B45"/>
                </a:highlight>
                <a:latin typeface="Courier New"/>
                <a:ea typeface="Courier New"/>
                <a:cs typeface="Courier New"/>
                <a:sym typeface="Courier New"/>
              </a:rPr>
            </a:br>
            <a:r>
              <a:rPr lang="en" sz="1050">
                <a:solidFill>
                  <a:srgbClr val="C5A5C5"/>
                </a:solidFill>
                <a:highlight>
                  <a:srgbClr val="353B45"/>
                </a:highlight>
                <a:latin typeface="Courier New"/>
                <a:ea typeface="Courier New"/>
                <a:cs typeface="Courier New"/>
                <a:sym typeface="Courier New"/>
              </a:rPr>
              <a:t>const</a:t>
            </a:r>
            <a:r>
              <a:rPr lang="en" sz="1050">
                <a:solidFill>
                  <a:srgbClr val="FFFFFF"/>
                </a:solidFill>
                <a:highlight>
                  <a:srgbClr val="353B45"/>
                </a:highlight>
                <a:latin typeface="Courier New"/>
                <a:ea typeface="Courier New"/>
                <a:cs typeface="Courier New"/>
                <a:sym typeface="Courier New"/>
              </a:rPr>
              <a:t> element </a:t>
            </a:r>
            <a:r>
              <a:rPr lang="en" sz="1050">
                <a:solidFill>
                  <a:srgbClr val="D7DEEA"/>
                </a:solidFill>
                <a:highlight>
                  <a:srgbClr val="353B45"/>
                </a:highlight>
                <a:latin typeface="Courier New"/>
                <a:ea typeface="Courier New"/>
                <a:cs typeface="Courier New"/>
                <a:sym typeface="Courier New"/>
              </a:rPr>
              <a:t>=</a:t>
            </a:r>
            <a:r>
              <a:rPr lang="en" sz="1050">
                <a:solidFill>
                  <a:srgbClr val="FFFFFF"/>
                </a:solidFill>
                <a:highlight>
                  <a:srgbClr val="353B45"/>
                </a:highlight>
                <a:latin typeface="Courier New"/>
                <a:ea typeface="Courier New"/>
                <a:cs typeface="Courier New"/>
                <a:sym typeface="Courier New"/>
              </a:rPr>
              <a:t> </a:t>
            </a:r>
            <a:r>
              <a:rPr lang="en" sz="1050">
                <a:solidFill>
                  <a:srgbClr val="88C6BE"/>
                </a:solidFill>
                <a:highlight>
                  <a:srgbClr val="353B45"/>
                </a:highlight>
                <a:latin typeface="Courier New"/>
                <a:ea typeface="Courier New"/>
                <a:cs typeface="Courier New"/>
                <a:sym typeface="Courier New"/>
              </a:rPr>
              <a:t>&lt;</a:t>
            </a:r>
            <a:r>
              <a:rPr lang="en" sz="1050">
                <a:solidFill>
                  <a:srgbClr val="FC929E"/>
                </a:solidFill>
                <a:highlight>
                  <a:srgbClr val="353B45"/>
                </a:highlight>
                <a:latin typeface="Courier New"/>
                <a:ea typeface="Courier New"/>
                <a:cs typeface="Courier New"/>
                <a:sym typeface="Courier New"/>
              </a:rPr>
              <a:t>h1</a:t>
            </a:r>
            <a:r>
              <a:rPr lang="en" sz="1050">
                <a:solidFill>
                  <a:srgbClr val="88C6BE"/>
                </a:solidFill>
                <a:highlight>
                  <a:srgbClr val="353B45"/>
                </a:highlight>
                <a:latin typeface="Courier New"/>
                <a:ea typeface="Courier New"/>
                <a:cs typeface="Courier New"/>
                <a:sym typeface="Courier New"/>
              </a:rPr>
              <a:t>&gt;</a:t>
            </a:r>
            <a:r>
              <a:rPr lang="en" sz="1050">
                <a:solidFill>
                  <a:srgbClr val="FFFFFF"/>
                </a:solidFill>
                <a:highlight>
                  <a:srgbClr val="353B45"/>
                </a:highlight>
                <a:latin typeface="Courier New"/>
                <a:ea typeface="Courier New"/>
                <a:cs typeface="Courier New"/>
                <a:sym typeface="Courier New"/>
              </a:rPr>
              <a:t>Hello, </a:t>
            </a:r>
            <a:r>
              <a:rPr lang="en" sz="1050">
                <a:solidFill>
                  <a:srgbClr val="88C6BE"/>
                </a:solidFill>
                <a:highlight>
                  <a:srgbClr val="353B45"/>
                </a:highlight>
                <a:latin typeface="Courier New"/>
                <a:ea typeface="Courier New"/>
                <a:cs typeface="Courier New"/>
                <a:sym typeface="Courier New"/>
              </a:rPr>
              <a:t>{</a:t>
            </a:r>
            <a:r>
              <a:rPr lang="en" sz="1050">
                <a:solidFill>
                  <a:srgbClr val="FFFFFF"/>
                </a:solidFill>
                <a:highlight>
                  <a:srgbClr val="353B45"/>
                </a:highlight>
                <a:latin typeface="Courier New"/>
                <a:ea typeface="Courier New"/>
                <a:cs typeface="Courier New"/>
                <a:sym typeface="Courier New"/>
              </a:rPr>
              <a:t>name</a:t>
            </a:r>
            <a:r>
              <a:rPr lang="en" sz="1050">
                <a:solidFill>
                  <a:srgbClr val="88C6BE"/>
                </a:solidFill>
                <a:highlight>
                  <a:srgbClr val="353B45"/>
                </a:highlight>
                <a:latin typeface="Courier New"/>
                <a:ea typeface="Courier New"/>
                <a:cs typeface="Courier New"/>
                <a:sym typeface="Courier New"/>
              </a:rPr>
              <a:t>}&lt;/</a:t>
            </a:r>
            <a:r>
              <a:rPr lang="en" sz="1050">
                <a:solidFill>
                  <a:srgbClr val="FC929E"/>
                </a:solidFill>
                <a:highlight>
                  <a:srgbClr val="353B45"/>
                </a:highlight>
                <a:latin typeface="Courier New"/>
                <a:ea typeface="Courier New"/>
                <a:cs typeface="Courier New"/>
                <a:sym typeface="Courier New"/>
              </a:rPr>
              <a:t>h1</a:t>
            </a:r>
            <a:r>
              <a:rPr lang="en" sz="1050">
                <a:solidFill>
                  <a:srgbClr val="88C6BE"/>
                </a:solidFill>
                <a:highlight>
                  <a:srgbClr val="353B45"/>
                </a:highlight>
                <a:latin typeface="Courier New"/>
                <a:ea typeface="Courier New"/>
                <a:cs typeface="Courier New"/>
                <a:sym typeface="Courier New"/>
              </a:rPr>
              <a:t>&gt;;</a:t>
            </a:r>
            <a:endParaRPr/>
          </a:p>
          <a:p>
            <a:pPr indent="-342900" lvl="0" marL="457200" rtl="0" algn="l">
              <a:spcBef>
                <a:spcPts val="0"/>
              </a:spcBef>
              <a:spcAft>
                <a:spcPts val="0"/>
              </a:spcAft>
              <a:buSzPts val="1800"/>
              <a:buChar char="●"/>
            </a:pPr>
            <a:r>
              <a:rPr lang="en"/>
              <a:t>Thao tác với if/else</a:t>
            </a:r>
            <a:endParaRPr/>
          </a:p>
          <a:p>
            <a:pPr indent="0" lvl="0" marL="0" rtl="0" algn="l">
              <a:lnSpc>
                <a:spcPct val="100000"/>
              </a:lnSpc>
              <a:spcBef>
                <a:spcPts val="160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457200" rtl="0" algn="l">
              <a:spcBef>
                <a:spcPts val="0"/>
              </a:spcBef>
              <a:spcAft>
                <a:spcPts val="1600"/>
              </a:spcAft>
              <a:buNone/>
            </a:pPr>
            <a:r>
              <a:t/>
            </a:r>
            <a:endParaRPr/>
          </a:p>
        </p:txBody>
      </p:sp>
      <p:sp>
        <p:nvSpPr>
          <p:cNvPr id="223" name="Google Shape;223;p36"/>
          <p:cNvSpPr txBox="1"/>
          <p:nvPr/>
        </p:nvSpPr>
        <p:spPr>
          <a:xfrm>
            <a:off x="4110700" y="1953800"/>
            <a:ext cx="4721700" cy="30765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569CD6"/>
                </a:solidFill>
                <a:highlight>
                  <a:srgbClr val="1E1E1E"/>
                </a:highlight>
                <a:latin typeface="Courier New"/>
                <a:ea typeface="Courier New"/>
                <a:cs typeface="Courier New"/>
                <a:sym typeface="Courier New"/>
              </a:rPr>
              <a:t>function</a:t>
            </a:r>
            <a:r>
              <a:rPr lang="en" sz="1000">
                <a:solidFill>
                  <a:srgbClr val="D4D4D4"/>
                </a:solidFill>
                <a:highlight>
                  <a:srgbClr val="1E1E1E"/>
                </a:highlight>
                <a:latin typeface="Courier New"/>
                <a:ea typeface="Courier New"/>
                <a:cs typeface="Courier New"/>
                <a:sym typeface="Courier New"/>
              </a:rPr>
              <a:t> </a:t>
            </a:r>
            <a:r>
              <a:rPr lang="en" sz="1000">
                <a:solidFill>
                  <a:srgbClr val="DCDCAA"/>
                </a:solidFill>
                <a:highlight>
                  <a:srgbClr val="1E1E1E"/>
                </a:highlight>
                <a:latin typeface="Courier New"/>
                <a:ea typeface="Courier New"/>
                <a:cs typeface="Courier New"/>
                <a:sym typeface="Courier New"/>
              </a:rPr>
              <a:t>checkElement</a:t>
            </a:r>
            <a:r>
              <a:rPr lang="en" sz="1000">
                <a:solidFill>
                  <a:srgbClr val="D4D4D4"/>
                </a:solidFill>
                <a:highlight>
                  <a:srgbClr val="1E1E1E"/>
                </a:highlight>
                <a:latin typeface="Courier New"/>
                <a:ea typeface="Courier New"/>
                <a:cs typeface="Courier New"/>
                <a:sym typeface="Courier New"/>
              </a:rPr>
              <a:t>(</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if</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2</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0</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return</a:t>
            </a:r>
            <a:r>
              <a:rPr lang="en" sz="1000">
                <a:solidFill>
                  <a:srgbClr val="D4D4D4"/>
                </a:solidFill>
                <a:highlight>
                  <a:srgbClr val="1E1E1E"/>
                </a:highlight>
                <a:latin typeface="Courier New"/>
                <a:ea typeface="Courier New"/>
                <a:cs typeface="Courier New"/>
                <a:sym typeface="Courier New"/>
              </a:rPr>
              <a:t>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h1</a:t>
            </a:r>
            <a:r>
              <a:rPr lang="en" sz="1000">
                <a:solidFill>
                  <a:srgbClr val="808080"/>
                </a:solidFill>
                <a:highlight>
                  <a:srgbClr val="1E1E1E"/>
                </a:highlight>
                <a:latin typeface="Courier New"/>
                <a:ea typeface="Courier New"/>
                <a:cs typeface="Courier New"/>
                <a:sym typeface="Courier New"/>
              </a:rPr>
              <a:t>&gt;</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is a even number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h1</a:t>
            </a:r>
            <a:r>
              <a:rPr lang="en" sz="1000">
                <a:solidFill>
                  <a:srgbClr val="808080"/>
                </a:solidFill>
                <a:highlight>
                  <a:srgbClr val="1E1E1E"/>
                </a:highlight>
                <a:latin typeface="Courier New"/>
                <a:ea typeface="Courier New"/>
                <a:cs typeface="Courier New"/>
                <a:sym typeface="Courier New"/>
              </a:rPr>
              <a:t>&gt;</a:t>
            </a:r>
            <a:endParaRPr sz="10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 </a:t>
            </a:r>
            <a:r>
              <a:rPr lang="en" sz="1000">
                <a:solidFill>
                  <a:srgbClr val="C586C0"/>
                </a:solidFill>
                <a:highlight>
                  <a:srgbClr val="1E1E1E"/>
                </a:highlight>
                <a:latin typeface="Courier New"/>
                <a:ea typeface="Courier New"/>
                <a:cs typeface="Courier New"/>
                <a:sym typeface="Courier New"/>
              </a:rPr>
              <a:t>else</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return</a:t>
            </a:r>
            <a:r>
              <a:rPr lang="en" sz="1000">
                <a:solidFill>
                  <a:srgbClr val="D4D4D4"/>
                </a:solidFill>
                <a:highlight>
                  <a:srgbClr val="1E1E1E"/>
                </a:highlight>
                <a:latin typeface="Courier New"/>
                <a:ea typeface="Courier New"/>
                <a:cs typeface="Courier New"/>
                <a:sym typeface="Courier New"/>
              </a:rPr>
              <a:t>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h1</a:t>
            </a:r>
            <a:r>
              <a:rPr lang="en" sz="1000">
                <a:solidFill>
                  <a:srgbClr val="808080"/>
                </a:solidFill>
                <a:highlight>
                  <a:srgbClr val="1E1E1E"/>
                </a:highlight>
                <a:latin typeface="Courier New"/>
                <a:ea typeface="Courier New"/>
                <a:cs typeface="Courier New"/>
                <a:sym typeface="Courier New"/>
              </a:rPr>
              <a:t>&gt;</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is a odd number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h1</a:t>
            </a:r>
            <a:r>
              <a:rPr lang="en" sz="1000">
                <a:solidFill>
                  <a:srgbClr val="808080"/>
                </a:solidFill>
                <a:highlight>
                  <a:srgbClr val="1E1E1E"/>
                </a:highlight>
                <a:latin typeface="Courier New"/>
                <a:ea typeface="Courier New"/>
                <a:cs typeface="Courier New"/>
                <a:sym typeface="Courier New"/>
              </a:rPr>
              <a:t>&gt;</a:t>
            </a:r>
            <a:endParaRPr sz="10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569CD6"/>
                </a:solidFill>
                <a:highlight>
                  <a:srgbClr val="1E1E1E"/>
                </a:highlight>
                <a:latin typeface="Courier New"/>
                <a:ea typeface="Courier New"/>
                <a:cs typeface="Courier New"/>
                <a:sym typeface="Courier New"/>
              </a:rPr>
              <a:t>var</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2</a:t>
            </a:r>
            <a:endParaRPr sz="1000">
              <a:solidFill>
                <a:srgbClr val="B5CEA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569CD6"/>
                </a:solidFill>
                <a:highlight>
                  <a:srgbClr val="1E1E1E"/>
                </a:highlight>
                <a:latin typeface="Courier New"/>
                <a:ea typeface="Courier New"/>
                <a:cs typeface="Courier New"/>
                <a:sym typeface="Courier New"/>
              </a:rPr>
              <a:t>const</a:t>
            </a:r>
            <a:r>
              <a:rPr lang="en" sz="1000">
                <a:solidFill>
                  <a:srgbClr val="D4D4D4"/>
                </a:solidFill>
                <a:highlight>
                  <a:srgbClr val="1E1E1E"/>
                </a:highlight>
                <a:latin typeface="Courier New"/>
                <a:ea typeface="Courier New"/>
                <a:cs typeface="Courier New"/>
                <a:sym typeface="Courier New"/>
              </a:rPr>
              <a:t> </a:t>
            </a:r>
            <a:r>
              <a:rPr lang="en" sz="1000">
                <a:solidFill>
                  <a:srgbClr val="51B6C4"/>
                </a:solidFill>
                <a:highlight>
                  <a:srgbClr val="1E1E1E"/>
                </a:highlight>
                <a:latin typeface="Courier New"/>
                <a:ea typeface="Courier New"/>
                <a:cs typeface="Courier New"/>
                <a:sym typeface="Courier New"/>
              </a:rPr>
              <a:t>element</a:t>
            </a:r>
            <a:r>
              <a:rPr lang="en" sz="1000">
                <a:solidFill>
                  <a:srgbClr val="D4D4D4"/>
                </a:solidFill>
                <a:highlight>
                  <a:srgbClr val="1E1E1E"/>
                </a:highlight>
                <a:latin typeface="Courier New"/>
                <a:ea typeface="Courier New"/>
                <a:cs typeface="Courier New"/>
                <a:sym typeface="Courier New"/>
              </a:rPr>
              <a:t> = (</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div</a:t>
            </a:r>
            <a:r>
              <a:rPr lang="en" sz="1000">
                <a:solidFill>
                  <a:srgbClr val="808080"/>
                </a:solidFill>
                <a:highlight>
                  <a:srgbClr val="1E1E1E"/>
                </a:highlight>
                <a:latin typeface="Courier New"/>
                <a:ea typeface="Courier New"/>
                <a:cs typeface="Courier New"/>
                <a:sym typeface="Courier New"/>
              </a:rPr>
              <a:t>&gt;</a:t>
            </a:r>
            <a:endParaRPr sz="10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checkElement</a:t>
            </a:r>
            <a:r>
              <a:rPr lang="en" sz="1000">
                <a:solidFill>
                  <a:srgbClr val="D4D4D4"/>
                </a:solidFill>
                <a:highlight>
                  <a:srgbClr val="1E1E1E"/>
                </a:highlight>
                <a:latin typeface="Courier New"/>
                <a:ea typeface="Courier New"/>
                <a:cs typeface="Courier New"/>
                <a:sym typeface="Courier New"/>
              </a:rPr>
              <a:t>(</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a:t>
            </a:r>
            <a:r>
              <a:rPr lang="en" sz="1000">
                <a:solidFill>
                  <a:srgbClr val="569CD6"/>
                </a:solidFill>
                <a:highlight>
                  <a:srgbClr val="1E1E1E"/>
                </a:highlight>
                <a:latin typeface="Courier New"/>
                <a:ea typeface="Courier New"/>
                <a:cs typeface="Courier New"/>
                <a:sym typeface="Courier New"/>
              </a:rPr>
              <a:t>}</a:t>
            </a:r>
            <a:endParaRPr sz="1000">
              <a:solidFill>
                <a:srgbClr val="569CD6"/>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2</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0</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h1</a:t>
            </a:r>
            <a:r>
              <a:rPr lang="en" sz="1000">
                <a:solidFill>
                  <a:srgbClr val="808080"/>
                </a:solidFill>
                <a:highlight>
                  <a:srgbClr val="1E1E1E"/>
                </a:highlight>
                <a:latin typeface="Courier New"/>
                <a:ea typeface="Courier New"/>
                <a:cs typeface="Courier New"/>
                <a:sym typeface="Courier New"/>
              </a:rPr>
              <a:t>&gt;</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is a even number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h1</a:t>
            </a:r>
            <a:r>
              <a:rPr lang="en" sz="1000">
                <a:solidFill>
                  <a:srgbClr val="808080"/>
                </a:solidFill>
                <a:highlight>
                  <a:srgbClr val="1E1E1E"/>
                </a:highlight>
                <a:latin typeface="Courier New"/>
                <a:ea typeface="Courier New"/>
                <a:cs typeface="Courier New"/>
                <a:sym typeface="Courier New"/>
              </a:rPr>
              <a:t>&gt;</a:t>
            </a:r>
            <a:endParaRPr sz="10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h1</a:t>
            </a:r>
            <a:r>
              <a:rPr lang="en" sz="1000">
                <a:solidFill>
                  <a:srgbClr val="808080"/>
                </a:solidFill>
                <a:highlight>
                  <a:srgbClr val="1E1E1E"/>
                </a:highlight>
                <a:latin typeface="Courier New"/>
                <a:ea typeface="Courier New"/>
                <a:cs typeface="Courier New"/>
                <a:sym typeface="Courier New"/>
              </a:rPr>
              <a:t>&gt;</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is a odd number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h1</a:t>
            </a:r>
            <a:r>
              <a:rPr lang="en" sz="1000">
                <a:solidFill>
                  <a:srgbClr val="808080"/>
                </a:solidFill>
                <a:highlight>
                  <a:srgbClr val="1E1E1E"/>
                </a:highlight>
                <a:latin typeface="Courier New"/>
                <a:ea typeface="Courier New"/>
                <a:cs typeface="Courier New"/>
                <a:sym typeface="Courier New"/>
              </a:rPr>
              <a:t>&gt;</a:t>
            </a:r>
            <a:endParaRPr sz="10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endParaRPr sz="1000">
              <a:solidFill>
                <a:srgbClr val="569CD6"/>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div</a:t>
            </a:r>
            <a:r>
              <a:rPr lang="en" sz="1000">
                <a:solidFill>
                  <a:srgbClr val="808080"/>
                </a:solidFill>
                <a:highlight>
                  <a:srgbClr val="1E1E1E"/>
                </a:highlight>
                <a:latin typeface="Courier New"/>
                <a:ea typeface="Courier New"/>
                <a:cs typeface="Courier New"/>
                <a:sym typeface="Courier New"/>
              </a:rPr>
              <a:t>&gt;</a:t>
            </a:r>
            <a:endParaRPr sz="10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9CDCFE"/>
                </a:solidFill>
                <a:highlight>
                  <a:srgbClr val="1E1E1E"/>
                </a:highlight>
                <a:latin typeface="Courier New"/>
                <a:ea typeface="Courier New"/>
                <a:cs typeface="Courier New"/>
                <a:sym typeface="Courier New"/>
              </a:rPr>
              <a:t>ReactDOM</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render</a:t>
            </a:r>
            <a:r>
              <a:rPr lang="en" sz="1000">
                <a:solidFill>
                  <a:srgbClr val="D4D4D4"/>
                </a:solidFill>
                <a:highlight>
                  <a:srgbClr val="1E1E1E"/>
                </a:highlight>
                <a:latin typeface="Courier New"/>
                <a:ea typeface="Courier New"/>
                <a:cs typeface="Courier New"/>
                <a:sym typeface="Courier New"/>
              </a:rPr>
              <a:t>(</a:t>
            </a:r>
            <a:r>
              <a:rPr lang="en" sz="1000">
                <a:solidFill>
                  <a:srgbClr val="51B6C4"/>
                </a:solidFill>
                <a:highlight>
                  <a:srgbClr val="1E1E1E"/>
                </a:highlight>
                <a:latin typeface="Courier New"/>
                <a:ea typeface="Courier New"/>
                <a:cs typeface="Courier New"/>
                <a:sym typeface="Courier New"/>
              </a:rPr>
              <a:t>element</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document</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getElementById</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"app"</a:t>
            </a:r>
            <a:r>
              <a:rPr lang="en" sz="1000">
                <a:solidFill>
                  <a:srgbClr val="D4D4D4"/>
                </a:solidFill>
                <a:highlight>
                  <a:srgbClr val="1E1E1E"/>
                </a:highlight>
                <a:latin typeface="Courier New"/>
                <a:ea typeface="Courier New"/>
                <a:cs typeface="Courier New"/>
                <a:sym typeface="Courier New"/>
              </a:rPr>
              <a:t>));</a:t>
            </a:r>
            <a:endParaRPr sz="1000"/>
          </a:p>
        </p:txBody>
      </p:sp>
      <p:pic>
        <p:nvPicPr>
          <p:cNvPr id="224" name="Google Shape;224;p36"/>
          <p:cNvPicPr preferRelativeResize="0"/>
          <p:nvPr/>
        </p:nvPicPr>
        <p:blipFill>
          <a:blip r:embed="rId3">
            <a:alphaModFix/>
          </a:blip>
          <a:stretch>
            <a:fillRect/>
          </a:stretch>
        </p:blipFill>
        <p:spPr>
          <a:xfrm>
            <a:off x="180700" y="2571750"/>
            <a:ext cx="3805900" cy="191496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276325" y="162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Các kỹ thuật nâng cao JSX - List</a:t>
            </a:r>
            <a:endParaRPr/>
          </a:p>
        </p:txBody>
      </p:sp>
      <p:sp>
        <p:nvSpPr>
          <p:cNvPr id="230" name="Google Shape;230;p37"/>
          <p:cNvSpPr txBox="1"/>
          <p:nvPr>
            <p:ph idx="1" type="body"/>
          </p:nvPr>
        </p:nvSpPr>
        <p:spPr>
          <a:xfrm>
            <a:off x="248025" y="769775"/>
            <a:ext cx="8520600" cy="4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Thao tác với array</a:t>
            </a:r>
            <a:endParaRPr/>
          </a:p>
        </p:txBody>
      </p:sp>
      <p:sp>
        <p:nvSpPr>
          <p:cNvPr id="231" name="Google Shape;231;p37"/>
          <p:cNvSpPr txBox="1"/>
          <p:nvPr/>
        </p:nvSpPr>
        <p:spPr>
          <a:xfrm>
            <a:off x="276325" y="1300725"/>
            <a:ext cx="3919500" cy="3750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function</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getRowsElement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var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rows</a:t>
            </a:r>
            <a:r>
              <a:rPr lang="en"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for</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var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i</a:t>
            </a:r>
            <a:r>
              <a:rPr lang="en" sz="900">
                <a:solidFill>
                  <a:srgbClr val="D4D4D4"/>
                </a:solidFill>
                <a:highlight>
                  <a:srgbClr val="1E1E1E"/>
                </a:highlight>
                <a:latin typeface="Courier New"/>
                <a:ea typeface="Courier New"/>
                <a:cs typeface="Courier New"/>
                <a:sym typeface="Courier New"/>
              </a:rPr>
              <a:t> =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i</a:t>
            </a:r>
            <a:r>
              <a:rPr lang="en" sz="900">
                <a:solidFill>
                  <a:srgbClr val="D4D4D4"/>
                </a:solidFill>
                <a:highlight>
                  <a:srgbClr val="1E1E1E"/>
                </a:highlight>
                <a:latin typeface="Courier New"/>
                <a:ea typeface="Courier New"/>
                <a:cs typeface="Courier New"/>
                <a:sym typeface="Courier New"/>
              </a:rPr>
              <a:t> &lt;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length</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i</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rows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push</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tr</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td</a:t>
            </a:r>
            <a:r>
              <a:rPr lang="en" sz="900">
                <a:solidFill>
                  <a:srgbClr val="808080"/>
                </a:solidFill>
                <a:highlight>
                  <a:srgbClr val="1E1E1E"/>
                </a:highlight>
                <a:latin typeface="Courier New"/>
                <a:ea typeface="Courier New"/>
                <a:cs typeface="Courier New"/>
                <a:sym typeface="Courier New"/>
              </a:rPr>
              <a:t>&gt;</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id</a:t>
            </a:r>
            <a:r>
              <a:rPr lang="en" sz="900">
                <a:solidFill>
                  <a:srgbClr val="569CD6"/>
                </a:solidFill>
                <a:highlight>
                  <a:srgbClr val="1E1E1E"/>
                </a:highlight>
                <a:latin typeface="Courier New"/>
                <a:ea typeface="Courier New"/>
                <a:cs typeface="Courier New"/>
                <a:sym typeface="Courier New"/>
              </a:rPr>
              <a:t>}</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td</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td</a:t>
            </a:r>
            <a:r>
              <a:rPr lang="en" sz="900">
                <a:solidFill>
                  <a:srgbClr val="808080"/>
                </a:solidFill>
                <a:highlight>
                  <a:srgbClr val="1E1E1E"/>
                </a:highlight>
                <a:latin typeface="Courier New"/>
                <a:ea typeface="Courier New"/>
                <a:cs typeface="Courier New"/>
                <a:sym typeface="Courier New"/>
              </a:rPr>
              <a:t>&gt;</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name</a:t>
            </a:r>
            <a:r>
              <a:rPr lang="en" sz="900">
                <a:solidFill>
                  <a:srgbClr val="569CD6"/>
                </a:solidFill>
                <a:highlight>
                  <a:srgbClr val="1E1E1E"/>
                </a:highlight>
                <a:latin typeface="Courier New"/>
                <a:ea typeface="Courier New"/>
                <a:cs typeface="Courier New"/>
                <a:sym typeface="Courier New"/>
              </a:rPr>
              <a:t>}</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td</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tr</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rows</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var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id:</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name:</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"User Name 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id:</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2</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name:</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"User Name 2"</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var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element</a:t>
            </a:r>
            <a:r>
              <a:rPr lang="en" sz="900">
                <a:solidFill>
                  <a:srgbClr val="D4D4D4"/>
                </a:solidFill>
                <a:highlight>
                  <a:srgbClr val="1E1E1E"/>
                </a:highlight>
                <a:latin typeface="Courier New"/>
                <a:ea typeface="Courier New"/>
                <a:cs typeface="Courier New"/>
                <a:sym typeface="Courier New"/>
              </a:rPr>
              <a:t> =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table</a:t>
            </a:r>
            <a:r>
              <a:rPr lang="en" sz="900">
                <a:solidFill>
                  <a:srgbClr val="808080"/>
                </a:solidFill>
                <a:highlight>
                  <a:srgbClr val="1E1E1E"/>
                </a:highlight>
                <a:latin typeface="Courier New"/>
                <a:ea typeface="Courier New"/>
                <a:cs typeface="Courier New"/>
                <a:sym typeface="Courier New"/>
              </a:rPr>
              <a:t>&gt;</a:t>
            </a:r>
            <a:r>
              <a:rPr lang="en" sz="900">
                <a:solidFill>
                  <a:srgbClr val="569CD6"/>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getRowsElement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table</a:t>
            </a:r>
            <a:r>
              <a:rPr lang="en" sz="900">
                <a:solidFill>
                  <a:srgbClr val="808080"/>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9CDCFE"/>
                </a:solidFill>
                <a:highlight>
                  <a:srgbClr val="1E1E1E"/>
                </a:highlight>
                <a:latin typeface="Courier New"/>
                <a:ea typeface="Courier New"/>
                <a:cs typeface="Courier New"/>
                <a:sym typeface="Courier New"/>
              </a:rPr>
              <a:t>console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element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9CDCFE"/>
                </a:solidFill>
                <a:highlight>
                  <a:srgbClr val="1E1E1E"/>
                </a:highlight>
                <a:latin typeface="Courier New"/>
                <a:ea typeface="Courier New"/>
                <a:cs typeface="Courier New"/>
                <a:sym typeface="Courier New"/>
              </a:rPr>
              <a:t>ReactDOM</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render</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element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document</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getElementById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p:txBody>
      </p:sp>
      <p:sp>
        <p:nvSpPr>
          <p:cNvPr id="232" name="Google Shape;232;p37"/>
          <p:cNvSpPr txBox="1"/>
          <p:nvPr/>
        </p:nvSpPr>
        <p:spPr>
          <a:xfrm>
            <a:off x="4216675" y="734725"/>
            <a:ext cx="3367800" cy="2498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var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var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element</a:t>
            </a:r>
            <a:r>
              <a:rPr lang="en"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table</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tbody</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map</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key</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id</a:t>
            </a:r>
            <a:r>
              <a:rPr lang="en" sz="900">
                <a:solidFill>
                  <a:srgbClr val="569CD6"/>
                </a:solidFill>
                <a:highlight>
                  <a:srgbClr val="1E1E1E"/>
                </a:highlight>
                <a:latin typeface="Courier New"/>
                <a:ea typeface="Courier New"/>
                <a:cs typeface="Courier New"/>
                <a:sym typeface="Courier New"/>
              </a:rPr>
              <a:t>}</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td</a:t>
            </a:r>
            <a:r>
              <a:rPr lang="en" sz="900">
                <a:solidFill>
                  <a:srgbClr val="808080"/>
                </a:solidFill>
                <a:highlight>
                  <a:srgbClr val="1E1E1E"/>
                </a:highlight>
                <a:latin typeface="Courier New"/>
                <a:ea typeface="Courier New"/>
                <a:cs typeface="Courier New"/>
                <a:sym typeface="Courier New"/>
              </a:rPr>
              <a:t>&gt;</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id</a:t>
            </a:r>
            <a:r>
              <a:rPr lang="en" sz="900">
                <a:solidFill>
                  <a:srgbClr val="569CD6"/>
                </a:solidFill>
                <a:highlight>
                  <a:srgbClr val="1E1E1E"/>
                </a:highlight>
                <a:latin typeface="Courier New"/>
                <a:ea typeface="Courier New"/>
                <a:cs typeface="Courier New"/>
                <a:sym typeface="Courier New"/>
              </a:rPr>
              <a:t>}</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td</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td</a:t>
            </a:r>
            <a:r>
              <a:rPr lang="en" sz="900">
                <a:solidFill>
                  <a:srgbClr val="808080"/>
                </a:solidFill>
                <a:highlight>
                  <a:srgbClr val="1E1E1E"/>
                </a:highlight>
                <a:latin typeface="Courier New"/>
                <a:ea typeface="Courier New"/>
                <a:cs typeface="Courier New"/>
                <a:sym typeface="Courier New"/>
              </a:rPr>
              <a:t>&gt;</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name</a:t>
            </a:r>
            <a:r>
              <a:rPr lang="en" sz="900">
                <a:solidFill>
                  <a:srgbClr val="569CD6"/>
                </a:solidFill>
                <a:highlight>
                  <a:srgbClr val="1E1E1E"/>
                </a:highlight>
                <a:latin typeface="Courier New"/>
                <a:ea typeface="Courier New"/>
                <a:cs typeface="Courier New"/>
                <a:sym typeface="Courier New"/>
              </a:rPr>
              <a:t>}</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td</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tr</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a:t>
            </a:r>
            <a:endParaRPr sz="90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tbody</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table</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9CDCFE"/>
                </a:solidFill>
                <a:highlight>
                  <a:srgbClr val="1E1E1E"/>
                </a:highlight>
                <a:latin typeface="Courier New"/>
                <a:ea typeface="Courier New"/>
                <a:cs typeface="Courier New"/>
                <a:sym typeface="Courier New"/>
              </a:rPr>
              <a:t>console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element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9CDCFE"/>
                </a:solidFill>
                <a:highlight>
                  <a:srgbClr val="1E1E1E"/>
                </a:highlight>
                <a:latin typeface="Courier New"/>
                <a:ea typeface="Courier New"/>
                <a:cs typeface="Courier New"/>
                <a:sym typeface="Courier New"/>
              </a:rPr>
              <a:t>ReactDOM</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render</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element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document</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getElementById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p:txBody>
      </p:sp>
      <p:pic>
        <p:nvPicPr>
          <p:cNvPr id="233" name="Google Shape;233;p37"/>
          <p:cNvPicPr preferRelativeResize="0"/>
          <p:nvPr/>
        </p:nvPicPr>
        <p:blipFill>
          <a:blip r:embed="rId3">
            <a:alphaModFix/>
          </a:blip>
          <a:stretch>
            <a:fillRect/>
          </a:stretch>
        </p:blipFill>
        <p:spPr>
          <a:xfrm>
            <a:off x="4249175" y="3307700"/>
            <a:ext cx="4685825" cy="1513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a:t>
            </a:r>
            <a:endParaRPr/>
          </a:p>
        </p:txBody>
      </p:sp>
      <p:sp>
        <p:nvSpPr>
          <p:cNvPr id="239" name="Google Shape;239;p38"/>
          <p:cNvSpPr txBox="1"/>
          <p:nvPr>
            <p:ph idx="1" type="body"/>
          </p:nvPr>
        </p:nvSpPr>
        <p:spPr>
          <a:xfrm>
            <a:off x="311700" y="1152475"/>
            <a:ext cx="4417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Different with handle html form</a:t>
            </a:r>
            <a:endParaRPr/>
          </a:p>
          <a:p>
            <a:pPr indent="-317500" lvl="1" marL="914400" rtl="0" algn="l">
              <a:spcBef>
                <a:spcPts val="0"/>
              </a:spcBef>
              <a:spcAft>
                <a:spcPts val="0"/>
              </a:spcAft>
              <a:buSzPts val="1400"/>
              <a:buChar char="○"/>
            </a:pPr>
            <a:r>
              <a:rPr lang="en"/>
              <a:t>Html form: use default onsubmit form</a:t>
            </a:r>
            <a:endParaRPr/>
          </a:p>
          <a:p>
            <a:pPr indent="-317500" lvl="1" marL="914400" rtl="0" algn="l">
              <a:spcBef>
                <a:spcPts val="0"/>
              </a:spcBef>
              <a:spcAft>
                <a:spcPts val="0"/>
              </a:spcAft>
              <a:buSzPts val="1400"/>
              <a:buChar char="○"/>
            </a:pPr>
            <a:r>
              <a:rPr lang="en"/>
              <a:t>React form: handle by control</a:t>
            </a:r>
            <a:endParaRPr/>
          </a:p>
          <a:p>
            <a:pPr indent="-342900" lvl="0" marL="457200" rtl="0" algn="l">
              <a:spcBef>
                <a:spcPts val="0"/>
              </a:spcBef>
              <a:spcAft>
                <a:spcPts val="0"/>
              </a:spcAft>
              <a:buSzPts val="1800"/>
              <a:buChar char="●"/>
            </a:pPr>
            <a:r>
              <a:rPr lang="en"/>
              <a:t>Control Component</a:t>
            </a:r>
            <a:endParaRPr/>
          </a:p>
          <a:p>
            <a:pPr indent="-342900" lvl="0" marL="457200" rtl="0" algn="l">
              <a:spcBef>
                <a:spcPts val="0"/>
              </a:spcBef>
              <a:spcAft>
                <a:spcPts val="0"/>
              </a:spcAft>
              <a:buSzPts val="1800"/>
              <a:buChar char="●"/>
            </a:pPr>
            <a:r>
              <a:rPr lang="en"/>
              <a:t>Uncontrol Component</a:t>
            </a:r>
            <a:endParaRPr/>
          </a:p>
        </p:txBody>
      </p:sp>
      <p:sp>
        <p:nvSpPr>
          <p:cNvPr id="240" name="Google Shape;240;p38"/>
          <p:cNvSpPr txBox="1"/>
          <p:nvPr/>
        </p:nvSpPr>
        <p:spPr>
          <a:xfrm>
            <a:off x="501600" y="3135875"/>
            <a:ext cx="4173900" cy="11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50">
                <a:latin typeface="Courier New"/>
                <a:ea typeface="Courier New"/>
                <a:cs typeface="Courier New"/>
                <a:sym typeface="Courier New"/>
              </a:rPr>
              <a:t>&lt;form&gt;</a:t>
            </a:r>
            <a:endParaRPr b="1" sz="1050">
              <a:latin typeface="Courier New"/>
              <a:ea typeface="Courier New"/>
              <a:cs typeface="Courier New"/>
              <a:sym typeface="Courier New"/>
            </a:endParaRPr>
          </a:p>
          <a:p>
            <a:pPr indent="0" lvl="0" marL="0" rtl="0" algn="l">
              <a:spcBef>
                <a:spcPts val="0"/>
              </a:spcBef>
              <a:spcAft>
                <a:spcPts val="0"/>
              </a:spcAft>
              <a:buNone/>
            </a:pPr>
            <a:r>
              <a:rPr b="1" lang="en" sz="1050">
                <a:latin typeface="Courier New"/>
                <a:ea typeface="Courier New"/>
                <a:cs typeface="Courier New"/>
                <a:sym typeface="Courier New"/>
              </a:rPr>
              <a:t>  &lt;label&gt;</a:t>
            </a:r>
            <a:endParaRPr b="1" sz="1050">
              <a:latin typeface="Courier New"/>
              <a:ea typeface="Courier New"/>
              <a:cs typeface="Courier New"/>
              <a:sym typeface="Courier New"/>
            </a:endParaRPr>
          </a:p>
          <a:p>
            <a:pPr indent="0" lvl="0" marL="0" rtl="0" algn="l">
              <a:spcBef>
                <a:spcPts val="0"/>
              </a:spcBef>
              <a:spcAft>
                <a:spcPts val="0"/>
              </a:spcAft>
              <a:buNone/>
            </a:pPr>
            <a:r>
              <a:rPr b="1" lang="en" sz="1050">
                <a:latin typeface="Courier New"/>
                <a:ea typeface="Courier New"/>
                <a:cs typeface="Courier New"/>
                <a:sym typeface="Courier New"/>
              </a:rPr>
              <a:t>    Name: &lt;input type="text" name="name" /&gt;</a:t>
            </a:r>
            <a:endParaRPr b="1" sz="1050">
              <a:latin typeface="Courier New"/>
              <a:ea typeface="Courier New"/>
              <a:cs typeface="Courier New"/>
              <a:sym typeface="Courier New"/>
            </a:endParaRPr>
          </a:p>
          <a:p>
            <a:pPr indent="0" lvl="0" marL="0" rtl="0" algn="l">
              <a:spcBef>
                <a:spcPts val="0"/>
              </a:spcBef>
              <a:spcAft>
                <a:spcPts val="0"/>
              </a:spcAft>
              <a:buNone/>
            </a:pPr>
            <a:r>
              <a:rPr b="1" lang="en" sz="1050">
                <a:latin typeface="Courier New"/>
                <a:ea typeface="Courier New"/>
                <a:cs typeface="Courier New"/>
                <a:sym typeface="Courier New"/>
              </a:rPr>
              <a:t>  &lt;/label&gt;</a:t>
            </a:r>
            <a:endParaRPr b="1" sz="1050">
              <a:latin typeface="Courier New"/>
              <a:ea typeface="Courier New"/>
              <a:cs typeface="Courier New"/>
              <a:sym typeface="Courier New"/>
            </a:endParaRPr>
          </a:p>
          <a:p>
            <a:pPr indent="0" lvl="0" marL="0" rtl="0" algn="l">
              <a:spcBef>
                <a:spcPts val="0"/>
              </a:spcBef>
              <a:spcAft>
                <a:spcPts val="0"/>
              </a:spcAft>
              <a:buNone/>
            </a:pPr>
            <a:r>
              <a:rPr b="1" lang="en" sz="1050">
                <a:latin typeface="Courier New"/>
                <a:ea typeface="Courier New"/>
                <a:cs typeface="Courier New"/>
                <a:sym typeface="Courier New"/>
              </a:rPr>
              <a:t>  &lt;input type="submit" value="Submit" /&gt;</a:t>
            </a:r>
            <a:endParaRPr b="1" sz="1050">
              <a:latin typeface="Courier New"/>
              <a:ea typeface="Courier New"/>
              <a:cs typeface="Courier New"/>
              <a:sym typeface="Courier New"/>
            </a:endParaRPr>
          </a:p>
          <a:p>
            <a:pPr indent="0" lvl="0" marL="0" rtl="0" algn="l">
              <a:lnSpc>
                <a:spcPct val="142857"/>
              </a:lnSpc>
              <a:spcBef>
                <a:spcPts val="0"/>
              </a:spcBef>
              <a:spcAft>
                <a:spcPts val="0"/>
              </a:spcAft>
              <a:buNone/>
            </a:pPr>
            <a:r>
              <a:rPr b="1" lang="en" sz="1050">
                <a:latin typeface="Courier New"/>
                <a:ea typeface="Courier New"/>
                <a:cs typeface="Courier New"/>
                <a:sym typeface="Courier New"/>
              </a:rPr>
              <a:t>&lt;/form&gt;</a:t>
            </a:r>
            <a:endParaRPr b="1" sz="1050">
              <a:latin typeface="Courier New"/>
              <a:ea typeface="Courier New"/>
              <a:cs typeface="Courier New"/>
              <a:sym typeface="Courier New"/>
            </a:endParaRPr>
          </a:p>
        </p:txBody>
      </p:sp>
      <p:sp>
        <p:nvSpPr>
          <p:cNvPr id="241" name="Google Shape;241;p38"/>
          <p:cNvSpPr txBox="1"/>
          <p:nvPr/>
        </p:nvSpPr>
        <p:spPr>
          <a:xfrm>
            <a:off x="4373825" y="-125"/>
            <a:ext cx="4728900" cy="514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rgbClr val="569CD6"/>
                </a:solidFill>
                <a:highlight>
                  <a:srgbClr val="1E1E1E"/>
                </a:highlight>
                <a:latin typeface="Courier New"/>
                <a:ea typeface="Courier New"/>
                <a:cs typeface="Courier New"/>
                <a:sym typeface="Courier New"/>
              </a:rPr>
              <a:t>class</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NameForm</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extends</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React</a:t>
            </a:r>
            <a:r>
              <a:rPr lang="en" sz="950">
                <a:solidFill>
                  <a:srgbClr val="D4D4D4"/>
                </a:solidFill>
                <a:highlight>
                  <a:srgbClr val="1E1E1E"/>
                </a:highlight>
                <a:latin typeface="Courier New"/>
                <a:ea typeface="Courier New"/>
                <a:cs typeface="Courier New"/>
                <a:sym typeface="Courier New"/>
              </a:rPr>
              <a:t>.</a:t>
            </a:r>
            <a:r>
              <a:rPr lang="en" sz="950">
                <a:solidFill>
                  <a:srgbClr val="4EC9B0"/>
                </a:solidFill>
                <a:highlight>
                  <a:srgbClr val="1E1E1E"/>
                </a:highlight>
                <a:latin typeface="Courier New"/>
                <a:ea typeface="Courier New"/>
                <a:cs typeface="Courier New"/>
                <a:sym typeface="Courier New"/>
              </a:rPr>
              <a:t>Component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constructor</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props</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super</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props</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 = { </a:t>
            </a:r>
            <a:r>
              <a:rPr lang="en" sz="950">
                <a:solidFill>
                  <a:srgbClr val="9CDCFE"/>
                </a:solidFill>
                <a:highlight>
                  <a:srgbClr val="1E1E1E"/>
                </a:highlight>
                <a:latin typeface="Courier New"/>
                <a:ea typeface="Courier New"/>
                <a:cs typeface="Courier New"/>
                <a:sym typeface="Courier New"/>
              </a:rPr>
              <a:t>value:</a:t>
            </a:r>
            <a:r>
              <a:rPr lang="en" sz="950">
                <a:solidFill>
                  <a:srgbClr val="D4D4D4"/>
                </a:solidFill>
                <a:highlight>
                  <a:srgbClr val="1E1E1E"/>
                </a:highlight>
                <a:latin typeface="Courier New"/>
                <a:ea typeface="Courier New"/>
                <a:cs typeface="Courier New"/>
                <a:sym typeface="Courier New"/>
              </a:rPr>
              <a:t> </a:t>
            </a:r>
            <a:r>
              <a:rPr lang="en" sz="950">
                <a:solidFill>
                  <a:srgbClr val="CE9178"/>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handleChange</a:t>
            </a:r>
            <a:r>
              <a:rPr lang="en" sz="950">
                <a:solidFill>
                  <a:srgbClr val="D4D4D4"/>
                </a:solidFill>
                <a:highlight>
                  <a:srgbClr val="1E1E1E"/>
                </a:highlight>
                <a:latin typeface="Courier New"/>
                <a:ea typeface="Courier New"/>
                <a:cs typeface="Courier New"/>
                <a:sym typeface="Courier New"/>
              </a:rPr>
              <a:t> =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handleChange</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bind</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handleSubmit</a:t>
            </a:r>
            <a:r>
              <a:rPr lang="en" sz="950">
                <a:solidFill>
                  <a:srgbClr val="D4D4D4"/>
                </a:solidFill>
                <a:highlight>
                  <a:srgbClr val="1E1E1E"/>
                </a:highlight>
                <a:latin typeface="Courier New"/>
                <a:ea typeface="Courier New"/>
                <a:cs typeface="Courier New"/>
                <a:sym typeface="Courier New"/>
              </a:rPr>
              <a:t> =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handleSubmit</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bind</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handleChange</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event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setState</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value:</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event</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target</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value</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handleSubmit</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event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alert</a:t>
            </a:r>
            <a:r>
              <a:rPr lang="en" sz="950">
                <a:solidFill>
                  <a:srgbClr val="D4D4D4"/>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"A name was submitted: "</a:t>
            </a:r>
            <a:r>
              <a:rPr lang="en" sz="950">
                <a:solidFill>
                  <a:srgbClr val="D4D4D4"/>
                </a:solidFill>
                <a:highlight>
                  <a:srgbClr val="1E1E1E"/>
                </a:highlight>
                <a:latin typeface="Courier New"/>
                <a:ea typeface="Courier New"/>
                <a:cs typeface="Courier New"/>
                <a:sym typeface="Courier New"/>
              </a:rPr>
              <a:t> +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value</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event</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preventDefault</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render</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C586C0"/>
                </a:solidFill>
                <a:highlight>
                  <a:srgbClr val="1E1E1E"/>
                </a:highlight>
                <a:latin typeface="Courier New"/>
                <a:ea typeface="Courier New"/>
                <a:cs typeface="Courier New"/>
                <a:sym typeface="Courier New"/>
              </a:rPr>
              <a:t>return</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form</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onSubmit</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handleSubmit</a:t>
            </a:r>
            <a:r>
              <a:rPr lang="en" sz="950">
                <a:solidFill>
                  <a:srgbClr val="569CD6"/>
                </a:solidFill>
                <a:highlight>
                  <a:srgbClr val="1E1E1E"/>
                </a:highlight>
                <a:latin typeface="Courier New"/>
                <a:ea typeface="Courier New"/>
                <a:cs typeface="Courier New"/>
                <a:sym typeface="Courier New"/>
              </a:rPr>
              <a:t>}</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label</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Name:</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input</a:t>
            </a:r>
            <a:endParaRPr sz="9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type</a:t>
            </a:r>
            <a:r>
              <a:rPr lang="en" sz="950">
                <a:solidFill>
                  <a:srgbClr val="D4D4D4"/>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"text"</a:t>
            </a:r>
            <a:endParaRPr sz="9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value</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value</a:t>
            </a:r>
            <a:r>
              <a:rPr lang="en" sz="950">
                <a:solidFill>
                  <a:srgbClr val="569CD6"/>
                </a:solidFill>
                <a:highlight>
                  <a:srgbClr val="1E1E1E"/>
                </a:highlight>
                <a:latin typeface="Courier New"/>
                <a:ea typeface="Courier New"/>
                <a:cs typeface="Courier New"/>
                <a:sym typeface="Courier New"/>
              </a:rPr>
              <a:t>}</a:t>
            </a:r>
            <a:endParaRPr sz="9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onChange</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handleChange</a:t>
            </a:r>
            <a:r>
              <a:rPr lang="en" sz="950">
                <a:solidFill>
                  <a:srgbClr val="569CD6"/>
                </a:solidFill>
                <a:highlight>
                  <a:srgbClr val="1E1E1E"/>
                </a:highlight>
                <a:latin typeface="Courier New"/>
                <a:ea typeface="Courier New"/>
                <a:cs typeface="Courier New"/>
                <a:sym typeface="Courier New"/>
              </a:rPr>
              <a:t>}</a:t>
            </a:r>
            <a:endParaRPr sz="9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label</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input</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type</a:t>
            </a:r>
            <a:r>
              <a:rPr lang="en" sz="950">
                <a:solidFill>
                  <a:srgbClr val="D4D4D4"/>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"submit"</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value</a:t>
            </a:r>
            <a:r>
              <a:rPr lang="en" sz="950">
                <a:solidFill>
                  <a:srgbClr val="D4D4D4"/>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"Submit"</a:t>
            </a: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form</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C5A5C5"/>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a:t>
            </a:r>
            <a:endParaRPr/>
          </a:p>
        </p:txBody>
      </p:sp>
      <p:sp>
        <p:nvSpPr>
          <p:cNvPr id="247" name="Google Shape;247;p39"/>
          <p:cNvSpPr txBox="1"/>
          <p:nvPr>
            <p:ph idx="1" type="body"/>
          </p:nvPr>
        </p:nvSpPr>
        <p:spPr>
          <a:xfrm>
            <a:off x="311700" y="1152475"/>
            <a:ext cx="3840000" cy="158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&lt;textarea&gt;&lt;/textarea&gt;</a:t>
            </a:r>
            <a:endParaRPr/>
          </a:p>
          <a:p>
            <a:pPr indent="-342900" lvl="0" marL="457200" rtl="0" algn="l">
              <a:spcBef>
                <a:spcPts val="0"/>
              </a:spcBef>
              <a:spcAft>
                <a:spcPts val="0"/>
              </a:spcAft>
              <a:buSzPts val="1800"/>
              <a:buChar char="●"/>
            </a:pPr>
            <a:r>
              <a:rPr lang="en"/>
              <a:t>&lt;select&gt;&lt;/select&gt;</a:t>
            </a:r>
            <a:endParaRPr/>
          </a:p>
          <a:p>
            <a:pPr indent="-342900" lvl="0" marL="457200" rtl="0" algn="l">
              <a:spcBef>
                <a:spcPts val="0"/>
              </a:spcBef>
              <a:spcAft>
                <a:spcPts val="0"/>
              </a:spcAft>
              <a:buSzPts val="1800"/>
              <a:buChar char="●"/>
            </a:pPr>
            <a:r>
              <a:rPr lang="en"/>
              <a:t>checkbox</a:t>
            </a:r>
            <a:endParaRPr/>
          </a:p>
        </p:txBody>
      </p:sp>
      <p:sp>
        <p:nvSpPr>
          <p:cNvPr id="248" name="Google Shape;248;p39"/>
          <p:cNvSpPr txBox="1"/>
          <p:nvPr/>
        </p:nvSpPr>
        <p:spPr>
          <a:xfrm>
            <a:off x="3466725" y="-125"/>
            <a:ext cx="5635800" cy="1421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form</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onSubmit</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handleSubmit</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label</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Essay: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textarea</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value</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onChange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handleChange</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label</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input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"submit"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"Submit"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form</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p:txBody>
      </p:sp>
      <p:sp>
        <p:nvSpPr>
          <p:cNvPr id="249" name="Google Shape;249;p39"/>
          <p:cNvSpPr txBox="1"/>
          <p:nvPr/>
        </p:nvSpPr>
        <p:spPr>
          <a:xfrm>
            <a:off x="3466725" y="1506600"/>
            <a:ext cx="5635800" cy="2408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form</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onSubmit</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handleSubmit</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label</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Pick your favorite flavor: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select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value</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onChange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handleChange</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option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"grapefruit"</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Grapefruit</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option</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option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"lime"</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Lime</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option</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option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"coconut"</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Coconut</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option</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option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"mango"</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Mango</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option</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select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label</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input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"submit"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"Submit"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form</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569CD6"/>
              </a:solidFill>
              <a:highlight>
                <a:srgbClr val="1E1E1E"/>
              </a:highlight>
              <a:latin typeface="Courier New"/>
              <a:ea typeface="Courier New"/>
              <a:cs typeface="Courier New"/>
              <a:sym typeface="Courier New"/>
            </a:endParaRPr>
          </a:p>
        </p:txBody>
      </p:sp>
      <p:sp>
        <p:nvSpPr>
          <p:cNvPr id="250" name="Google Shape;250;p39"/>
          <p:cNvSpPr txBox="1"/>
          <p:nvPr/>
        </p:nvSpPr>
        <p:spPr>
          <a:xfrm>
            <a:off x="3466725" y="4064225"/>
            <a:ext cx="5635800" cy="1049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input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name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"isGoing"</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"checkbox"</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checked</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isGoing</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onChange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handleInputChange</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Composition vs Inheritance</a:t>
            </a:r>
            <a:endParaRPr/>
          </a:p>
        </p:txBody>
      </p:sp>
      <p:sp>
        <p:nvSpPr>
          <p:cNvPr id="256" name="Google Shape;256;p40"/>
          <p:cNvSpPr txBox="1"/>
          <p:nvPr/>
        </p:nvSpPr>
        <p:spPr>
          <a:xfrm>
            <a:off x="495900" y="829075"/>
            <a:ext cx="4039800" cy="4009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FancyBorder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className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'FancyBorder FancyBorder-'</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color</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children</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WelcomeDialog</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FancyBorder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color</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"blue"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className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"Dialog-title"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Welcome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className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"Dialog-message"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Thank you for visiting our spacecraft!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FancyBorder</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257" name="Google Shape;257;p40"/>
          <p:cNvSpPr txBox="1"/>
          <p:nvPr/>
        </p:nvSpPr>
        <p:spPr>
          <a:xfrm>
            <a:off x="4752150" y="829075"/>
            <a:ext cx="4039800" cy="4026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SplitPane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className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"SplitPane"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className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"SplitPane-left"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left</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className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"SplitPane-right"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right</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SplitPane</a:t>
            </a:r>
            <a:endParaRPr sz="1050">
              <a:solidFill>
                <a:srgbClr val="4EC9B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left</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Contacts</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right</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Chat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 and Keys</a:t>
            </a:r>
            <a:endParaRPr/>
          </a:p>
        </p:txBody>
      </p:sp>
      <p:sp>
        <p:nvSpPr>
          <p:cNvPr id="263" name="Google Shape;263;p41"/>
          <p:cNvSpPr txBox="1"/>
          <p:nvPr>
            <p:ph idx="1" type="body"/>
          </p:nvPr>
        </p:nvSpPr>
        <p:spPr>
          <a:xfrm>
            <a:off x="311700" y="1152475"/>
            <a:ext cx="8520600" cy="204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Keys giúp React xác định item nào thay đổi, item nào added hoặc removed.</a:t>
            </a:r>
            <a:endParaRPr/>
          </a:p>
          <a:p>
            <a:pPr indent="-342900" lvl="0" marL="457200" rtl="0" algn="l">
              <a:spcBef>
                <a:spcPts val="0"/>
              </a:spcBef>
              <a:spcAft>
                <a:spcPts val="0"/>
              </a:spcAft>
              <a:buSzPts val="1800"/>
              <a:buChar char="●"/>
            </a:pPr>
            <a:r>
              <a:rPr lang="en"/>
              <a:t>Keys nên được đưa vào elements inside a array với stable identity</a:t>
            </a:r>
            <a:endParaRPr/>
          </a:p>
          <a:p>
            <a:pPr indent="-342900" lvl="0" marL="457200" rtl="0" algn="l">
              <a:spcBef>
                <a:spcPts val="0"/>
              </a:spcBef>
              <a:spcAft>
                <a:spcPts val="0"/>
              </a:spcAft>
              <a:buSzPts val="1800"/>
              <a:buChar char="●"/>
            </a:pPr>
            <a:r>
              <a:rPr lang="en"/>
              <a:t>Cách tốt để chọn key là dùng một chuỗi định danh duy nhất trong list item trong số các element siblings (anh chị em gần kề).</a:t>
            </a:r>
            <a:endParaRPr/>
          </a:p>
          <a:p>
            <a:pPr indent="-342900" lvl="0" marL="457200" rtl="0" algn="l">
              <a:spcBef>
                <a:spcPts val="0"/>
              </a:spcBef>
              <a:spcAft>
                <a:spcPts val="0"/>
              </a:spcAft>
              <a:buSzPts val="1800"/>
              <a:buChar char="●"/>
            </a:pPr>
            <a:r>
              <a:rPr lang="en"/>
              <a:t>Nếu không có key ổn định thì có thể dùng index trong map</a:t>
            </a:r>
            <a:endParaRPr/>
          </a:p>
          <a:p>
            <a:pPr indent="-342900" lvl="0" marL="457200" rtl="0" algn="l">
              <a:spcBef>
                <a:spcPts val="0"/>
              </a:spcBef>
              <a:spcAft>
                <a:spcPts val="0"/>
              </a:spcAft>
              <a:buSzPts val="1800"/>
              <a:buChar char="●"/>
            </a:pPr>
            <a:r>
              <a:rPr lang="en"/>
              <a:t>Key chỉ cần unique trong siblings.</a:t>
            </a:r>
            <a:endParaRPr/>
          </a:p>
        </p:txBody>
      </p:sp>
      <p:sp>
        <p:nvSpPr>
          <p:cNvPr id="264" name="Google Shape;264;p41"/>
          <p:cNvSpPr txBox="1"/>
          <p:nvPr/>
        </p:nvSpPr>
        <p:spPr>
          <a:xfrm>
            <a:off x="610350" y="3263350"/>
            <a:ext cx="7923300" cy="1732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50">
                <a:solidFill>
                  <a:srgbClr val="569CD6"/>
                </a:solidFill>
                <a:highlight>
                  <a:srgbClr val="1E1E1E"/>
                </a:highlight>
                <a:latin typeface="Courier New"/>
                <a:ea typeface="Courier New"/>
                <a:cs typeface="Courier New"/>
                <a:sym typeface="Courier New"/>
              </a:rPr>
              <a:t>const</a:t>
            </a:r>
            <a:r>
              <a:rPr lang="en" sz="1250">
                <a:solidFill>
                  <a:srgbClr val="D4D4D4"/>
                </a:solidFill>
                <a:highlight>
                  <a:srgbClr val="1E1E1E"/>
                </a:highlight>
                <a:latin typeface="Courier New"/>
                <a:ea typeface="Courier New"/>
                <a:cs typeface="Courier New"/>
                <a:sym typeface="Courier New"/>
              </a:rPr>
              <a:t> </a:t>
            </a:r>
            <a:r>
              <a:rPr lang="en" sz="1250">
                <a:solidFill>
                  <a:srgbClr val="51B6C4"/>
                </a:solidFill>
                <a:highlight>
                  <a:srgbClr val="1E1E1E"/>
                </a:highlight>
                <a:latin typeface="Courier New"/>
                <a:ea typeface="Courier New"/>
                <a:cs typeface="Courier New"/>
                <a:sym typeface="Courier New"/>
              </a:rPr>
              <a:t>numbers</a:t>
            </a:r>
            <a:r>
              <a:rPr lang="en" sz="1250">
                <a:solidFill>
                  <a:srgbClr val="D4D4D4"/>
                </a:solidFill>
                <a:highlight>
                  <a:srgbClr val="1E1E1E"/>
                </a:highlight>
                <a:latin typeface="Courier New"/>
                <a:ea typeface="Courier New"/>
                <a:cs typeface="Courier New"/>
                <a:sym typeface="Courier New"/>
              </a:rPr>
              <a:t> = [</a:t>
            </a:r>
            <a:r>
              <a:rPr lang="en" sz="1250">
                <a:solidFill>
                  <a:srgbClr val="B5CEA8"/>
                </a:solidFill>
                <a:highlight>
                  <a:srgbClr val="1E1E1E"/>
                </a:highlight>
                <a:latin typeface="Courier New"/>
                <a:ea typeface="Courier New"/>
                <a:cs typeface="Courier New"/>
                <a:sym typeface="Courier New"/>
              </a:rPr>
              <a:t>1</a:t>
            </a:r>
            <a:r>
              <a:rPr lang="en" sz="1250">
                <a:solidFill>
                  <a:srgbClr val="D4D4D4"/>
                </a:solidFill>
                <a:highlight>
                  <a:srgbClr val="1E1E1E"/>
                </a:highlight>
                <a:latin typeface="Courier New"/>
                <a:ea typeface="Courier New"/>
                <a:cs typeface="Courier New"/>
                <a:sym typeface="Courier New"/>
              </a:rPr>
              <a:t>, </a:t>
            </a:r>
            <a:r>
              <a:rPr lang="en" sz="1250">
                <a:solidFill>
                  <a:srgbClr val="B5CEA8"/>
                </a:solidFill>
                <a:highlight>
                  <a:srgbClr val="1E1E1E"/>
                </a:highlight>
                <a:latin typeface="Courier New"/>
                <a:ea typeface="Courier New"/>
                <a:cs typeface="Courier New"/>
                <a:sym typeface="Courier New"/>
              </a:rPr>
              <a:t>2</a:t>
            </a:r>
            <a:r>
              <a:rPr lang="en" sz="1250">
                <a:solidFill>
                  <a:srgbClr val="D4D4D4"/>
                </a:solidFill>
                <a:highlight>
                  <a:srgbClr val="1E1E1E"/>
                </a:highlight>
                <a:latin typeface="Courier New"/>
                <a:ea typeface="Courier New"/>
                <a:cs typeface="Courier New"/>
                <a:sym typeface="Courier New"/>
              </a:rPr>
              <a:t>, </a:t>
            </a:r>
            <a:r>
              <a:rPr lang="en" sz="1250">
                <a:solidFill>
                  <a:srgbClr val="B5CEA8"/>
                </a:solidFill>
                <a:highlight>
                  <a:srgbClr val="1E1E1E"/>
                </a:highlight>
                <a:latin typeface="Courier New"/>
                <a:ea typeface="Courier New"/>
                <a:cs typeface="Courier New"/>
                <a:sym typeface="Courier New"/>
              </a:rPr>
              <a:t>3</a:t>
            </a:r>
            <a:r>
              <a:rPr lang="en" sz="1250">
                <a:solidFill>
                  <a:srgbClr val="D4D4D4"/>
                </a:solidFill>
                <a:highlight>
                  <a:srgbClr val="1E1E1E"/>
                </a:highlight>
                <a:latin typeface="Courier New"/>
                <a:ea typeface="Courier New"/>
                <a:cs typeface="Courier New"/>
                <a:sym typeface="Courier New"/>
              </a:rPr>
              <a:t>, </a:t>
            </a:r>
            <a:r>
              <a:rPr lang="en" sz="1250">
                <a:solidFill>
                  <a:srgbClr val="B5CEA8"/>
                </a:solidFill>
                <a:highlight>
                  <a:srgbClr val="1E1E1E"/>
                </a:highlight>
                <a:latin typeface="Courier New"/>
                <a:ea typeface="Courier New"/>
                <a:cs typeface="Courier New"/>
                <a:sym typeface="Courier New"/>
              </a:rPr>
              <a:t>4</a:t>
            </a:r>
            <a:r>
              <a:rPr lang="en" sz="1250">
                <a:solidFill>
                  <a:srgbClr val="D4D4D4"/>
                </a:solidFill>
                <a:highlight>
                  <a:srgbClr val="1E1E1E"/>
                </a:highlight>
                <a:latin typeface="Courier New"/>
                <a:ea typeface="Courier New"/>
                <a:cs typeface="Courier New"/>
                <a:sym typeface="Courier New"/>
              </a:rPr>
              <a:t>, </a:t>
            </a:r>
            <a:r>
              <a:rPr lang="en" sz="1250">
                <a:solidFill>
                  <a:srgbClr val="B5CEA8"/>
                </a:solidFill>
                <a:highlight>
                  <a:srgbClr val="1E1E1E"/>
                </a:highlight>
                <a:latin typeface="Courier New"/>
                <a:ea typeface="Courier New"/>
                <a:cs typeface="Courier New"/>
                <a:sym typeface="Courier New"/>
              </a:rPr>
              <a:t>5</a:t>
            </a:r>
            <a:r>
              <a:rPr lang="en"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569CD6"/>
                </a:solidFill>
                <a:highlight>
                  <a:srgbClr val="1E1E1E"/>
                </a:highlight>
                <a:latin typeface="Courier New"/>
                <a:ea typeface="Courier New"/>
                <a:cs typeface="Courier New"/>
                <a:sym typeface="Courier New"/>
              </a:rPr>
              <a:t>const</a:t>
            </a:r>
            <a:r>
              <a:rPr lang="en" sz="1250">
                <a:solidFill>
                  <a:srgbClr val="D4D4D4"/>
                </a:solidFill>
                <a:highlight>
                  <a:srgbClr val="1E1E1E"/>
                </a:highlight>
                <a:latin typeface="Courier New"/>
                <a:ea typeface="Courier New"/>
                <a:cs typeface="Courier New"/>
                <a:sym typeface="Courier New"/>
              </a:rPr>
              <a:t> </a:t>
            </a:r>
            <a:r>
              <a:rPr lang="en" sz="1250">
                <a:solidFill>
                  <a:srgbClr val="51B6C4"/>
                </a:solidFill>
                <a:highlight>
                  <a:srgbClr val="1E1E1E"/>
                </a:highlight>
                <a:latin typeface="Courier New"/>
                <a:ea typeface="Courier New"/>
                <a:cs typeface="Courier New"/>
                <a:sym typeface="Courier New"/>
              </a:rPr>
              <a:t>listItems</a:t>
            </a:r>
            <a:r>
              <a:rPr lang="en" sz="1250">
                <a:solidFill>
                  <a:srgbClr val="D4D4D4"/>
                </a:solidFill>
                <a:highlight>
                  <a:srgbClr val="1E1E1E"/>
                </a:highlight>
                <a:latin typeface="Courier New"/>
                <a:ea typeface="Courier New"/>
                <a:cs typeface="Courier New"/>
                <a:sym typeface="Courier New"/>
              </a:rPr>
              <a:t> = </a:t>
            </a:r>
            <a:r>
              <a:rPr lang="en" sz="1250">
                <a:solidFill>
                  <a:srgbClr val="51B6C4"/>
                </a:solidFill>
                <a:highlight>
                  <a:srgbClr val="1E1E1E"/>
                </a:highlight>
                <a:latin typeface="Courier New"/>
                <a:ea typeface="Courier New"/>
                <a:cs typeface="Courier New"/>
                <a:sym typeface="Courier New"/>
              </a:rPr>
              <a:t>numbers</a:t>
            </a:r>
            <a:r>
              <a:rPr lang="en" sz="1250">
                <a:solidFill>
                  <a:srgbClr val="D4D4D4"/>
                </a:solidFill>
                <a:highlight>
                  <a:srgbClr val="1E1E1E"/>
                </a:highlight>
                <a:latin typeface="Courier New"/>
                <a:ea typeface="Courier New"/>
                <a:cs typeface="Courier New"/>
                <a:sym typeface="Courier New"/>
              </a:rPr>
              <a:t>.</a:t>
            </a:r>
            <a:r>
              <a:rPr lang="en" sz="1250">
                <a:solidFill>
                  <a:srgbClr val="DCDCAA"/>
                </a:solidFill>
                <a:highlight>
                  <a:srgbClr val="1E1E1E"/>
                </a:highlight>
                <a:latin typeface="Courier New"/>
                <a:ea typeface="Courier New"/>
                <a:cs typeface="Courier New"/>
                <a:sym typeface="Courier New"/>
              </a:rPr>
              <a:t>map</a:t>
            </a:r>
            <a:r>
              <a:rPr lang="en" sz="1250">
                <a:solidFill>
                  <a:srgbClr val="D4D4D4"/>
                </a:solidFill>
                <a:highlight>
                  <a:srgbClr val="1E1E1E"/>
                </a:highlight>
                <a:latin typeface="Courier New"/>
                <a:ea typeface="Courier New"/>
                <a:cs typeface="Courier New"/>
                <a:sym typeface="Courier New"/>
              </a:rPr>
              <a:t>((</a:t>
            </a:r>
            <a:r>
              <a:rPr lang="en" sz="1250">
                <a:solidFill>
                  <a:srgbClr val="9CDCFE"/>
                </a:solidFill>
                <a:highlight>
                  <a:srgbClr val="1E1E1E"/>
                </a:highlight>
                <a:latin typeface="Courier New"/>
                <a:ea typeface="Courier New"/>
                <a:cs typeface="Courier New"/>
                <a:sym typeface="Courier New"/>
              </a:rPr>
              <a:t>number</a:t>
            </a:r>
            <a:r>
              <a:rPr lang="en" sz="1250">
                <a:solidFill>
                  <a:srgbClr val="D4D4D4"/>
                </a:solidFill>
                <a:highlight>
                  <a:srgbClr val="1E1E1E"/>
                </a:highlight>
                <a:latin typeface="Courier New"/>
                <a:ea typeface="Courier New"/>
                <a:cs typeface="Courier New"/>
                <a:sym typeface="Courier New"/>
              </a:rPr>
              <a:t>) </a:t>
            </a:r>
            <a:r>
              <a:rPr lang="en" sz="1250">
                <a:solidFill>
                  <a:srgbClr val="569CD6"/>
                </a:solidFill>
                <a:highlight>
                  <a:srgbClr val="1E1E1E"/>
                </a:highlight>
                <a:latin typeface="Courier New"/>
                <a:ea typeface="Courier New"/>
                <a:cs typeface="Courier New"/>
                <a:sym typeface="Courier New"/>
              </a:rPr>
              <a:t>=&gt;</a:t>
            </a:r>
            <a:endParaRPr sz="12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E1E1E"/>
                </a:highlight>
                <a:latin typeface="Courier New"/>
                <a:ea typeface="Courier New"/>
                <a:cs typeface="Courier New"/>
                <a:sym typeface="Courier New"/>
              </a:rPr>
              <a:t>  </a:t>
            </a:r>
            <a:r>
              <a:rPr lang="en" sz="1250">
                <a:solidFill>
                  <a:srgbClr val="808080"/>
                </a:solidFill>
                <a:highlight>
                  <a:srgbClr val="1E1E1E"/>
                </a:highlight>
                <a:latin typeface="Courier New"/>
                <a:ea typeface="Courier New"/>
                <a:cs typeface="Courier New"/>
                <a:sym typeface="Courier New"/>
              </a:rPr>
              <a:t>&lt;</a:t>
            </a:r>
            <a:r>
              <a:rPr lang="en" sz="1250">
                <a:solidFill>
                  <a:srgbClr val="569CD6"/>
                </a:solidFill>
                <a:highlight>
                  <a:srgbClr val="1E1E1E"/>
                </a:highlight>
                <a:latin typeface="Courier New"/>
                <a:ea typeface="Courier New"/>
                <a:cs typeface="Courier New"/>
                <a:sym typeface="Courier New"/>
              </a:rPr>
              <a:t>li</a:t>
            </a:r>
            <a:r>
              <a:rPr lang="en" sz="1250">
                <a:solidFill>
                  <a:srgbClr val="D4D4D4"/>
                </a:solidFill>
                <a:highlight>
                  <a:srgbClr val="1E1E1E"/>
                </a:highlight>
                <a:latin typeface="Courier New"/>
                <a:ea typeface="Courier New"/>
                <a:cs typeface="Courier New"/>
                <a:sym typeface="Courier New"/>
              </a:rPr>
              <a:t> </a:t>
            </a:r>
            <a:r>
              <a:rPr lang="en" sz="1250">
                <a:solidFill>
                  <a:srgbClr val="9CDCFE"/>
                </a:solidFill>
                <a:highlight>
                  <a:srgbClr val="1E1E1E"/>
                </a:highlight>
                <a:latin typeface="Courier New"/>
                <a:ea typeface="Courier New"/>
                <a:cs typeface="Courier New"/>
                <a:sym typeface="Courier New"/>
              </a:rPr>
              <a:t>key</a:t>
            </a:r>
            <a:r>
              <a:rPr lang="en" sz="1250">
                <a:solidFill>
                  <a:srgbClr val="D4D4D4"/>
                </a:solidFill>
                <a:highlight>
                  <a:srgbClr val="1E1E1E"/>
                </a:highlight>
                <a:latin typeface="Courier New"/>
                <a:ea typeface="Courier New"/>
                <a:cs typeface="Courier New"/>
                <a:sym typeface="Courier New"/>
              </a:rPr>
              <a:t>=</a:t>
            </a:r>
            <a:r>
              <a:rPr lang="en" sz="1250">
                <a:solidFill>
                  <a:srgbClr val="569CD6"/>
                </a:solidFill>
                <a:highlight>
                  <a:srgbClr val="1E1E1E"/>
                </a:highlight>
                <a:latin typeface="Courier New"/>
                <a:ea typeface="Courier New"/>
                <a:cs typeface="Courier New"/>
                <a:sym typeface="Courier New"/>
              </a:rPr>
              <a:t>{</a:t>
            </a:r>
            <a:r>
              <a:rPr lang="en" sz="1250">
                <a:solidFill>
                  <a:srgbClr val="9CDCFE"/>
                </a:solidFill>
                <a:highlight>
                  <a:srgbClr val="1E1E1E"/>
                </a:highlight>
                <a:latin typeface="Courier New"/>
                <a:ea typeface="Courier New"/>
                <a:cs typeface="Courier New"/>
                <a:sym typeface="Courier New"/>
              </a:rPr>
              <a:t>number</a:t>
            </a:r>
            <a:r>
              <a:rPr lang="en" sz="1250">
                <a:solidFill>
                  <a:srgbClr val="D4D4D4"/>
                </a:solidFill>
                <a:highlight>
                  <a:srgbClr val="1E1E1E"/>
                </a:highlight>
                <a:latin typeface="Courier New"/>
                <a:ea typeface="Courier New"/>
                <a:cs typeface="Courier New"/>
                <a:sym typeface="Courier New"/>
              </a:rPr>
              <a:t>.</a:t>
            </a:r>
            <a:r>
              <a:rPr lang="en" sz="1250">
                <a:solidFill>
                  <a:srgbClr val="DCDCAA"/>
                </a:solidFill>
                <a:highlight>
                  <a:srgbClr val="1E1E1E"/>
                </a:highlight>
                <a:latin typeface="Courier New"/>
                <a:ea typeface="Courier New"/>
                <a:cs typeface="Courier New"/>
                <a:sym typeface="Courier New"/>
              </a:rPr>
              <a:t>toString</a:t>
            </a:r>
            <a:r>
              <a:rPr lang="en" sz="1250">
                <a:solidFill>
                  <a:srgbClr val="D4D4D4"/>
                </a:solidFill>
                <a:highlight>
                  <a:srgbClr val="1E1E1E"/>
                </a:highlight>
                <a:latin typeface="Courier New"/>
                <a:ea typeface="Courier New"/>
                <a:cs typeface="Courier New"/>
                <a:sym typeface="Courier New"/>
              </a:rPr>
              <a:t>()</a:t>
            </a:r>
            <a:r>
              <a:rPr lang="en" sz="1250">
                <a:solidFill>
                  <a:srgbClr val="569CD6"/>
                </a:solidFill>
                <a:highlight>
                  <a:srgbClr val="1E1E1E"/>
                </a:highlight>
                <a:latin typeface="Courier New"/>
                <a:ea typeface="Courier New"/>
                <a:cs typeface="Courier New"/>
                <a:sym typeface="Courier New"/>
              </a:rPr>
              <a:t>}</a:t>
            </a:r>
            <a:r>
              <a:rPr lang="en" sz="1250">
                <a:solidFill>
                  <a:srgbClr val="808080"/>
                </a:solidFill>
                <a:highlight>
                  <a:srgbClr val="1E1E1E"/>
                </a:highlight>
                <a:latin typeface="Courier New"/>
                <a:ea typeface="Courier New"/>
                <a:cs typeface="Courier New"/>
                <a:sym typeface="Courier New"/>
              </a:rPr>
              <a:t>&gt;</a:t>
            </a:r>
            <a:endParaRPr sz="12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E1E1E"/>
                </a:highlight>
                <a:latin typeface="Courier New"/>
                <a:ea typeface="Courier New"/>
                <a:cs typeface="Courier New"/>
                <a:sym typeface="Courier New"/>
              </a:rPr>
              <a:t>    </a:t>
            </a:r>
            <a:r>
              <a:rPr lang="en" sz="1250">
                <a:solidFill>
                  <a:srgbClr val="569CD6"/>
                </a:solidFill>
                <a:highlight>
                  <a:srgbClr val="1E1E1E"/>
                </a:highlight>
                <a:latin typeface="Courier New"/>
                <a:ea typeface="Courier New"/>
                <a:cs typeface="Courier New"/>
                <a:sym typeface="Courier New"/>
              </a:rPr>
              <a:t>{</a:t>
            </a:r>
            <a:r>
              <a:rPr lang="en" sz="1250">
                <a:solidFill>
                  <a:srgbClr val="9CDCFE"/>
                </a:solidFill>
                <a:highlight>
                  <a:srgbClr val="1E1E1E"/>
                </a:highlight>
                <a:latin typeface="Courier New"/>
                <a:ea typeface="Courier New"/>
                <a:cs typeface="Courier New"/>
                <a:sym typeface="Courier New"/>
              </a:rPr>
              <a:t>number</a:t>
            </a:r>
            <a:r>
              <a:rPr lang="en" sz="1250">
                <a:solidFill>
                  <a:srgbClr val="569CD6"/>
                </a:solidFill>
                <a:highlight>
                  <a:srgbClr val="1E1E1E"/>
                </a:highlight>
                <a:latin typeface="Courier New"/>
                <a:ea typeface="Courier New"/>
                <a:cs typeface="Courier New"/>
                <a:sym typeface="Courier New"/>
              </a:rPr>
              <a:t>}</a:t>
            </a:r>
            <a:endParaRPr sz="12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E1E1E"/>
                </a:highlight>
                <a:latin typeface="Courier New"/>
                <a:ea typeface="Courier New"/>
                <a:cs typeface="Courier New"/>
                <a:sym typeface="Courier New"/>
              </a:rPr>
              <a:t>  </a:t>
            </a:r>
            <a:r>
              <a:rPr lang="en" sz="1250">
                <a:solidFill>
                  <a:srgbClr val="808080"/>
                </a:solidFill>
                <a:highlight>
                  <a:srgbClr val="1E1E1E"/>
                </a:highlight>
                <a:latin typeface="Courier New"/>
                <a:ea typeface="Courier New"/>
                <a:cs typeface="Courier New"/>
                <a:sym typeface="Courier New"/>
              </a:rPr>
              <a:t>&lt;/</a:t>
            </a:r>
            <a:r>
              <a:rPr lang="en" sz="1250">
                <a:solidFill>
                  <a:srgbClr val="569CD6"/>
                </a:solidFill>
                <a:highlight>
                  <a:srgbClr val="1E1E1E"/>
                </a:highlight>
                <a:latin typeface="Courier New"/>
                <a:ea typeface="Courier New"/>
                <a:cs typeface="Courier New"/>
                <a:sym typeface="Courier New"/>
              </a:rPr>
              <a:t>li</a:t>
            </a:r>
            <a:r>
              <a:rPr lang="en" sz="1250">
                <a:solidFill>
                  <a:srgbClr val="808080"/>
                </a:solidFill>
                <a:highlight>
                  <a:srgbClr val="1E1E1E"/>
                </a:highlight>
                <a:latin typeface="Courier New"/>
                <a:ea typeface="Courier New"/>
                <a:cs typeface="Courier New"/>
                <a:sym typeface="Courier New"/>
              </a:rPr>
              <a:t>&gt;</a:t>
            </a:r>
            <a:endParaRPr sz="12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Tổng quan về ReactJS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ReactJS là gì?</a:t>
            </a:r>
            <a:endParaRPr/>
          </a:p>
          <a:p>
            <a:pPr indent="-342900" lvl="0" marL="457200" rtl="0" algn="l">
              <a:spcBef>
                <a:spcPts val="0"/>
              </a:spcBef>
              <a:spcAft>
                <a:spcPts val="0"/>
              </a:spcAft>
              <a:buSzPts val="1800"/>
              <a:buChar char="●"/>
            </a:pPr>
            <a:r>
              <a:rPr lang="en"/>
              <a:t>Tại sao dùng ReactJS</a:t>
            </a:r>
            <a:endParaRPr/>
          </a:p>
          <a:p>
            <a:pPr indent="-342900" lvl="0" marL="457200" rtl="0" algn="l">
              <a:spcBef>
                <a:spcPts val="0"/>
              </a:spcBef>
              <a:spcAft>
                <a:spcPts val="0"/>
              </a:spcAft>
              <a:buSzPts val="1800"/>
              <a:buChar char="●"/>
            </a:pPr>
            <a:r>
              <a:rPr lang="en"/>
              <a:t>Ai đang dùng ReactJs</a:t>
            </a:r>
            <a:endParaRPr/>
          </a:p>
          <a:p>
            <a:pPr indent="-342900" lvl="0" marL="457200" rtl="0" algn="l">
              <a:spcBef>
                <a:spcPts val="0"/>
              </a:spcBef>
              <a:spcAft>
                <a:spcPts val="0"/>
              </a:spcAft>
              <a:buSzPts val="1800"/>
              <a:buChar char="●"/>
            </a:pPr>
            <a:r>
              <a:rPr lang="en"/>
              <a:t>Xu thế công nghệ và ReactJS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React.Memo &amp; React.PureComponent</a:t>
            </a:r>
            <a:endParaRPr/>
          </a:p>
        </p:txBody>
      </p:sp>
      <p:sp>
        <p:nvSpPr>
          <p:cNvPr id="270" name="Google Shape;270;p42"/>
          <p:cNvSpPr txBox="1"/>
          <p:nvPr>
            <p:ph idx="1" type="body"/>
          </p:nvPr>
        </p:nvSpPr>
        <p:spPr>
          <a:xfrm>
            <a:off x="311700" y="1152475"/>
            <a:ext cx="7838700" cy="102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Help define our </a:t>
            </a:r>
            <a:r>
              <a:rPr b="1" lang="en"/>
              <a:t>shouldComponentUpdate()</a:t>
            </a:r>
            <a:r>
              <a:rPr lang="en"/>
              <a:t> lifecycle</a:t>
            </a:r>
            <a:endParaRPr/>
          </a:p>
          <a:p>
            <a:pPr indent="-342900" lvl="0" marL="457200" rtl="0" algn="l">
              <a:spcBef>
                <a:spcPts val="0"/>
              </a:spcBef>
              <a:spcAft>
                <a:spcPts val="0"/>
              </a:spcAft>
              <a:buSzPts val="1800"/>
              <a:buChar char="●"/>
            </a:pPr>
            <a:r>
              <a:rPr lang="en"/>
              <a:t>Only render when state or props change</a:t>
            </a:r>
            <a:endParaRPr/>
          </a:p>
        </p:txBody>
      </p:sp>
      <p:sp>
        <p:nvSpPr>
          <p:cNvPr id="271" name="Google Shape;271;p42"/>
          <p:cNvSpPr txBox="1"/>
          <p:nvPr/>
        </p:nvSpPr>
        <p:spPr>
          <a:xfrm>
            <a:off x="878800" y="2343225"/>
            <a:ext cx="3301500" cy="2156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 </a:t>
            </a:r>
            <a:r>
              <a:rPr lang="en" sz="1050">
                <a:solidFill>
                  <a:srgbClr val="4EC9B0"/>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memo</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children</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"value: "</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children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children</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value</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272" name="Google Shape;272;p42"/>
          <p:cNvSpPr txBox="1"/>
          <p:nvPr/>
        </p:nvSpPr>
        <p:spPr>
          <a:xfrm>
            <a:off x="4895875" y="2343225"/>
            <a:ext cx="3608100" cy="2156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extends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PureComponent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children</a:t>
            </a:r>
            <a:r>
              <a:rPr lang="en" sz="1050">
                <a:solidFill>
                  <a:srgbClr val="569CD6"/>
                </a:solidFill>
                <a:highlight>
                  <a:srgbClr val="1E1E1E"/>
                </a:highlight>
                <a:latin typeface="Courier New"/>
                <a:ea typeface="Courier New"/>
                <a:cs typeface="Courier New"/>
                <a:sym typeface="Courier New"/>
              </a:rPr>
              <a: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value</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Children</a:t>
            </a:r>
            <a:endParaRPr/>
          </a:p>
        </p:txBody>
      </p:sp>
      <p:sp>
        <p:nvSpPr>
          <p:cNvPr id="278" name="Google Shape;278;p43"/>
          <p:cNvSpPr txBox="1"/>
          <p:nvPr>
            <p:ph idx="1" type="body"/>
          </p:nvPr>
        </p:nvSpPr>
        <p:spPr>
          <a:xfrm>
            <a:off x="311700" y="1152475"/>
            <a:ext cx="3664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Content in between tags Component will pass to Component is called through props with </a:t>
            </a:r>
            <a:r>
              <a:rPr b="1" lang="en"/>
              <a:t>props.children</a:t>
            </a:r>
            <a:endParaRPr b="1"/>
          </a:p>
        </p:txBody>
      </p:sp>
      <p:sp>
        <p:nvSpPr>
          <p:cNvPr id="279" name="Google Shape;279;p43"/>
          <p:cNvSpPr txBox="1"/>
          <p:nvPr/>
        </p:nvSpPr>
        <p:spPr>
          <a:xfrm>
            <a:off x="3870025" y="56600"/>
            <a:ext cx="5235600" cy="5086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'react'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Childrens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extends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Child</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h3</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Child</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h3</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Bring me to Child</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Child</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Child</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extends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Child: </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children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ROUTER DOM</a:t>
            </a:r>
            <a:endParaRPr/>
          </a:p>
        </p:txBody>
      </p:sp>
      <p:sp>
        <p:nvSpPr>
          <p:cNvPr id="285" name="Google Shape;285;p44"/>
          <p:cNvSpPr txBox="1"/>
          <p:nvPr>
            <p:ph idx="1" type="body"/>
          </p:nvPr>
        </p:nvSpPr>
        <p:spPr>
          <a:xfrm>
            <a:off x="311700" y="1152475"/>
            <a:ext cx="8376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Library: </a:t>
            </a:r>
            <a:endParaRPr/>
          </a:p>
          <a:p>
            <a:pPr indent="-342900" lvl="0" marL="457200" rtl="0" algn="l">
              <a:spcBef>
                <a:spcPts val="0"/>
              </a:spcBef>
              <a:spcAft>
                <a:spcPts val="0"/>
              </a:spcAft>
              <a:buSzPts val="1800"/>
              <a:buChar char="●"/>
            </a:pPr>
            <a:r>
              <a:rPr lang="en"/>
              <a:t>Install:</a:t>
            </a:r>
            <a:endParaRPr/>
          </a:p>
          <a:p>
            <a:pPr indent="-317500" lvl="1" marL="914400" rtl="0" algn="l">
              <a:spcBef>
                <a:spcPts val="0"/>
              </a:spcBef>
              <a:spcAft>
                <a:spcPts val="0"/>
              </a:spcAft>
              <a:buSzPts val="1400"/>
              <a:buChar char="○"/>
            </a:pPr>
            <a:r>
              <a:rPr lang="en"/>
              <a:t>npm install react-router-dom</a:t>
            </a:r>
            <a:endParaRPr/>
          </a:p>
          <a:p>
            <a:pPr indent="-317500" lvl="1" marL="914400" rtl="0" algn="l">
              <a:spcBef>
                <a:spcPts val="0"/>
              </a:spcBef>
              <a:spcAft>
                <a:spcPts val="0"/>
              </a:spcAft>
              <a:buSzPts val="1400"/>
              <a:buChar char="○"/>
            </a:pPr>
            <a:r>
              <a:rPr lang="en"/>
              <a:t>yarn add react-router-dom</a:t>
            </a:r>
            <a:endParaRPr/>
          </a:p>
        </p:txBody>
      </p:sp>
      <p:sp>
        <p:nvSpPr>
          <p:cNvPr id="286" name="Google Shape;286;p44"/>
          <p:cNvSpPr txBox="1"/>
          <p:nvPr/>
        </p:nvSpPr>
        <p:spPr>
          <a:xfrm>
            <a:off x="3072000" y="1071750"/>
            <a:ext cx="3000000" cy="2192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ROUTER DOM</a:t>
            </a:r>
            <a:endParaRPr/>
          </a:p>
        </p:txBody>
      </p:sp>
      <p:sp>
        <p:nvSpPr>
          <p:cNvPr id="292" name="Google Shape;292;p45"/>
          <p:cNvSpPr txBox="1"/>
          <p:nvPr>
            <p:ph idx="1" type="body"/>
          </p:nvPr>
        </p:nvSpPr>
        <p:spPr>
          <a:xfrm>
            <a:off x="311700" y="1152475"/>
            <a:ext cx="2419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BrowserRouter</a:t>
            </a:r>
            <a:endParaRPr/>
          </a:p>
          <a:p>
            <a:pPr indent="-342900" lvl="0" marL="457200" rtl="0" algn="l">
              <a:spcBef>
                <a:spcPts val="0"/>
              </a:spcBef>
              <a:spcAft>
                <a:spcPts val="0"/>
              </a:spcAft>
              <a:buSzPts val="1800"/>
              <a:buChar char="●"/>
            </a:pPr>
            <a:r>
              <a:rPr lang="en"/>
              <a:t>HashRouter</a:t>
            </a:r>
            <a:endParaRPr/>
          </a:p>
          <a:p>
            <a:pPr indent="-342900" lvl="0" marL="457200" rtl="0" algn="l">
              <a:spcBef>
                <a:spcPts val="0"/>
              </a:spcBef>
              <a:spcAft>
                <a:spcPts val="0"/>
              </a:spcAft>
              <a:buSzPts val="1800"/>
              <a:buChar char="●"/>
            </a:pPr>
            <a:r>
              <a:rPr lang="en"/>
              <a:t>Route</a:t>
            </a:r>
            <a:endParaRPr/>
          </a:p>
          <a:p>
            <a:pPr indent="-342900" lvl="0" marL="457200" rtl="0" algn="l">
              <a:spcBef>
                <a:spcPts val="0"/>
              </a:spcBef>
              <a:spcAft>
                <a:spcPts val="0"/>
              </a:spcAft>
              <a:buSzPts val="1800"/>
              <a:buChar char="●"/>
            </a:pPr>
            <a:r>
              <a:rPr lang="en"/>
              <a:t>Link </a:t>
            </a:r>
            <a:endParaRPr/>
          </a:p>
          <a:p>
            <a:pPr indent="-342900" lvl="0" marL="457200" rtl="0" algn="l">
              <a:spcBef>
                <a:spcPts val="0"/>
              </a:spcBef>
              <a:spcAft>
                <a:spcPts val="0"/>
              </a:spcAft>
              <a:buSzPts val="1800"/>
              <a:buChar char="●"/>
            </a:pPr>
            <a:r>
              <a:rPr lang="en"/>
              <a:t>Switch</a:t>
            </a:r>
            <a:endParaRPr/>
          </a:p>
          <a:p>
            <a:pPr indent="-342900" lvl="0" marL="457200" rtl="0" algn="l">
              <a:spcBef>
                <a:spcPts val="0"/>
              </a:spcBef>
              <a:spcAft>
                <a:spcPts val="0"/>
              </a:spcAft>
              <a:buSzPts val="1800"/>
              <a:buChar char="●"/>
            </a:pPr>
            <a:r>
              <a:rPr lang="en"/>
              <a:t>Redirect</a:t>
            </a:r>
            <a:endParaRPr/>
          </a:p>
        </p:txBody>
      </p:sp>
      <p:sp>
        <p:nvSpPr>
          <p:cNvPr id="293" name="Google Shape;293;p45"/>
          <p:cNvSpPr txBox="1"/>
          <p:nvPr/>
        </p:nvSpPr>
        <p:spPr>
          <a:xfrm>
            <a:off x="3072000" y="1071750"/>
            <a:ext cx="3000000" cy="2192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p:txBody>
      </p:sp>
      <p:sp>
        <p:nvSpPr>
          <p:cNvPr id="294" name="Google Shape;294;p45"/>
          <p:cNvSpPr txBox="1"/>
          <p:nvPr/>
        </p:nvSpPr>
        <p:spPr>
          <a:xfrm>
            <a:off x="2815825" y="1017725"/>
            <a:ext cx="6077400" cy="3934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Router</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nav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ul</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li</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Link</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to</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Home</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Link</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li</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li</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Link</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to</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"/login"</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Login</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Link</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li</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ul</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nav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Switch</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Route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path</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"/login"</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 isLogin ?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Redirect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to</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Login</a:t>
            </a:r>
            <a:r>
              <a:rPr lang="en" sz="1050">
                <a:solidFill>
                  <a:srgbClr val="808080"/>
                </a:solidFill>
                <a:highlight>
                  <a:srgbClr val="1E1E1E"/>
                </a:highlight>
                <a:latin typeface="Courier New"/>
                <a:ea typeface="Courier New"/>
                <a:cs typeface="Courier New"/>
                <a:sym typeface="Courier New"/>
              </a:rPr>
              <a:t>&gt;&lt;/</a:t>
            </a:r>
            <a:r>
              <a:rPr lang="en" sz="1050">
                <a:solidFill>
                  <a:srgbClr val="4EC9B0"/>
                </a:solidFill>
                <a:highlight>
                  <a:srgbClr val="1E1E1E"/>
                </a:highlight>
                <a:latin typeface="Courier New"/>
                <a:ea typeface="Courier New"/>
                <a:cs typeface="Courier New"/>
                <a:sym typeface="Courier New"/>
              </a:rPr>
              <a:t>Login</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Route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Route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path</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Home</a:t>
            </a:r>
            <a:r>
              <a:rPr lang="en" sz="1050">
                <a:solidFill>
                  <a:srgbClr val="808080"/>
                </a:solidFill>
                <a:highlight>
                  <a:srgbClr val="1E1E1E"/>
                </a:highlight>
                <a:latin typeface="Courier New"/>
                <a:ea typeface="Courier New"/>
                <a:cs typeface="Courier New"/>
                <a:sym typeface="Courier New"/>
              </a:rPr>
              <a:t>&gt;&lt;/</a:t>
            </a:r>
            <a:r>
              <a:rPr lang="en" sz="1050">
                <a:solidFill>
                  <a:srgbClr val="4EC9B0"/>
                </a:solidFill>
                <a:highlight>
                  <a:srgbClr val="1E1E1E"/>
                </a:highlight>
                <a:latin typeface="Courier New"/>
                <a:ea typeface="Courier New"/>
                <a:cs typeface="Courier New"/>
                <a:sym typeface="Courier New"/>
              </a:rPr>
              <a:t>Home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Route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Switch</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Router</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Route  - HOC Component</a:t>
            </a:r>
            <a:endParaRPr/>
          </a:p>
        </p:txBody>
      </p:sp>
      <p:sp>
        <p:nvSpPr>
          <p:cNvPr id="300" name="Google Shape;300;p46"/>
          <p:cNvSpPr txBox="1"/>
          <p:nvPr>
            <p:ph idx="1" type="body"/>
          </p:nvPr>
        </p:nvSpPr>
        <p:spPr>
          <a:xfrm>
            <a:off x="311700" y="1152475"/>
            <a:ext cx="2850900" cy="270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private link need a authen to load data</a:t>
            </a:r>
            <a:endParaRPr/>
          </a:p>
          <a:p>
            <a:pPr indent="-342900" lvl="0" marL="457200" rtl="0" algn="l">
              <a:spcBef>
                <a:spcPts val="0"/>
              </a:spcBef>
              <a:spcAft>
                <a:spcPts val="0"/>
              </a:spcAft>
              <a:buSzPts val="1800"/>
              <a:buChar char="●"/>
            </a:pPr>
            <a:r>
              <a:rPr lang="en"/>
              <a:t>Every Route need a authen should check authen before render data =&gt; Create Custom Route</a:t>
            </a:r>
            <a:endParaRPr/>
          </a:p>
        </p:txBody>
      </p:sp>
      <p:sp>
        <p:nvSpPr>
          <p:cNvPr id="301" name="Google Shape;301;p46"/>
          <p:cNvSpPr txBox="1"/>
          <p:nvPr/>
        </p:nvSpPr>
        <p:spPr>
          <a:xfrm>
            <a:off x="3226175" y="1088800"/>
            <a:ext cx="5766000" cy="3990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PrivateRoute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children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rest</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Route</a:t>
            </a:r>
            <a:endParaRPr sz="1050">
              <a:solidFill>
                <a:srgbClr val="4EC9B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rest</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location</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FakeAuth</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isAuthenticated</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Redirect</a:t>
            </a:r>
            <a:endParaRPr sz="1050">
              <a:solidFill>
                <a:srgbClr val="4EC9B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to</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pathname: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"/login"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location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children</a:t>
            </a:r>
            <a:endParaRPr sz="1050">
              <a:solidFill>
                <a:srgbClr val="9CDCFE"/>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PrivateRoute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path</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"/protected"</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ProctectedPage</a:t>
            </a:r>
            <a:r>
              <a:rPr lang="en" sz="1050">
                <a:solidFill>
                  <a:srgbClr val="808080"/>
                </a:solidFill>
                <a:highlight>
                  <a:srgbClr val="1E1E1E"/>
                </a:highlight>
                <a:latin typeface="Courier New"/>
                <a:ea typeface="Courier New"/>
                <a:cs typeface="Courier New"/>
                <a:sym typeface="Courier New"/>
              </a:rPr>
              <a:t>&gt;&lt;/</a:t>
            </a:r>
            <a:r>
              <a:rPr lang="en" sz="1050">
                <a:solidFill>
                  <a:srgbClr val="4EC9B0"/>
                </a:solidFill>
                <a:highlight>
                  <a:srgbClr val="1E1E1E"/>
                </a:highlight>
                <a:latin typeface="Courier New"/>
                <a:ea typeface="Courier New"/>
                <a:cs typeface="Courier New"/>
                <a:sym typeface="Courier New"/>
              </a:rPr>
              <a:t>ProctectedPage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PrivateRoute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LocalStorage  - Definitions</a:t>
            </a:r>
            <a:endParaRPr/>
          </a:p>
        </p:txBody>
      </p:sp>
      <p:sp>
        <p:nvSpPr>
          <p:cNvPr id="307" name="Google Shape;307;p47"/>
          <p:cNvSpPr txBox="1"/>
          <p:nvPr>
            <p:ph idx="1" type="body"/>
          </p:nvPr>
        </p:nvSpPr>
        <p:spPr>
          <a:xfrm>
            <a:off x="311700" y="1152475"/>
            <a:ext cx="8520600" cy="254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localStorage and sessionStorage properties allow to save key/value pairs in a web browser.</a:t>
            </a:r>
            <a:endParaRPr/>
          </a:p>
          <a:p>
            <a:pPr indent="-342900" lvl="0" marL="457200" rtl="0" algn="l">
              <a:spcBef>
                <a:spcPts val="0"/>
              </a:spcBef>
              <a:spcAft>
                <a:spcPts val="0"/>
              </a:spcAft>
              <a:buSzPts val="1800"/>
              <a:buChar char="●"/>
            </a:pPr>
            <a:r>
              <a:rPr lang="en"/>
              <a:t>The localStorage object stores data with no expiration date. The data will not be deleted when the browser is closed, and will be available the next day, week, or year.</a:t>
            </a:r>
            <a:endParaRPr/>
          </a:p>
          <a:p>
            <a:pPr indent="-342900" lvl="0" marL="457200" rtl="0" algn="l">
              <a:spcBef>
                <a:spcPts val="0"/>
              </a:spcBef>
              <a:spcAft>
                <a:spcPts val="0"/>
              </a:spcAft>
              <a:buSzPts val="1800"/>
              <a:buChar char="●"/>
            </a:pPr>
            <a:r>
              <a:rPr lang="en"/>
              <a:t>The localStorage property is read-only.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LocalStorage - Syntax</a:t>
            </a:r>
            <a:endParaRPr/>
          </a:p>
        </p:txBody>
      </p:sp>
      <p:sp>
        <p:nvSpPr>
          <p:cNvPr id="313" name="Google Shape;313;p48"/>
          <p:cNvSpPr txBox="1"/>
          <p:nvPr>
            <p:ph idx="1" type="body"/>
          </p:nvPr>
        </p:nvSpPr>
        <p:spPr>
          <a:xfrm>
            <a:off x="311700" y="1152475"/>
            <a:ext cx="8520600" cy="3374400"/>
          </a:xfrm>
          <a:prstGeom prst="rect">
            <a:avLst/>
          </a:prstGeom>
        </p:spPr>
        <p:txBody>
          <a:bodyPr anchorCtr="0" anchor="t" bIns="91425" lIns="91425" spcFirstLastPara="1" rIns="91425" wrap="square" tIns="91425">
            <a:noAutofit/>
          </a:bodyPr>
          <a:lstStyle/>
          <a:p>
            <a:pPr indent="-327025" lvl="0" marL="457200" marR="114300" rtl="0" algn="l">
              <a:lnSpc>
                <a:spcPct val="150000"/>
              </a:lnSpc>
              <a:spcBef>
                <a:spcPts val="0"/>
              </a:spcBef>
              <a:spcAft>
                <a:spcPts val="0"/>
              </a:spcAft>
              <a:buClr>
                <a:schemeClr val="dk1"/>
              </a:buClr>
              <a:buSzPts val="1550"/>
              <a:buFont typeface="Lora"/>
              <a:buChar char="●"/>
            </a:pPr>
            <a:r>
              <a:rPr b="1" lang="en" sz="1550">
                <a:solidFill>
                  <a:schemeClr val="dk1"/>
                </a:solidFill>
                <a:highlight>
                  <a:srgbClr val="FFFFFF"/>
                </a:highlight>
                <a:latin typeface="Lora"/>
                <a:ea typeface="Lora"/>
                <a:cs typeface="Lora"/>
                <a:sym typeface="Lora"/>
              </a:rPr>
              <a:t>window.localStorage</a:t>
            </a:r>
            <a:endParaRPr b="1" sz="1550">
              <a:solidFill>
                <a:schemeClr val="dk1"/>
              </a:solidFill>
              <a:highlight>
                <a:srgbClr val="FFFFFF"/>
              </a:highlight>
              <a:latin typeface="Lora"/>
              <a:ea typeface="Lora"/>
              <a:cs typeface="Lora"/>
              <a:sym typeface="Lora"/>
            </a:endParaRPr>
          </a:p>
          <a:p>
            <a:pPr indent="-327025" lvl="0" marL="457200" rtl="0" algn="l">
              <a:lnSpc>
                <a:spcPct val="150000"/>
              </a:lnSpc>
              <a:spcBef>
                <a:spcPts val="0"/>
              </a:spcBef>
              <a:spcAft>
                <a:spcPts val="0"/>
              </a:spcAft>
              <a:buClr>
                <a:schemeClr val="dk1"/>
              </a:buClr>
              <a:buSzPts val="1550"/>
              <a:buFont typeface="Lora"/>
              <a:buChar char="●"/>
            </a:pPr>
            <a:r>
              <a:rPr lang="en" sz="1550">
                <a:solidFill>
                  <a:schemeClr val="dk1"/>
                </a:solidFill>
                <a:highlight>
                  <a:srgbClr val="FFFFFF"/>
                </a:highlight>
                <a:latin typeface="Lora"/>
                <a:ea typeface="Lora"/>
                <a:cs typeface="Lora"/>
                <a:sym typeface="Lora"/>
              </a:rPr>
              <a:t>Syntax for SAVING data to localStorage:</a:t>
            </a:r>
            <a:endParaRPr sz="1550">
              <a:solidFill>
                <a:schemeClr val="dk1"/>
              </a:solidFill>
              <a:highlight>
                <a:srgbClr val="FFFFFF"/>
              </a:highlight>
              <a:latin typeface="Lora"/>
              <a:ea typeface="Lora"/>
              <a:cs typeface="Lora"/>
              <a:sym typeface="Lora"/>
            </a:endParaRPr>
          </a:p>
          <a:p>
            <a:pPr indent="-327025" lvl="1" marL="914400" rtl="0" algn="l">
              <a:lnSpc>
                <a:spcPct val="150000"/>
              </a:lnSpc>
              <a:spcBef>
                <a:spcPts val="0"/>
              </a:spcBef>
              <a:spcAft>
                <a:spcPts val="0"/>
              </a:spcAft>
              <a:buClr>
                <a:schemeClr val="dk1"/>
              </a:buClr>
              <a:buSzPts val="1550"/>
              <a:buFont typeface="Lora"/>
              <a:buChar char="○"/>
            </a:pPr>
            <a:r>
              <a:rPr b="1" lang="en" sz="1550">
                <a:solidFill>
                  <a:schemeClr val="dk1"/>
                </a:solidFill>
                <a:highlight>
                  <a:srgbClr val="FFFFFF"/>
                </a:highlight>
                <a:latin typeface="Lora"/>
                <a:ea typeface="Lora"/>
                <a:cs typeface="Lora"/>
                <a:sym typeface="Lora"/>
              </a:rPr>
              <a:t>localStorage.setItem("key", "value");</a:t>
            </a:r>
            <a:endParaRPr b="1" sz="1550">
              <a:solidFill>
                <a:schemeClr val="dk1"/>
              </a:solidFill>
              <a:highlight>
                <a:srgbClr val="FFFFFF"/>
              </a:highlight>
              <a:latin typeface="Lora"/>
              <a:ea typeface="Lora"/>
              <a:cs typeface="Lora"/>
              <a:sym typeface="Lora"/>
            </a:endParaRPr>
          </a:p>
          <a:p>
            <a:pPr indent="-327025" lvl="0" marL="457200" rtl="0" algn="l">
              <a:lnSpc>
                <a:spcPct val="150000"/>
              </a:lnSpc>
              <a:spcBef>
                <a:spcPts val="0"/>
              </a:spcBef>
              <a:spcAft>
                <a:spcPts val="0"/>
              </a:spcAft>
              <a:buClr>
                <a:schemeClr val="dk1"/>
              </a:buClr>
              <a:buSzPts val="1550"/>
              <a:buFont typeface="Lora"/>
              <a:buChar char="●"/>
            </a:pPr>
            <a:r>
              <a:rPr lang="en" sz="1550">
                <a:solidFill>
                  <a:schemeClr val="dk1"/>
                </a:solidFill>
                <a:highlight>
                  <a:srgbClr val="FFFFFF"/>
                </a:highlight>
                <a:latin typeface="Lora"/>
                <a:ea typeface="Lora"/>
                <a:cs typeface="Lora"/>
                <a:sym typeface="Lora"/>
              </a:rPr>
              <a:t>Syntax for READING data from localStorage:</a:t>
            </a:r>
            <a:endParaRPr sz="1550">
              <a:solidFill>
                <a:schemeClr val="dk1"/>
              </a:solidFill>
              <a:highlight>
                <a:srgbClr val="FFFFFF"/>
              </a:highlight>
              <a:latin typeface="Lora"/>
              <a:ea typeface="Lora"/>
              <a:cs typeface="Lora"/>
              <a:sym typeface="Lora"/>
            </a:endParaRPr>
          </a:p>
          <a:p>
            <a:pPr indent="-327025" lvl="1" marL="914400" rtl="0" algn="l">
              <a:lnSpc>
                <a:spcPct val="150000"/>
              </a:lnSpc>
              <a:spcBef>
                <a:spcPts val="0"/>
              </a:spcBef>
              <a:spcAft>
                <a:spcPts val="0"/>
              </a:spcAft>
              <a:buClr>
                <a:schemeClr val="dk1"/>
              </a:buClr>
              <a:buSzPts val="1550"/>
              <a:buFont typeface="Lora"/>
              <a:buChar char="○"/>
            </a:pPr>
            <a:r>
              <a:rPr b="1" lang="en" sz="1550">
                <a:solidFill>
                  <a:schemeClr val="dk1"/>
                </a:solidFill>
                <a:highlight>
                  <a:srgbClr val="FFFFFF"/>
                </a:highlight>
                <a:latin typeface="Lora"/>
                <a:ea typeface="Lora"/>
                <a:cs typeface="Lora"/>
                <a:sym typeface="Lora"/>
              </a:rPr>
              <a:t>var lastname = localStorage.getItem("key");</a:t>
            </a:r>
            <a:endParaRPr b="1" sz="1550">
              <a:solidFill>
                <a:schemeClr val="dk1"/>
              </a:solidFill>
              <a:highlight>
                <a:srgbClr val="FFFFFF"/>
              </a:highlight>
              <a:latin typeface="Lora"/>
              <a:ea typeface="Lora"/>
              <a:cs typeface="Lora"/>
              <a:sym typeface="Lora"/>
            </a:endParaRPr>
          </a:p>
          <a:p>
            <a:pPr indent="-327025" lvl="0" marL="457200" rtl="0" algn="l">
              <a:lnSpc>
                <a:spcPct val="150000"/>
              </a:lnSpc>
              <a:spcBef>
                <a:spcPts val="0"/>
              </a:spcBef>
              <a:spcAft>
                <a:spcPts val="0"/>
              </a:spcAft>
              <a:buClr>
                <a:schemeClr val="dk1"/>
              </a:buClr>
              <a:buSzPts val="1550"/>
              <a:buFont typeface="Lora"/>
              <a:buChar char="●"/>
            </a:pPr>
            <a:r>
              <a:rPr lang="en" sz="1550">
                <a:solidFill>
                  <a:schemeClr val="dk1"/>
                </a:solidFill>
                <a:highlight>
                  <a:srgbClr val="FFFFFF"/>
                </a:highlight>
                <a:latin typeface="Lora"/>
                <a:ea typeface="Lora"/>
                <a:cs typeface="Lora"/>
                <a:sym typeface="Lora"/>
              </a:rPr>
              <a:t>Syntax for REMOVING data from localStorage:</a:t>
            </a:r>
            <a:endParaRPr sz="1550">
              <a:solidFill>
                <a:schemeClr val="dk1"/>
              </a:solidFill>
              <a:highlight>
                <a:srgbClr val="FFFFFF"/>
              </a:highlight>
              <a:latin typeface="Lora"/>
              <a:ea typeface="Lora"/>
              <a:cs typeface="Lora"/>
              <a:sym typeface="Lora"/>
            </a:endParaRPr>
          </a:p>
          <a:p>
            <a:pPr indent="-327025" lvl="1" marL="914400" rtl="0" algn="l">
              <a:lnSpc>
                <a:spcPct val="150000"/>
              </a:lnSpc>
              <a:spcBef>
                <a:spcPts val="0"/>
              </a:spcBef>
              <a:spcAft>
                <a:spcPts val="0"/>
              </a:spcAft>
              <a:buClr>
                <a:schemeClr val="dk1"/>
              </a:buClr>
              <a:buSzPts val="1550"/>
              <a:buFont typeface="Lora"/>
              <a:buChar char="○"/>
            </a:pPr>
            <a:r>
              <a:rPr b="1" lang="en" sz="1550">
                <a:solidFill>
                  <a:schemeClr val="dk1"/>
                </a:solidFill>
                <a:highlight>
                  <a:srgbClr val="FFFFFF"/>
                </a:highlight>
                <a:latin typeface="Lora"/>
                <a:ea typeface="Lora"/>
                <a:cs typeface="Lora"/>
                <a:sym typeface="Lora"/>
              </a:rPr>
              <a:t>localStorage.removeItem("key");</a:t>
            </a:r>
            <a:endParaRPr b="1" sz="1800">
              <a:latin typeface="Lora"/>
              <a:ea typeface="Lora"/>
              <a:cs typeface="Lora"/>
              <a:sym typeface="Lor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Lifting State up</a:t>
            </a:r>
            <a:endParaRPr/>
          </a:p>
        </p:txBody>
      </p:sp>
      <p:pic>
        <p:nvPicPr>
          <p:cNvPr id="319" name="Google Shape;319;p49"/>
          <p:cNvPicPr preferRelativeResize="0"/>
          <p:nvPr/>
        </p:nvPicPr>
        <p:blipFill>
          <a:blip r:embed="rId3">
            <a:alphaModFix/>
          </a:blip>
          <a:stretch>
            <a:fillRect/>
          </a:stretch>
        </p:blipFill>
        <p:spPr>
          <a:xfrm>
            <a:off x="1336525" y="1113975"/>
            <a:ext cx="5746875" cy="34374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a:t>
            </a:r>
            <a:endParaRPr/>
          </a:p>
        </p:txBody>
      </p:sp>
      <p:sp>
        <p:nvSpPr>
          <p:cNvPr id="325" name="Google Shape;325;p50"/>
          <p:cNvSpPr txBox="1"/>
          <p:nvPr/>
        </p:nvSpPr>
        <p:spPr>
          <a:xfrm>
            <a:off x="232900" y="1542250"/>
            <a:ext cx="4719300" cy="300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Data và UI state =&gt; lưu trong state tree (</a:t>
            </a:r>
            <a:r>
              <a:rPr b="1" lang="en" sz="1800">
                <a:solidFill>
                  <a:srgbClr val="666666"/>
                </a:solidFill>
                <a:latin typeface="Proxima Nova"/>
                <a:ea typeface="Proxima Nova"/>
                <a:cs typeface="Proxima Nova"/>
                <a:sym typeface="Proxima Nova"/>
              </a:rPr>
              <a:t>store</a:t>
            </a:r>
            <a:r>
              <a:rPr lang="en" sz="1800">
                <a:solidFill>
                  <a:srgbClr val="666666"/>
                </a:solidFill>
                <a:latin typeface="Proxima Nova"/>
                <a:ea typeface="Proxima Nova"/>
                <a:cs typeface="Proxima Nova"/>
                <a:sym typeface="Proxima Nova"/>
              </a:rPr>
              <a:t>) =&gt; State của ứng dụng sẽ </a:t>
            </a:r>
            <a:r>
              <a:rPr b="1" lang="en" sz="1800">
                <a:solidFill>
                  <a:srgbClr val="666666"/>
                </a:solidFill>
                <a:latin typeface="Proxima Nova"/>
                <a:ea typeface="Proxima Nova"/>
                <a:cs typeface="Proxima Nova"/>
                <a:sym typeface="Proxima Nova"/>
              </a:rPr>
              <a:t>to ra</a:t>
            </a:r>
            <a:r>
              <a:rPr lang="en" sz="1800">
                <a:solidFill>
                  <a:srgbClr val="666666"/>
                </a:solidFill>
                <a:latin typeface="Proxima Nova"/>
                <a:ea typeface="Proxima Nova"/>
                <a:cs typeface="Proxima Nova"/>
                <a:sym typeface="Proxima Nova"/>
              </a:rPr>
              <a:t> và </a:t>
            </a:r>
            <a:r>
              <a:rPr b="1" lang="en" sz="1800">
                <a:solidFill>
                  <a:srgbClr val="666666"/>
                </a:solidFill>
                <a:latin typeface="Proxima Nova"/>
                <a:ea typeface="Proxima Nova"/>
                <a:cs typeface="Proxima Nova"/>
                <a:sym typeface="Proxima Nova"/>
              </a:rPr>
              <a:t>khó kiểm soát</a:t>
            </a:r>
            <a:r>
              <a:rPr lang="en" sz="1800">
                <a:solidFill>
                  <a:srgbClr val="666666"/>
                </a:solidFill>
                <a:latin typeface="Proxima Nova"/>
                <a:ea typeface="Proxima Nova"/>
                <a:cs typeface="Proxima Nova"/>
                <a:sym typeface="Proxima Nova"/>
              </a:rPr>
              <a:t> =&gt; Tạo ra một nơi lưu trữ </a:t>
            </a:r>
            <a:r>
              <a:rPr b="1" lang="en" sz="1800">
                <a:solidFill>
                  <a:srgbClr val="666666"/>
                </a:solidFill>
                <a:latin typeface="Proxima Nova"/>
                <a:ea typeface="Proxima Nova"/>
                <a:cs typeface="Proxima Nova"/>
                <a:sym typeface="Proxima Nova"/>
              </a:rPr>
              <a:t>data chung</a:t>
            </a:r>
            <a:r>
              <a:rPr lang="en" sz="1800">
                <a:solidFill>
                  <a:srgbClr val="666666"/>
                </a:solidFill>
                <a:latin typeface="Proxima Nova"/>
                <a:ea typeface="Proxima Nova"/>
                <a:cs typeface="Proxima Nova"/>
                <a:sym typeface="Proxima Nova"/>
              </a:rPr>
              <a:t> và </a:t>
            </a:r>
            <a:r>
              <a:rPr b="1" lang="en" sz="1800">
                <a:solidFill>
                  <a:srgbClr val="666666"/>
                </a:solidFill>
                <a:latin typeface="Proxima Nova"/>
                <a:ea typeface="Proxima Nova"/>
                <a:cs typeface="Proxima Nova"/>
                <a:sym typeface="Proxima Nova"/>
              </a:rPr>
              <a:t>đáng tin cậy</a:t>
            </a:r>
            <a:endParaRPr b="1" sz="1800">
              <a:solidFill>
                <a:srgbClr val="666666"/>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State </a:t>
            </a:r>
            <a:r>
              <a:rPr b="1" lang="en" sz="1800">
                <a:solidFill>
                  <a:srgbClr val="666666"/>
                </a:solidFill>
                <a:latin typeface="Proxima Nova"/>
                <a:ea typeface="Proxima Nova"/>
                <a:cs typeface="Proxima Nova"/>
                <a:sym typeface="Proxima Nova"/>
              </a:rPr>
              <a:t>chỉ được phép đọc</a:t>
            </a:r>
            <a:r>
              <a:rPr lang="en" sz="1800">
                <a:solidFill>
                  <a:srgbClr val="666666"/>
                </a:solidFill>
                <a:latin typeface="Proxima Nova"/>
                <a:ea typeface="Proxima Nova"/>
                <a:cs typeface="Proxima Nova"/>
                <a:sym typeface="Proxima Nova"/>
              </a:rPr>
              <a:t> và chỉ được thay đổi thông qua </a:t>
            </a:r>
            <a:r>
              <a:rPr b="1" lang="en" sz="1800">
                <a:solidFill>
                  <a:srgbClr val="666666"/>
                </a:solidFill>
                <a:latin typeface="Proxima Nova"/>
                <a:ea typeface="Proxima Nova"/>
                <a:cs typeface="Proxima Nova"/>
                <a:sym typeface="Proxima Nova"/>
              </a:rPr>
              <a:t>Actions</a:t>
            </a:r>
            <a:r>
              <a:rPr lang="en" sz="1800">
                <a:solidFill>
                  <a:srgbClr val="666666"/>
                </a:solidFill>
                <a:latin typeface="Proxima Nova"/>
                <a:ea typeface="Proxima Nova"/>
                <a:cs typeface="Proxima Nova"/>
                <a:sym typeface="Proxima Nova"/>
              </a:rPr>
              <a:t> =&gt; Mọi thay đổi sẽ được kiểm soát</a:t>
            </a:r>
            <a:endParaRPr sz="1800">
              <a:solidFill>
                <a:srgbClr val="666666"/>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Gồm: getState(), dispatch(), subscribe()</a:t>
            </a:r>
            <a:endParaRPr sz="1800">
              <a:solidFill>
                <a:srgbClr val="666666"/>
              </a:solidFill>
              <a:latin typeface="Proxima Nova"/>
              <a:ea typeface="Proxima Nova"/>
              <a:cs typeface="Proxima Nova"/>
              <a:sym typeface="Proxima Nova"/>
            </a:endParaRPr>
          </a:p>
        </p:txBody>
      </p:sp>
      <p:pic>
        <p:nvPicPr>
          <p:cNvPr id="326" name="Google Shape;326;p50"/>
          <p:cNvPicPr preferRelativeResize="0"/>
          <p:nvPr/>
        </p:nvPicPr>
        <p:blipFill>
          <a:blip r:embed="rId3">
            <a:alphaModFix/>
          </a:blip>
          <a:stretch>
            <a:fillRect/>
          </a:stretch>
        </p:blipFill>
        <p:spPr>
          <a:xfrm>
            <a:off x="5055075" y="1700725"/>
            <a:ext cx="3886999" cy="240280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a:t>
            </a:r>
            <a:endParaRPr/>
          </a:p>
        </p:txBody>
      </p:sp>
      <p:sp>
        <p:nvSpPr>
          <p:cNvPr id="332" name="Google Shape;332;p51"/>
          <p:cNvSpPr txBox="1"/>
          <p:nvPr>
            <p:ph idx="1" type="body"/>
          </p:nvPr>
        </p:nvSpPr>
        <p:spPr>
          <a:xfrm>
            <a:off x="311700" y="1152475"/>
            <a:ext cx="2122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Diagram</a:t>
            </a:r>
            <a:endParaRPr/>
          </a:p>
        </p:txBody>
      </p:sp>
      <p:pic>
        <p:nvPicPr>
          <p:cNvPr id="333" name="Google Shape;333;p51"/>
          <p:cNvPicPr preferRelativeResize="0"/>
          <p:nvPr/>
        </p:nvPicPr>
        <p:blipFill>
          <a:blip r:embed="rId3">
            <a:alphaModFix/>
          </a:blip>
          <a:stretch>
            <a:fillRect/>
          </a:stretch>
        </p:blipFill>
        <p:spPr>
          <a:xfrm>
            <a:off x="2112600" y="1438388"/>
            <a:ext cx="5810250" cy="2733675"/>
          </a:xfrm>
          <a:prstGeom prst="rect">
            <a:avLst/>
          </a:prstGeom>
          <a:noFill/>
          <a:ln>
            <a:noFill/>
          </a:ln>
        </p:spPr>
      </p:pic>
      <p:sp>
        <p:nvSpPr>
          <p:cNvPr id="334" name="Google Shape;334;p51"/>
          <p:cNvSpPr txBox="1"/>
          <p:nvPr/>
        </p:nvSpPr>
        <p:spPr>
          <a:xfrm>
            <a:off x="3606650" y="1512075"/>
            <a:ext cx="11280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ispatch</a:t>
            </a:r>
            <a:endParaRPr/>
          </a:p>
          <a:p>
            <a:pPr indent="0" lvl="0" marL="0" rtl="0" algn="l">
              <a:spcBef>
                <a:spcPts val="0"/>
              </a:spcBef>
              <a:spcAft>
                <a:spcPts val="0"/>
              </a:spcAft>
              <a:buNone/>
            </a:pPr>
            <a:r>
              <a:t/>
            </a:r>
            <a:endParaRPr/>
          </a:p>
        </p:txBody>
      </p:sp>
      <p:sp>
        <p:nvSpPr>
          <p:cNvPr id="335" name="Google Shape;335;p51"/>
          <p:cNvSpPr txBox="1"/>
          <p:nvPr/>
        </p:nvSpPr>
        <p:spPr>
          <a:xfrm>
            <a:off x="7064575" y="2949775"/>
            <a:ext cx="71388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subscribe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Tổng quan về ReactJS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Là một bộ thư viện do Facebook phát triển từ năm 2013 và Open-source từ năm 2015</a:t>
            </a:r>
            <a:endParaRPr>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Được build từ JavaScript - ngôn ngữ phổ biến nhất thế giới</a:t>
            </a:r>
            <a:endParaRPr>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Tư tưởng cải tiến, cho phép phá vỡ giao diện thành các “Component” - một khái niệm nổi bật của ReactJS - Tránh lại tải trang</a:t>
            </a:r>
            <a:endParaRPr>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Sử dụng Dom Ảo cùng quản lý state giúp tối ưu performance cho ứng dụng web, kết hợp với việc xử lý các use-case về mặt UX - cảm nhận trực tiếp của người dùng ảnh hưởng đến sự tồn vong của một ứng dụng</a:t>
            </a:r>
            <a:endParaRPr>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Sử dụng JSX - giúp lập trình viên viết code dễ dàng đưa trực tiếp HTML code vào javascript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 - Event and data flow</a:t>
            </a:r>
            <a:endParaRPr/>
          </a:p>
        </p:txBody>
      </p:sp>
      <p:sp>
        <p:nvSpPr>
          <p:cNvPr id="341" name="Google Shape;341;p52"/>
          <p:cNvSpPr txBox="1"/>
          <p:nvPr/>
        </p:nvSpPr>
        <p:spPr>
          <a:xfrm>
            <a:off x="232900" y="1542250"/>
            <a:ext cx="3126000" cy="19950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100" u="sng">
                <a:solidFill>
                  <a:srgbClr val="4FC3F7"/>
                </a:solidFill>
                <a:hlinkClick r:id="rId3">
                  <a:extLst>
                    <a:ext uri="{A12FA001-AC4F-418D-AE19-62706E023703}">
                      <ahyp:hlinkClr val="tx"/>
                    </a:ext>
                  </a:extLst>
                </a:hlinkClick>
              </a:rPr>
              <a:t>https://miro.medium.com/max/2880/1*QERgzuzphdQz4e0fNs1CFQ.gif</a:t>
            </a:r>
            <a:endParaRPr sz="1800">
              <a:solidFill>
                <a:srgbClr val="666666"/>
              </a:solidFill>
              <a:latin typeface="Proxima Nova"/>
              <a:ea typeface="Proxima Nova"/>
              <a:cs typeface="Proxima Nova"/>
              <a:sym typeface="Proxima Nova"/>
            </a:endParaRPr>
          </a:p>
        </p:txBody>
      </p:sp>
      <p:pic>
        <p:nvPicPr>
          <p:cNvPr id="342" name="Google Shape;342;p52"/>
          <p:cNvPicPr preferRelativeResize="0"/>
          <p:nvPr/>
        </p:nvPicPr>
        <p:blipFill>
          <a:blip r:embed="rId4">
            <a:alphaModFix/>
          </a:blip>
          <a:stretch>
            <a:fillRect/>
          </a:stretch>
        </p:blipFill>
        <p:spPr>
          <a:xfrm>
            <a:off x="3553750" y="773925"/>
            <a:ext cx="5094634" cy="3820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3"/>
          <p:cNvSpPr txBox="1"/>
          <p:nvPr>
            <p:ph type="title"/>
          </p:nvPr>
        </p:nvSpPr>
        <p:spPr>
          <a:xfrm>
            <a:off x="226800" y="98350"/>
            <a:ext cx="36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 - example</a:t>
            </a:r>
            <a:endParaRPr/>
          </a:p>
        </p:txBody>
      </p:sp>
      <p:sp>
        <p:nvSpPr>
          <p:cNvPr id="348" name="Google Shape;348;p53"/>
          <p:cNvSpPr txBox="1"/>
          <p:nvPr/>
        </p:nvSpPr>
        <p:spPr>
          <a:xfrm>
            <a:off x="113225" y="976350"/>
            <a:ext cx="4004400" cy="4125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createStore</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"redux"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counterReducer</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action</a:t>
            </a:r>
            <a:r>
              <a:rPr lang="en" sz="1050">
                <a:solidFill>
                  <a:srgbClr val="D4D4D4"/>
                </a:solidFill>
                <a:highlight>
                  <a:srgbClr val="1E1E1E"/>
                </a:highlight>
                <a:latin typeface="Courier New"/>
                <a:ea typeface="Courier New"/>
                <a:cs typeface="Courier New"/>
                <a:sym typeface="Courier New"/>
              </a:rPr>
              <a:t> =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switch</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action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"HIHI"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"DECREASE"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let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initialState</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store</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createStore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counterReducer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initialState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349" name="Google Shape;349;p53"/>
          <p:cNvSpPr txBox="1"/>
          <p:nvPr/>
        </p:nvSpPr>
        <p:spPr>
          <a:xfrm>
            <a:off x="4209600" y="153275"/>
            <a:ext cx="4934400" cy="4949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50">
                <a:solidFill>
                  <a:srgbClr val="569CD6"/>
                </a:solidFill>
                <a:highlight>
                  <a:srgbClr val="1E1E1E"/>
                </a:highlight>
                <a:latin typeface="Courier New"/>
                <a:ea typeface="Courier New"/>
                <a:cs typeface="Courier New"/>
                <a:sym typeface="Courier New"/>
              </a:rPr>
              <a:t>class</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Counter</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extends</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Component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constructor</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props</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super</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props</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 =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counter:</a:t>
            </a:r>
            <a:r>
              <a:rPr lang="en" sz="950">
                <a:solidFill>
                  <a:srgbClr val="D4D4D4"/>
                </a:solidFill>
                <a:highlight>
                  <a:srgbClr val="1E1E1E"/>
                </a:highlight>
                <a:latin typeface="Courier New"/>
                <a:ea typeface="Courier New"/>
                <a:cs typeface="Courier New"/>
                <a:sym typeface="Courier New"/>
              </a:rPr>
              <a:t> </a:t>
            </a:r>
            <a:r>
              <a:rPr lang="en" sz="950">
                <a:solidFill>
                  <a:srgbClr val="B5CEA8"/>
                </a:solidFill>
                <a:highlight>
                  <a:srgbClr val="1E1E1E"/>
                </a:highlight>
                <a:latin typeface="Courier New"/>
                <a:ea typeface="Courier New"/>
                <a:cs typeface="Courier New"/>
                <a:sym typeface="Courier New"/>
              </a:rPr>
              <a:t>0</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4FC1FF"/>
                </a:solidFill>
                <a:highlight>
                  <a:srgbClr val="1E1E1E"/>
                </a:highlight>
                <a:latin typeface="Courier New"/>
                <a:ea typeface="Courier New"/>
                <a:cs typeface="Courier New"/>
                <a:sym typeface="Courier New"/>
              </a:rPr>
              <a:t>store</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subscribe</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subcribeChange</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subcribeChange</a:t>
            </a:r>
            <a:r>
              <a:rPr lang="en" sz="950">
                <a:solidFill>
                  <a:srgbClr val="D4D4D4"/>
                </a:solidFill>
                <a:highlight>
                  <a:srgbClr val="1E1E1E"/>
                </a:highlight>
                <a:latin typeface="Courier New"/>
                <a:ea typeface="Courier New"/>
                <a:cs typeface="Courier New"/>
                <a:sym typeface="Courier New"/>
              </a:rPr>
              <a:t> = () </a:t>
            </a:r>
            <a:r>
              <a:rPr lang="en" sz="950">
                <a:solidFill>
                  <a:srgbClr val="569CD6"/>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setState</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counter:</a:t>
            </a:r>
            <a:r>
              <a:rPr lang="en" sz="950">
                <a:solidFill>
                  <a:srgbClr val="D4D4D4"/>
                </a:solidFill>
                <a:highlight>
                  <a:srgbClr val="1E1E1E"/>
                </a:highlight>
                <a:latin typeface="Courier New"/>
                <a:ea typeface="Courier New"/>
                <a:cs typeface="Courier New"/>
                <a:sym typeface="Courier New"/>
              </a:rPr>
              <a:t> </a:t>
            </a:r>
            <a:r>
              <a:rPr lang="en" sz="950">
                <a:solidFill>
                  <a:srgbClr val="4FC1FF"/>
                </a:solidFill>
                <a:highlight>
                  <a:srgbClr val="1E1E1E"/>
                </a:highlight>
                <a:latin typeface="Courier New"/>
                <a:ea typeface="Courier New"/>
                <a:cs typeface="Courier New"/>
                <a:sym typeface="Courier New"/>
              </a:rPr>
              <a:t>store</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getState</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increase</a:t>
            </a:r>
            <a:r>
              <a:rPr lang="en" sz="950">
                <a:solidFill>
                  <a:srgbClr val="D4D4D4"/>
                </a:solidFill>
                <a:highlight>
                  <a:srgbClr val="1E1E1E"/>
                </a:highlight>
                <a:latin typeface="Courier New"/>
                <a:ea typeface="Courier New"/>
                <a:cs typeface="Courier New"/>
                <a:sym typeface="Courier New"/>
              </a:rPr>
              <a:t> = () </a:t>
            </a:r>
            <a:r>
              <a:rPr lang="en" sz="950">
                <a:solidFill>
                  <a:srgbClr val="569CD6"/>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6A9955"/>
                </a:solidFill>
                <a:highlight>
                  <a:srgbClr val="1E1E1E"/>
                </a:highlight>
                <a:latin typeface="Courier New"/>
                <a:ea typeface="Courier New"/>
                <a:cs typeface="Courier New"/>
                <a:sym typeface="Courier New"/>
              </a:rPr>
              <a:t>// this.setState({ counter: this.state.counter + 1 })</a:t>
            </a:r>
            <a:endParaRPr sz="950">
              <a:solidFill>
                <a:srgbClr val="6A9955"/>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4FC1FF"/>
                </a:solidFill>
                <a:highlight>
                  <a:srgbClr val="1E1E1E"/>
                </a:highlight>
                <a:latin typeface="Courier New"/>
                <a:ea typeface="Courier New"/>
                <a:cs typeface="Courier New"/>
                <a:sym typeface="Courier New"/>
              </a:rPr>
              <a:t>store</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dispatch</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type:</a:t>
            </a:r>
            <a:r>
              <a:rPr lang="en" sz="950">
                <a:solidFill>
                  <a:srgbClr val="D4D4D4"/>
                </a:solidFill>
                <a:highlight>
                  <a:srgbClr val="1E1E1E"/>
                </a:highlight>
                <a:latin typeface="Courier New"/>
                <a:ea typeface="Courier New"/>
                <a:cs typeface="Courier New"/>
                <a:sym typeface="Courier New"/>
              </a:rPr>
              <a:t> </a:t>
            </a:r>
            <a:r>
              <a:rPr lang="en" sz="950">
                <a:solidFill>
                  <a:srgbClr val="CE9178"/>
                </a:solidFill>
                <a:highlight>
                  <a:srgbClr val="1E1E1E"/>
                </a:highlight>
                <a:latin typeface="Courier New"/>
                <a:ea typeface="Courier New"/>
                <a:cs typeface="Courier New"/>
                <a:sym typeface="Courier New"/>
              </a:rPr>
              <a:t>"INCREASE"</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decrease</a:t>
            </a:r>
            <a:r>
              <a:rPr lang="en" sz="950">
                <a:solidFill>
                  <a:srgbClr val="D4D4D4"/>
                </a:solidFill>
                <a:highlight>
                  <a:srgbClr val="1E1E1E"/>
                </a:highlight>
                <a:latin typeface="Courier New"/>
                <a:ea typeface="Courier New"/>
                <a:cs typeface="Courier New"/>
                <a:sym typeface="Courier New"/>
              </a:rPr>
              <a:t> = () </a:t>
            </a:r>
            <a:r>
              <a:rPr lang="en" sz="950">
                <a:solidFill>
                  <a:srgbClr val="569CD6"/>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6A9955"/>
                </a:solidFill>
                <a:highlight>
                  <a:srgbClr val="1E1E1E"/>
                </a:highlight>
                <a:latin typeface="Courier New"/>
                <a:ea typeface="Courier New"/>
                <a:cs typeface="Courier New"/>
                <a:sym typeface="Courier New"/>
              </a:rPr>
              <a:t>// this.setState({ counter: this.state.counter - 1 })</a:t>
            </a:r>
            <a:endParaRPr sz="950">
              <a:solidFill>
                <a:srgbClr val="6A9955"/>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4FC1FF"/>
                </a:solidFill>
                <a:highlight>
                  <a:srgbClr val="1E1E1E"/>
                </a:highlight>
                <a:latin typeface="Courier New"/>
                <a:ea typeface="Courier New"/>
                <a:cs typeface="Courier New"/>
                <a:sym typeface="Courier New"/>
              </a:rPr>
              <a:t>store</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dispatch</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type:</a:t>
            </a:r>
            <a:r>
              <a:rPr lang="en" sz="950">
                <a:solidFill>
                  <a:srgbClr val="D4D4D4"/>
                </a:solidFill>
                <a:highlight>
                  <a:srgbClr val="1E1E1E"/>
                </a:highlight>
                <a:latin typeface="Courier New"/>
                <a:ea typeface="Courier New"/>
                <a:cs typeface="Courier New"/>
                <a:sym typeface="Courier New"/>
              </a:rPr>
              <a:t> </a:t>
            </a:r>
            <a:r>
              <a:rPr lang="en" sz="950">
                <a:solidFill>
                  <a:srgbClr val="CE9178"/>
                </a:solidFill>
                <a:highlight>
                  <a:srgbClr val="1E1E1E"/>
                </a:highlight>
                <a:latin typeface="Courier New"/>
                <a:ea typeface="Courier New"/>
                <a:cs typeface="Courier New"/>
                <a:sym typeface="Courier New"/>
              </a:rPr>
              <a:t>"DECREASE"</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render</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C586C0"/>
                </a:solidFill>
                <a:highlight>
                  <a:srgbClr val="1E1E1E"/>
                </a:highlight>
                <a:latin typeface="Courier New"/>
                <a:ea typeface="Courier New"/>
                <a:cs typeface="Courier New"/>
                <a:sym typeface="Courier New"/>
              </a:rPr>
              <a:t>return</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div</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Counter: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counter</a:t>
            </a:r>
            <a:r>
              <a:rPr lang="en" sz="950">
                <a:solidFill>
                  <a:srgbClr val="569CD6"/>
                </a:solidFill>
                <a:highlight>
                  <a:srgbClr val="1E1E1E"/>
                </a:highlight>
                <a:latin typeface="Courier New"/>
                <a:ea typeface="Courier New"/>
                <a:cs typeface="Courier New"/>
                <a:sym typeface="Courier New"/>
              </a:rPr>
              <a:t>}</a:t>
            </a:r>
            <a:endParaRPr sz="950">
              <a:solidFill>
                <a:srgbClr val="569CD6"/>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button</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onClick</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increase</a:t>
            </a:r>
            <a:r>
              <a:rPr lang="en" sz="950">
                <a:solidFill>
                  <a:srgbClr val="569CD6"/>
                </a:solidFill>
                <a:highlight>
                  <a:srgbClr val="1E1E1E"/>
                </a:highlight>
                <a:latin typeface="Courier New"/>
                <a:ea typeface="Courier New"/>
                <a:cs typeface="Courier New"/>
                <a:sym typeface="Courier New"/>
              </a:rPr>
              <a:t>}</a:t>
            </a:r>
            <a:r>
              <a:rPr lang="en" sz="950">
                <a:solidFill>
                  <a:srgbClr val="808080"/>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Increase</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button</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button</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onClick</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decrease</a:t>
            </a:r>
            <a:r>
              <a:rPr lang="en" sz="950">
                <a:solidFill>
                  <a:srgbClr val="569CD6"/>
                </a:solidFill>
                <a:highlight>
                  <a:srgbClr val="1E1E1E"/>
                </a:highlight>
                <a:latin typeface="Courier New"/>
                <a:ea typeface="Courier New"/>
                <a:cs typeface="Courier New"/>
                <a:sym typeface="Courier New"/>
              </a:rPr>
              <a:t>}</a:t>
            </a:r>
            <a:r>
              <a:rPr lang="en" sz="950">
                <a:solidFill>
                  <a:srgbClr val="808080"/>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Decrease</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button</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div</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C586C0"/>
                </a:solidFill>
                <a:highlight>
                  <a:srgbClr val="1E1E1E"/>
                </a:highlight>
                <a:latin typeface="Courier New"/>
                <a:ea typeface="Courier New"/>
                <a:cs typeface="Courier New"/>
                <a:sym typeface="Courier New"/>
              </a:rPr>
              <a:t>export</a:t>
            </a:r>
            <a:r>
              <a:rPr lang="en" sz="950">
                <a:solidFill>
                  <a:srgbClr val="D4D4D4"/>
                </a:solidFill>
                <a:highlight>
                  <a:srgbClr val="1E1E1E"/>
                </a:highlight>
                <a:latin typeface="Courier New"/>
                <a:ea typeface="Courier New"/>
                <a:cs typeface="Courier New"/>
                <a:sym typeface="Courier New"/>
              </a:rPr>
              <a:t> </a:t>
            </a:r>
            <a:r>
              <a:rPr lang="en" sz="950">
                <a:solidFill>
                  <a:srgbClr val="C586C0"/>
                </a:solidFill>
                <a:highlight>
                  <a:srgbClr val="1E1E1E"/>
                </a:highlight>
                <a:latin typeface="Courier New"/>
                <a:ea typeface="Courier New"/>
                <a:cs typeface="Courier New"/>
                <a:sym typeface="Courier New"/>
              </a:rPr>
              <a:t>default</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Counter</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 - IN PROJECT</a:t>
            </a:r>
            <a:endParaRPr/>
          </a:p>
        </p:txBody>
      </p:sp>
      <p:sp>
        <p:nvSpPr>
          <p:cNvPr id="355" name="Google Shape;355;p54"/>
          <p:cNvSpPr txBox="1"/>
          <p:nvPr/>
        </p:nvSpPr>
        <p:spPr>
          <a:xfrm>
            <a:off x="311700" y="1280575"/>
            <a:ext cx="2448000" cy="47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Project structures</a:t>
            </a:r>
            <a:endParaRPr/>
          </a:p>
        </p:txBody>
      </p:sp>
      <p:sp>
        <p:nvSpPr>
          <p:cNvPr id="356" name="Google Shape;356;p54"/>
          <p:cNvSpPr txBox="1"/>
          <p:nvPr/>
        </p:nvSpPr>
        <p:spPr>
          <a:xfrm>
            <a:off x="2101275" y="2433800"/>
            <a:ext cx="13089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src folder</a:t>
            </a:r>
            <a:endParaRPr/>
          </a:p>
        </p:txBody>
      </p:sp>
      <p:pic>
        <p:nvPicPr>
          <p:cNvPr id="357" name="Google Shape;357;p54"/>
          <p:cNvPicPr preferRelativeResize="0"/>
          <p:nvPr/>
        </p:nvPicPr>
        <p:blipFill>
          <a:blip r:embed="rId3">
            <a:alphaModFix/>
          </a:blip>
          <a:stretch>
            <a:fillRect/>
          </a:stretch>
        </p:blipFill>
        <p:spPr>
          <a:xfrm>
            <a:off x="3808100" y="1212275"/>
            <a:ext cx="3038475" cy="36290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 - IN PROJECT</a:t>
            </a:r>
            <a:endParaRPr/>
          </a:p>
        </p:txBody>
      </p:sp>
      <p:sp>
        <p:nvSpPr>
          <p:cNvPr id="363" name="Google Shape;363;p55"/>
          <p:cNvSpPr txBox="1"/>
          <p:nvPr>
            <p:ph idx="1" type="body"/>
          </p:nvPr>
        </p:nvSpPr>
        <p:spPr>
          <a:xfrm>
            <a:off x="262175" y="1088800"/>
            <a:ext cx="3027600" cy="49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actions/counter.js</a:t>
            </a:r>
            <a:endParaRPr/>
          </a:p>
        </p:txBody>
      </p:sp>
      <p:sp>
        <p:nvSpPr>
          <p:cNvPr id="364" name="Google Shape;364;p55"/>
          <p:cNvSpPr txBox="1"/>
          <p:nvPr/>
        </p:nvSpPr>
        <p:spPr>
          <a:xfrm>
            <a:off x="360825" y="1655775"/>
            <a:ext cx="3962100" cy="3000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api</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"../api/api"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"../constants/ActionTypes"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increasing</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dispatch</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api</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getCounter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then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dispatch</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increasing</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
        <p:nvSpPr>
          <p:cNvPr id="365" name="Google Shape;365;p55"/>
          <p:cNvSpPr txBox="1"/>
          <p:nvPr>
            <p:ph idx="1" type="body"/>
          </p:nvPr>
        </p:nvSpPr>
        <p:spPr>
          <a:xfrm>
            <a:off x="4744475" y="1088800"/>
            <a:ext cx="3027600" cy="49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api</a:t>
            </a:r>
            <a:r>
              <a:rPr lang="en"/>
              <a:t>/counter-api.js</a:t>
            </a:r>
            <a:endParaRPr/>
          </a:p>
        </p:txBody>
      </p:sp>
      <p:sp>
        <p:nvSpPr>
          <p:cNvPr id="366" name="Google Shape;366;p55"/>
          <p:cNvSpPr txBox="1"/>
          <p:nvPr/>
        </p:nvSpPr>
        <p:spPr>
          <a:xfrm>
            <a:off x="4843125" y="1655775"/>
            <a:ext cx="3880200" cy="3000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axios</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"axios"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counters: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login</a:t>
            </a:r>
            <a:r>
              <a:rPr lang="en" sz="1050">
                <a:solidFill>
                  <a:srgbClr val="9CDCFE"/>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axios</a:t>
            </a:r>
            <a:endParaRPr sz="1050">
              <a:solidFill>
                <a:srgbClr val="4FC1FF"/>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post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api_gateway</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username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then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res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 - IN PROJECT</a:t>
            </a:r>
            <a:endParaRPr/>
          </a:p>
        </p:txBody>
      </p:sp>
      <p:sp>
        <p:nvSpPr>
          <p:cNvPr id="372" name="Google Shape;372;p56"/>
          <p:cNvSpPr txBox="1"/>
          <p:nvPr>
            <p:ph idx="1" type="body"/>
          </p:nvPr>
        </p:nvSpPr>
        <p:spPr>
          <a:xfrm>
            <a:off x="262175" y="1088800"/>
            <a:ext cx="3027600" cy="49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constants</a:t>
            </a:r>
            <a:r>
              <a:rPr lang="en"/>
              <a:t>/ActionTypes.js</a:t>
            </a:r>
            <a:endParaRPr/>
          </a:p>
        </p:txBody>
      </p:sp>
      <p:sp>
        <p:nvSpPr>
          <p:cNvPr id="373" name="Google Shape;373;p56"/>
          <p:cNvSpPr txBox="1"/>
          <p:nvPr/>
        </p:nvSpPr>
        <p:spPr>
          <a:xfrm>
            <a:off x="513225" y="1803800"/>
            <a:ext cx="3880200" cy="410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
        <p:nvSpPr>
          <p:cNvPr id="374" name="Google Shape;374;p56"/>
          <p:cNvSpPr txBox="1"/>
          <p:nvPr>
            <p:ph idx="1" type="body"/>
          </p:nvPr>
        </p:nvSpPr>
        <p:spPr>
          <a:xfrm>
            <a:off x="262175" y="2298625"/>
            <a:ext cx="3027600" cy="49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reducers</a:t>
            </a:r>
            <a:r>
              <a:rPr lang="en"/>
              <a:t>/counter-api.js</a:t>
            </a:r>
            <a:endParaRPr/>
          </a:p>
        </p:txBody>
      </p:sp>
      <p:sp>
        <p:nvSpPr>
          <p:cNvPr id="375" name="Google Shape;375;p56"/>
          <p:cNvSpPr txBox="1"/>
          <p:nvPr/>
        </p:nvSpPr>
        <p:spPr>
          <a:xfrm>
            <a:off x="513225" y="2794525"/>
            <a:ext cx="3880200" cy="2277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'../constants/ActionTypes'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 {}, </a:t>
            </a:r>
            <a:r>
              <a:rPr lang="en" sz="1050">
                <a:solidFill>
                  <a:srgbClr val="9CDCFE"/>
                </a:solidFill>
                <a:highlight>
                  <a:srgbClr val="1E1E1E"/>
                </a:highlight>
                <a:latin typeface="Courier New"/>
                <a:ea typeface="Courier New"/>
                <a:cs typeface="Courier New"/>
                <a:sym typeface="Courier New"/>
              </a:rPr>
              <a:t>action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switch</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action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action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
        <p:nvSpPr>
          <p:cNvPr id="376" name="Google Shape;376;p56"/>
          <p:cNvSpPr txBox="1"/>
          <p:nvPr>
            <p:ph idx="1" type="body"/>
          </p:nvPr>
        </p:nvSpPr>
        <p:spPr>
          <a:xfrm>
            <a:off x="4772750" y="1088800"/>
            <a:ext cx="3027600" cy="67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store</a:t>
            </a:r>
            <a:r>
              <a:rPr lang="en"/>
              <a:t>/store.js</a:t>
            </a:r>
            <a:endParaRPr/>
          </a:p>
        </p:txBody>
      </p:sp>
      <p:sp>
        <p:nvSpPr>
          <p:cNvPr id="377" name="Google Shape;377;p56"/>
          <p:cNvSpPr txBox="1"/>
          <p:nvPr/>
        </p:nvSpPr>
        <p:spPr>
          <a:xfrm>
            <a:off x="4925150" y="1584700"/>
            <a:ext cx="4057200" cy="3487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createStore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applyMiddleware</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'redux'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thunk</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'redux-thunk'</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composeWithDevTools</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'redux-devtools-extension'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reducerAll</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'../reducers'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store</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createStore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reducerAll</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composeWithDevTools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applyMiddleware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thunk</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store</a:t>
            </a:r>
            <a:endParaRPr sz="1050">
              <a:solidFill>
                <a:srgbClr val="4FC1FF"/>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7"/>
          <p:cNvSpPr txBox="1"/>
          <p:nvPr>
            <p:ph type="title"/>
          </p:nvPr>
        </p:nvSpPr>
        <p:spPr>
          <a:xfrm>
            <a:off x="325850" y="551150"/>
            <a:ext cx="285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 - IN PROJECT</a:t>
            </a:r>
            <a:endParaRPr/>
          </a:p>
        </p:txBody>
      </p:sp>
      <p:sp>
        <p:nvSpPr>
          <p:cNvPr id="383" name="Google Shape;383;p57"/>
          <p:cNvSpPr txBox="1"/>
          <p:nvPr>
            <p:ph idx="1" type="body"/>
          </p:nvPr>
        </p:nvSpPr>
        <p:spPr>
          <a:xfrm>
            <a:off x="403675" y="2164200"/>
            <a:ext cx="3027600" cy="49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views</a:t>
            </a:r>
            <a:r>
              <a:rPr lang="en"/>
              <a:t>/Counter.js</a:t>
            </a:r>
            <a:endParaRPr/>
          </a:p>
        </p:txBody>
      </p:sp>
      <p:sp>
        <p:nvSpPr>
          <p:cNvPr id="384" name="Google Shape;384;p57"/>
          <p:cNvSpPr txBox="1"/>
          <p:nvPr/>
        </p:nvSpPr>
        <p:spPr>
          <a:xfrm>
            <a:off x="3304000" y="35375"/>
            <a:ext cx="5652600" cy="505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'../actions/counter'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connect</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'react-redux'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extends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constructor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super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 =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Counter: </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counter</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button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onClick</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increase</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Increase</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button</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mapStateToProps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counter</a:t>
            </a:r>
            <a:endParaRPr sz="1050">
              <a:solidFill>
                <a:srgbClr val="9CDCFE"/>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connect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mapStateToProps</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REDUX - IN PROJECT</a:t>
            </a:r>
            <a:endParaRPr/>
          </a:p>
          <a:p>
            <a:pPr indent="0" lvl="0" marL="0" rtl="0" algn="l">
              <a:spcBef>
                <a:spcPts val="0"/>
              </a:spcBef>
              <a:spcAft>
                <a:spcPts val="0"/>
              </a:spcAft>
              <a:buNone/>
            </a:pPr>
            <a:r>
              <a:t/>
            </a:r>
            <a:endParaRPr/>
          </a:p>
        </p:txBody>
      </p:sp>
      <p:sp>
        <p:nvSpPr>
          <p:cNvPr id="390" name="Google Shape;390;p58"/>
          <p:cNvSpPr txBox="1"/>
          <p:nvPr>
            <p:ph idx="1" type="body"/>
          </p:nvPr>
        </p:nvSpPr>
        <p:spPr>
          <a:xfrm>
            <a:off x="3686425" y="1182050"/>
            <a:ext cx="4187100" cy="3416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store</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'./redux/store/store'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Provider</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'react-redux'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Components</a:t>
            </a:r>
            <a:r>
              <a:rPr lang="en" sz="1050">
                <a:solidFill>
                  <a:srgbClr val="D4D4D4"/>
                </a:solidFill>
                <a:highlight>
                  <a:srgbClr val="1E1E1E"/>
                </a:highlight>
                <a:latin typeface="Courier New"/>
                <a:ea typeface="Courier New"/>
                <a:cs typeface="Courier New"/>
                <a:sym typeface="Courier New"/>
              </a:rPr>
              <a:t> =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Provider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store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store</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Route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App</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/&gt;z`</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Provider</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391" name="Google Shape;391;p58"/>
          <p:cNvSpPr txBox="1"/>
          <p:nvPr/>
        </p:nvSpPr>
        <p:spPr>
          <a:xfrm>
            <a:off x="118400" y="1376525"/>
            <a:ext cx="2627400" cy="154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Adding provide to the top of component</a:t>
            </a:r>
            <a:endParaRPr/>
          </a:p>
          <a:p>
            <a:pPr indent="-317500" lvl="0" marL="457200" rtl="0" algn="l">
              <a:spcBef>
                <a:spcPts val="0"/>
              </a:spcBef>
              <a:spcAft>
                <a:spcPts val="0"/>
              </a:spcAft>
              <a:buSzPts val="1400"/>
              <a:buChar char="●"/>
            </a:pPr>
            <a:r>
              <a:rPr lang="en"/>
              <a:t>One app should only have one store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9"/>
          <p:cNvSpPr txBox="1"/>
          <p:nvPr>
            <p:ph type="title"/>
          </p:nvPr>
        </p:nvSpPr>
        <p:spPr>
          <a:xfrm>
            <a:off x="119275" y="34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Typechecking With PropTypes</a:t>
            </a:r>
            <a:endParaRPr/>
          </a:p>
        </p:txBody>
      </p:sp>
      <p:sp>
        <p:nvSpPr>
          <p:cNvPr id="397" name="Google Shape;397;p59"/>
          <p:cNvSpPr txBox="1"/>
          <p:nvPr>
            <p:ph idx="1" type="body"/>
          </p:nvPr>
        </p:nvSpPr>
        <p:spPr>
          <a:xfrm>
            <a:off x="421725" y="2571750"/>
            <a:ext cx="4470300" cy="25200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PropTypes</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'prop-types'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Greeting</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extends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Hello, </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name</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4EC9B0"/>
                </a:solidFill>
                <a:highlight>
                  <a:srgbClr val="1E1E1E"/>
                </a:highlight>
                <a:latin typeface="Courier New"/>
                <a:ea typeface="Courier New"/>
                <a:cs typeface="Courier New"/>
                <a:sym typeface="Courier New"/>
              </a:rPr>
              <a:t>Greeting</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propTypes</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name: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PropTypes</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string</a:t>
            </a:r>
            <a:endParaRPr sz="1050">
              <a:solidFill>
                <a:srgbClr val="4FC1FF"/>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a:p>
        </p:txBody>
      </p:sp>
      <p:sp>
        <p:nvSpPr>
          <p:cNvPr id="398" name="Google Shape;398;p59"/>
          <p:cNvSpPr txBox="1"/>
          <p:nvPr/>
        </p:nvSpPr>
        <p:spPr>
          <a:xfrm>
            <a:off x="236800" y="1196875"/>
            <a:ext cx="4262700" cy="1437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Install:</a:t>
            </a:r>
            <a:endParaRPr/>
          </a:p>
          <a:p>
            <a:pPr indent="-317500" lvl="1" marL="914400" rtl="0" algn="l">
              <a:spcBef>
                <a:spcPts val="0"/>
              </a:spcBef>
              <a:spcAft>
                <a:spcPts val="0"/>
              </a:spcAft>
              <a:buSzPts val="1400"/>
              <a:buChar char="○"/>
            </a:pPr>
            <a:r>
              <a:rPr lang="en"/>
              <a:t>Yarn add prop-types</a:t>
            </a:r>
            <a:endParaRPr/>
          </a:p>
          <a:p>
            <a:pPr indent="-317500" lvl="1" marL="914400" rtl="0" algn="l">
              <a:spcBef>
                <a:spcPts val="0"/>
              </a:spcBef>
              <a:spcAft>
                <a:spcPts val="0"/>
              </a:spcAft>
              <a:buSzPts val="1400"/>
              <a:buChar char="○"/>
            </a:pPr>
            <a:r>
              <a:rPr lang="en"/>
              <a:t>Npm install prop-types</a:t>
            </a:r>
            <a:endParaRPr/>
          </a:p>
          <a:p>
            <a:pPr indent="-317500" lvl="0" marL="457200" rtl="0" algn="l">
              <a:spcBef>
                <a:spcPts val="0"/>
              </a:spcBef>
              <a:spcAft>
                <a:spcPts val="0"/>
              </a:spcAft>
              <a:buSzPts val="1400"/>
              <a:buChar char="●"/>
            </a:pPr>
            <a:r>
              <a:rPr lang="en"/>
              <a:t>Usage:</a:t>
            </a:r>
            <a:endParaRPr/>
          </a:p>
          <a:p>
            <a:pPr indent="-317500" lvl="1" marL="914400" rtl="0" algn="l">
              <a:spcBef>
                <a:spcPts val="0"/>
              </a:spcBef>
              <a:spcAft>
                <a:spcPts val="0"/>
              </a:spcAft>
              <a:buSzPts val="1400"/>
              <a:buChar char="○"/>
            </a:pPr>
            <a:r>
              <a:rPr lang="en" sz="1100" u="sng">
                <a:solidFill>
                  <a:schemeClr val="hlink"/>
                </a:solidFill>
                <a:hlinkClick r:id="rId3"/>
              </a:rPr>
              <a:t>https://www.npmjs.com/package/prop-types</a:t>
            </a:r>
            <a:endParaRPr/>
          </a:p>
        </p:txBody>
      </p:sp>
      <p:sp>
        <p:nvSpPr>
          <p:cNvPr id="399" name="Google Shape;399;p59"/>
          <p:cNvSpPr txBox="1"/>
          <p:nvPr/>
        </p:nvSpPr>
        <p:spPr>
          <a:xfrm>
            <a:off x="5130875" y="125800"/>
            <a:ext cx="3996300" cy="4965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A5C5"/>
                </a:solidFill>
                <a:highlight>
                  <a:srgbClr val="282C34"/>
                </a:highlight>
                <a:latin typeface="Courier New"/>
                <a:ea typeface="Courier New"/>
                <a:cs typeface="Courier New"/>
                <a:sym typeface="Courier New"/>
              </a:rPr>
              <a:t>import</a:t>
            </a:r>
            <a:r>
              <a:rPr lang="en" sz="1050">
                <a:solidFill>
                  <a:srgbClr val="FFFFFF"/>
                </a:solidFill>
                <a:highlight>
                  <a:srgbClr val="282C34"/>
                </a:highlight>
                <a:latin typeface="Courier New"/>
                <a:ea typeface="Courier New"/>
                <a:cs typeface="Courier New"/>
                <a:sym typeface="Courier New"/>
              </a:rPr>
              <a:t> PropTypes </a:t>
            </a:r>
            <a:r>
              <a:rPr lang="en" sz="1050">
                <a:solidFill>
                  <a:srgbClr val="C5A5C5"/>
                </a:solidFill>
                <a:highlight>
                  <a:srgbClr val="282C34"/>
                </a:highlight>
                <a:latin typeface="Courier New"/>
                <a:ea typeface="Courier New"/>
                <a:cs typeface="Courier New"/>
                <a:sym typeface="Courier New"/>
              </a:rPr>
              <a:t>from</a:t>
            </a:r>
            <a:r>
              <a:rPr lang="en" sz="1050">
                <a:solidFill>
                  <a:srgbClr val="FFFFFF"/>
                </a:solidFill>
                <a:highlight>
                  <a:srgbClr val="282C34"/>
                </a:highlight>
                <a:latin typeface="Courier New"/>
                <a:ea typeface="Courier New"/>
                <a:cs typeface="Courier New"/>
                <a:sym typeface="Courier New"/>
              </a:rPr>
              <a:t> </a:t>
            </a:r>
            <a:r>
              <a:rPr lang="en" sz="1050">
                <a:solidFill>
                  <a:srgbClr val="8DC891"/>
                </a:solidFill>
                <a:highlight>
                  <a:srgbClr val="282C34"/>
                </a:highlight>
                <a:latin typeface="Courier New"/>
                <a:ea typeface="Courier New"/>
                <a:cs typeface="Courier New"/>
                <a:sym typeface="Courier New"/>
              </a:rPr>
              <a:t>'prop-types'</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MyComponent</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propTypes </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t>
            </a:r>
            <a:r>
              <a:rPr lang="en" sz="1050">
                <a:solidFill>
                  <a:srgbClr val="B2B2B2"/>
                </a:solidFill>
                <a:highlight>
                  <a:srgbClr val="282C34"/>
                </a:highlight>
                <a:latin typeface="Courier New"/>
                <a:ea typeface="Courier New"/>
                <a:cs typeface="Courier New"/>
                <a:sym typeface="Courier New"/>
              </a:rPr>
              <a:t>// You can declare that a prop is a specific JS type. By default, these</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t>
            </a:r>
            <a:r>
              <a:rPr lang="en" sz="1050">
                <a:solidFill>
                  <a:srgbClr val="B2B2B2"/>
                </a:solidFill>
                <a:highlight>
                  <a:srgbClr val="282C34"/>
                </a:highlight>
                <a:latin typeface="Courier New"/>
                <a:ea typeface="Courier New"/>
                <a:cs typeface="Courier New"/>
                <a:sym typeface="Courier New"/>
              </a:rPr>
              <a:t>// are all optional.</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optionalArray</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array</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optionalBool</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bool</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optionalFunc</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func</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optionalNumber</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number</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optionalObject</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object</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optionalString</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string</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optionalSymbol</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symbol</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t>
            </a:r>
            <a:r>
              <a:rPr lang="en" sz="1050">
                <a:solidFill>
                  <a:srgbClr val="B2B2B2"/>
                </a:solidFill>
                <a:highlight>
                  <a:srgbClr val="282C34"/>
                </a:highlight>
                <a:latin typeface="Courier New"/>
                <a:ea typeface="Courier New"/>
                <a:cs typeface="Courier New"/>
                <a:sym typeface="Courier New"/>
              </a:rPr>
              <a:t>// Anything that can be rendered: numbers, strings, elements or an array</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t>
            </a:r>
            <a:r>
              <a:rPr lang="en" sz="1050">
                <a:solidFill>
                  <a:srgbClr val="B2B2B2"/>
                </a:solidFill>
                <a:highlight>
                  <a:srgbClr val="282C34"/>
                </a:highlight>
                <a:latin typeface="Courier New"/>
                <a:ea typeface="Courier New"/>
                <a:cs typeface="Courier New"/>
                <a:sym typeface="Courier New"/>
              </a:rPr>
              <a:t>// (or fragment) containing these types.</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optionalNode</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node</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t>
            </a:r>
            <a:r>
              <a:rPr lang="en" sz="1050">
                <a:solidFill>
                  <a:srgbClr val="B2B2B2"/>
                </a:solidFill>
                <a:highlight>
                  <a:srgbClr val="282C34"/>
                </a:highlight>
                <a:latin typeface="Courier New"/>
                <a:ea typeface="Courier New"/>
                <a:cs typeface="Courier New"/>
                <a:sym typeface="Courier New"/>
              </a:rPr>
              <a:t>// A React element.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optionalElement</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element</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t>
            </a:r>
            <a:r>
              <a:rPr lang="en" sz="1050">
                <a:solidFill>
                  <a:srgbClr val="B2B2B2"/>
                </a:solidFill>
                <a:highlight>
                  <a:srgbClr val="282C34"/>
                </a:highlight>
                <a:latin typeface="Courier New"/>
                <a:ea typeface="Courier New"/>
                <a:cs typeface="Courier New"/>
                <a:sym typeface="Courier New"/>
              </a:rPr>
              <a:t>// A React element type (ie. MyComponent).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optionalElementType</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elementType</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8C6BE"/>
                </a:solidFill>
                <a:highlight>
                  <a:srgbClr val="282C34"/>
                </a:highlight>
                <a:latin typeface="Courier New"/>
                <a:ea typeface="Courier New"/>
                <a:cs typeface="Courier New"/>
                <a:sym typeface="Courier New"/>
              </a:rPr>
              <a:t>  // An object taking on a particular shape</a:t>
            </a:r>
            <a:endParaRPr sz="1050">
              <a:solidFill>
                <a:srgbClr val="88C6BE"/>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88C6BE"/>
                </a:solidFill>
                <a:highlight>
                  <a:srgbClr val="282C34"/>
                </a:highlight>
                <a:latin typeface="Courier New"/>
                <a:ea typeface="Courier New"/>
                <a:cs typeface="Courier New"/>
                <a:sym typeface="Courier New"/>
              </a:rPr>
              <a:t>  </a:t>
            </a:r>
            <a:r>
              <a:rPr lang="en" sz="1050">
                <a:solidFill>
                  <a:srgbClr val="FFFFFF"/>
                </a:solidFill>
                <a:highlight>
                  <a:srgbClr val="282C34"/>
                </a:highlight>
                <a:latin typeface="Courier New"/>
                <a:ea typeface="Courier New"/>
                <a:cs typeface="Courier New"/>
                <a:sym typeface="Courier New"/>
              </a:rPr>
              <a:t>optionalObjectWithShape: PropTypes.shape({</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FFFFFF"/>
                </a:solidFill>
                <a:highlight>
                  <a:srgbClr val="282C34"/>
                </a:highlight>
                <a:latin typeface="Courier New"/>
                <a:ea typeface="Courier New"/>
                <a:cs typeface="Courier New"/>
                <a:sym typeface="Courier New"/>
              </a:rPr>
              <a:t>    optionalProperty: PropTypes.string,</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FFFFFF"/>
                </a:solidFill>
                <a:highlight>
                  <a:srgbClr val="282C34"/>
                </a:highlight>
                <a:latin typeface="Courier New"/>
                <a:ea typeface="Courier New"/>
                <a:cs typeface="Courier New"/>
                <a:sym typeface="Courier New"/>
              </a:rPr>
              <a:t>    requiredProperty: PropTypes.number.isRequired</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t>
            </a:r>
            <a:endParaRPr sz="1050">
              <a:solidFill>
                <a:srgbClr val="88C6BE"/>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8C6BE"/>
                </a:solidFill>
                <a:highlight>
                  <a:srgbClr val="282C34"/>
                </a:highlight>
                <a:latin typeface="Courier New"/>
                <a:ea typeface="Courier New"/>
                <a:cs typeface="Courier New"/>
                <a:sym typeface="Courier New"/>
              </a:rPr>
              <a:t>};</a:t>
            </a:r>
            <a:endParaRPr sz="1050">
              <a:solidFill>
                <a:srgbClr val="88C6BE"/>
              </a:solidFill>
              <a:highlight>
                <a:srgbClr val="282C34"/>
              </a:highlight>
              <a:latin typeface="Courier New"/>
              <a:ea typeface="Courier New"/>
              <a:cs typeface="Courier New"/>
              <a:sym typeface="Courier New"/>
            </a:endParaRPr>
          </a:p>
          <a:p>
            <a:pPr indent="0" lvl="0" marL="0" marR="0" rtl="0" algn="l">
              <a:lnSpc>
                <a:spcPct val="100000"/>
              </a:lnSpc>
              <a:spcBef>
                <a:spcPts val="1900"/>
              </a:spcBef>
              <a:spcAft>
                <a:spcPts val="1900"/>
              </a:spcAft>
              <a:buNone/>
            </a:pPr>
            <a:r>
              <a:t/>
            </a:r>
            <a:endParaRPr sz="1100">
              <a:solidFill>
                <a:srgbClr val="88C6BE"/>
              </a:solidFill>
              <a:highlight>
                <a:srgbClr val="282C34"/>
              </a:highlight>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Kỹ thuật debounce</a:t>
            </a:r>
            <a:endParaRPr/>
          </a:p>
        </p:txBody>
      </p:sp>
      <p:sp>
        <p:nvSpPr>
          <p:cNvPr id="405" name="Google Shape;405;p60"/>
          <p:cNvSpPr txBox="1"/>
          <p:nvPr>
            <p:ph idx="1" type="body"/>
          </p:nvPr>
        </p:nvSpPr>
        <p:spPr>
          <a:xfrm>
            <a:off x="311700" y="1383925"/>
            <a:ext cx="8687700" cy="37149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DCDCAA"/>
                </a:solidFill>
                <a:highlight>
                  <a:srgbClr val="1E1E1E"/>
                </a:highlight>
                <a:latin typeface="Courier New"/>
                <a:ea typeface="Courier New"/>
                <a:cs typeface="Courier New"/>
                <a:sym typeface="Courier New"/>
              </a:rPr>
              <a:t>Constructor() { </a:t>
            </a:r>
            <a:r>
              <a:rPr lang="en" sz="1500">
                <a:solidFill>
                  <a:srgbClr val="569CD6"/>
                </a:solidFill>
                <a:highlight>
                  <a:srgbClr val="1E1E1E"/>
                </a:highlight>
                <a:latin typeface="Courier New"/>
                <a:ea typeface="Courier New"/>
                <a:cs typeface="Courier New"/>
                <a:sym typeface="Courier New"/>
              </a:rPr>
              <a:t>this</a:t>
            </a:r>
            <a:r>
              <a:rPr lang="en" sz="1500">
                <a:solidFill>
                  <a:srgbClr val="D4D4D4"/>
                </a:solidFill>
                <a:highlight>
                  <a:srgbClr val="1E1E1E"/>
                </a:highlight>
                <a:latin typeface="Courier New"/>
                <a:ea typeface="Courier New"/>
                <a:cs typeface="Courier New"/>
                <a:sym typeface="Courier New"/>
              </a:rPr>
              <a:t>.</a:t>
            </a:r>
            <a:r>
              <a:rPr lang="en" sz="1500">
                <a:solidFill>
                  <a:srgbClr val="9CDCFE"/>
                </a:solidFill>
                <a:highlight>
                  <a:srgbClr val="1E1E1E"/>
                </a:highlight>
                <a:latin typeface="Courier New"/>
                <a:ea typeface="Courier New"/>
                <a:cs typeface="Courier New"/>
                <a:sym typeface="Courier New"/>
              </a:rPr>
              <a:t>debounceExams</a:t>
            </a:r>
            <a:r>
              <a:rPr lang="en" sz="1500">
                <a:solidFill>
                  <a:srgbClr val="D4D4D4"/>
                </a:solidFill>
                <a:highlight>
                  <a:srgbClr val="1E1E1E"/>
                </a:highlight>
                <a:latin typeface="Courier New"/>
                <a:ea typeface="Courier New"/>
                <a:cs typeface="Courier New"/>
                <a:sym typeface="Courier New"/>
              </a:rPr>
              <a:t> = </a:t>
            </a:r>
            <a:r>
              <a:rPr lang="en" sz="1500">
                <a:solidFill>
                  <a:srgbClr val="569CD6"/>
                </a:solidFill>
                <a:highlight>
                  <a:srgbClr val="1E1E1E"/>
                </a:highlight>
                <a:latin typeface="Courier New"/>
                <a:ea typeface="Courier New"/>
                <a:cs typeface="Courier New"/>
                <a:sym typeface="Courier New"/>
              </a:rPr>
              <a:t>this</a:t>
            </a:r>
            <a:r>
              <a:rPr lang="en" sz="1500">
                <a:solidFill>
                  <a:srgbClr val="D4D4D4"/>
                </a:solidFill>
                <a:highlight>
                  <a:srgbClr val="1E1E1E"/>
                </a:highlight>
                <a:latin typeface="Courier New"/>
                <a:ea typeface="Courier New"/>
                <a:cs typeface="Courier New"/>
                <a:sym typeface="Courier New"/>
              </a:rPr>
              <a:t>.</a:t>
            </a:r>
            <a:r>
              <a:rPr lang="en" sz="1500">
                <a:solidFill>
                  <a:srgbClr val="DCDCAA"/>
                </a:solidFill>
                <a:highlight>
                  <a:srgbClr val="1E1E1E"/>
                </a:highlight>
                <a:latin typeface="Courier New"/>
                <a:ea typeface="Courier New"/>
                <a:cs typeface="Courier New"/>
                <a:sym typeface="Courier New"/>
              </a:rPr>
              <a:t>debounce</a:t>
            </a:r>
            <a:r>
              <a:rPr lang="en" sz="1500">
                <a:solidFill>
                  <a:srgbClr val="D4D4D4"/>
                </a:solidFill>
                <a:highlight>
                  <a:srgbClr val="1E1E1E"/>
                </a:highlight>
                <a:latin typeface="Courier New"/>
                <a:ea typeface="Courier New"/>
                <a:cs typeface="Courier New"/>
                <a:sym typeface="Courier New"/>
              </a:rPr>
              <a:t>(</a:t>
            </a:r>
            <a:r>
              <a:rPr lang="en" sz="1500">
                <a:solidFill>
                  <a:srgbClr val="569CD6"/>
                </a:solidFill>
                <a:highlight>
                  <a:srgbClr val="1E1E1E"/>
                </a:highlight>
                <a:latin typeface="Courier New"/>
                <a:ea typeface="Courier New"/>
                <a:cs typeface="Courier New"/>
                <a:sym typeface="Courier New"/>
              </a:rPr>
              <a:t>this</a:t>
            </a:r>
            <a:r>
              <a:rPr lang="en" sz="1500">
                <a:solidFill>
                  <a:srgbClr val="D4D4D4"/>
                </a:solidFill>
                <a:highlight>
                  <a:srgbClr val="1E1E1E"/>
                </a:highlight>
                <a:latin typeface="Courier New"/>
                <a:ea typeface="Courier New"/>
                <a:cs typeface="Courier New"/>
                <a:sym typeface="Courier New"/>
              </a:rPr>
              <a:t>.</a:t>
            </a:r>
            <a:r>
              <a:rPr lang="en" sz="1500">
                <a:solidFill>
                  <a:srgbClr val="DCDCAA"/>
                </a:solidFill>
                <a:highlight>
                  <a:srgbClr val="1E1E1E"/>
                </a:highlight>
                <a:latin typeface="Courier New"/>
                <a:ea typeface="Courier New"/>
                <a:cs typeface="Courier New"/>
                <a:sym typeface="Courier New"/>
              </a:rPr>
              <a:t>getExams</a:t>
            </a:r>
            <a:r>
              <a:rPr lang="en" sz="1500">
                <a:solidFill>
                  <a:srgbClr val="D4D4D4"/>
                </a:solidFill>
                <a:highlight>
                  <a:srgbClr val="1E1E1E"/>
                </a:highlight>
                <a:latin typeface="Courier New"/>
                <a:ea typeface="Courier New"/>
                <a:cs typeface="Courier New"/>
                <a:sym typeface="Courier New"/>
              </a:rPr>
              <a:t>, </a:t>
            </a:r>
            <a:r>
              <a:rPr lang="en" sz="1500">
                <a:solidFill>
                  <a:srgbClr val="B5CEA8"/>
                </a:solidFill>
                <a:highlight>
                  <a:srgbClr val="1E1E1E"/>
                </a:highlight>
                <a:latin typeface="Courier New"/>
                <a:ea typeface="Courier New"/>
                <a:cs typeface="Courier New"/>
                <a:sym typeface="Courier New"/>
              </a:rPr>
              <a:t>1000</a:t>
            </a: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a:t>
            </a:r>
            <a:endParaRPr sz="1500">
              <a:solidFill>
                <a:srgbClr val="DCDCA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CDCAA"/>
                </a:solidFill>
                <a:highlight>
                  <a:srgbClr val="1E1E1E"/>
                </a:highlight>
                <a:latin typeface="Courier New"/>
                <a:ea typeface="Courier New"/>
                <a:cs typeface="Courier New"/>
                <a:sym typeface="Courier New"/>
              </a:rPr>
              <a:t>debounce</a:t>
            </a:r>
            <a:r>
              <a:rPr lang="en" sz="1500">
                <a:solidFill>
                  <a:srgbClr val="D4D4D4"/>
                </a:solidFill>
                <a:highlight>
                  <a:srgbClr val="1E1E1E"/>
                </a:highlight>
                <a:latin typeface="Courier New"/>
                <a:ea typeface="Courier New"/>
                <a:cs typeface="Courier New"/>
                <a:sym typeface="Courier New"/>
              </a:rPr>
              <a:t> = (</a:t>
            </a:r>
            <a:r>
              <a:rPr lang="en" sz="1500">
                <a:solidFill>
                  <a:srgbClr val="9CDCFE"/>
                </a:solidFill>
                <a:highlight>
                  <a:srgbClr val="1E1E1E"/>
                </a:highlight>
                <a:latin typeface="Courier New"/>
                <a:ea typeface="Courier New"/>
                <a:cs typeface="Courier New"/>
                <a:sym typeface="Courier New"/>
              </a:rPr>
              <a:t>func</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any</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wait</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number</a:t>
            </a: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=&gt;</a:t>
            </a:r>
            <a:r>
              <a:rPr lang="en" sz="1500">
                <a:solidFill>
                  <a:srgbClr val="D4D4D4"/>
                </a:solidFill>
                <a:highlight>
                  <a:srgbClr val="1E1E1E"/>
                </a:highlight>
                <a:latin typeface="Courier New"/>
                <a:ea typeface="Courier New"/>
                <a:cs typeface="Courier New"/>
                <a:sym typeface="Courier New"/>
              </a:rPr>
              <a:t>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var</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timeout</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any</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r>
              <a:rPr lang="en" sz="1500">
                <a:solidFill>
                  <a:srgbClr val="C586C0"/>
                </a:solidFill>
                <a:highlight>
                  <a:srgbClr val="1E1E1E"/>
                </a:highlight>
                <a:latin typeface="Courier New"/>
                <a:ea typeface="Courier New"/>
                <a:cs typeface="Courier New"/>
                <a:sym typeface="Courier New"/>
              </a:rPr>
              <a:t>return</a:t>
            </a: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function</a:t>
            </a:r>
            <a:r>
              <a:rPr lang="en" sz="1500">
                <a:solidFill>
                  <a:srgbClr val="D4D4D4"/>
                </a:solidFill>
                <a:highlight>
                  <a:srgbClr val="1E1E1E"/>
                </a:highlight>
                <a:latin typeface="Courier New"/>
                <a:ea typeface="Courier New"/>
                <a:cs typeface="Courier New"/>
                <a:sym typeface="Courier New"/>
              </a:rPr>
              <a:t> ()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const</a:t>
            </a:r>
            <a:r>
              <a:rPr lang="en" sz="1500">
                <a:solidFill>
                  <a:srgbClr val="D4D4D4"/>
                </a:solidFill>
                <a:highlight>
                  <a:srgbClr val="1E1E1E"/>
                </a:highlight>
                <a:latin typeface="Courier New"/>
                <a:ea typeface="Courier New"/>
                <a:cs typeface="Courier New"/>
                <a:sym typeface="Courier New"/>
              </a:rPr>
              <a:t> </a:t>
            </a:r>
            <a:r>
              <a:rPr lang="en" sz="1500">
                <a:solidFill>
                  <a:srgbClr val="4FC1FF"/>
                </a:solidFill>
                <a:highlight>
                  <a:srgbClr val="1E1E1E"/>
                </a:highlight>
                <a:latin typeface="Courier New"/>
                <a:ea typeface="Courier New"/>
                <a:cs typeface="Courier New"/>
                <a:sym typeface="Courier New"/>
              </a:rPr>
              <a:t>context</a:t>
            </a:r>
            <a:r>
              <a:rPr lang="en" sz="1500">
                <a:solidFill>
                  <a:srgbClr val="D4D4D4"/>
                </a:solidFill>
                <a:highlight>
                  <a:srgbClr val="1E1E1E"/>
                </a:highlight>
                <a:latin typeface="Courier New"/>
                <a:ea typeface="Courier New"/>
                <a:cs typeface="Courier New"/>
                <a:sym typeface="Courier New"/>
              </a:rPr>
              <a:t> = </a:t>
            </a:r>
            <a:r>
              <a:rPr lang="en" sz="1500">
                <a:solidFill>
                  <a:srgbClr val="569CD6"/>
                </a:solidFill>
                <a:highlight>
                  <a:srgbClr val="1E1E1E"/>
                </a:highlight>
                <a:latin typeface="Courier New"/>
                <a:ea typeface="Courier New"/>
                <a:cs typeface="Courier New"/>
                <a:sym typeface="Courier New"/>
              </a:rPr>
              <a:t>this</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var</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args</a:t>
            </a:r>
            <a:r>
              <a:rPr lang="en" sz="1500">
                <a:solidFill>
                  <a:srgbClr val="D4D4D4"/>
                </a:solidFill>
                <a:highlight>
                  <a:srgbClr val="1E1E1E"/>
                </a:highlight>
                <a:latin typeface="Courier New"/>
                <a:ea typeface="Courier New"/>
                <a:cs typeface="Courier New"/>
                <a:sym typeface="Courier New"/>
              </a:rPr>
              <a:t> = </a:t>
            </a:r>
            <a:r>
              <a:rPr lang="en" sz="1500">
                <a:solidFill>
                  <a:srgbClr val="569CD6"/>
                </a:solidFill>
                <a:highlight>
                  <a:srgbClr val="1E1E1E"/>
                </a:highlight>
                <a:latin typeface="Courier New"/>
                <a:ea typeface="Courier New"/>
                <a:cs typeface="Courier New"/>
                <a:sym typeface="Courier New"/>
              </a:rPr>
              <a:t>arguments</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var</a:t>
            </a: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executeFunction</a:t>
            </a:r>
            <a:r>
              <a:rPr lang="en" sz="1500">
                <a:solidFill>
                  <a:srgbClr val="D4D4D4"/>
                </a:solidFill>
                <a:highlight>
                  <a:srgbClr val="1E1E1E"/>
                </a:highlight>
                <a:latin typeface="Courier New"/>
                <a:ea typeface="Courier New"/>
                <a:cs typeface="Courier New"/>
                <a:sym typeface="Courier New"/>
              </a:rPr>
              <a:t> = </a:t>
            </a:r>
            <a:r>
              <a:rPr lang="en" sz="1500">
                <a:solidFill>
                  <a:srgbClr val="569CD6"/>
                </a:solidFill>
                <a:highlight>
                  <a:srgbClr val="1E1E1E"/>
                </a:highlight>
                <a:latin typeface="Courier New"/>
                <a:ea typeface="Courier New"/>
                <a:cs typeface="Courier New"/>
                <a:sym typeface="Courier New"/>
              </a:rPr>
              <a:t>function</a:t>
            </a:r>
            <a:r>
              <a:rPr lang="en" sz="1500">
                <a:solidFill>
                  <a:srgbClr val="D4D4D4"/>
                </a:solidFill>
                <a:highlight>
                  <a:srgbClr val="1E1E1E"/>
                </a:highlight>
                <a:latin typeface="Courier New"/>
                <a:ea typeface="Courier New"/>
                <a:cs typeface="Courier New"/>
                <a:sym typeface="Courier New"/>
              </a:rPr>
              <a:t> ()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func</a:t>
            </a:r>
            <a:r>
              <a:rPr lang="en" sz="1500">
                <a:solidFill>
                  <a:srgbClr val="D4D4D4"/>
                </a:solidFill>
                <a:highlight>
                  <a:srgbClr val="1E1E1E"/>
                </a:highlight>
                <a:latin typeface="Courier New"/>
                <a:ea typeface="Courier New"/>
                <a:cs typeface="Courier New"/>
                <a:sym typeface="Courier New"/>
              </a:rPr>
              <a:t>.</a:t>
            </a:r>
            <a:r>
              <a:rPr lang="en" sz="1500">
                <a:solidFill>
                  <a:srgbClr val="DCDCAA"/>
                </a:solidFill>
                <a:highlight>
                  <a:srgbClr val="1E1E1E"/>
                </a:highlight>
                <a:latin typeface="Courier New"/>
                <a:ea typeface="Courier New"/>
                <a:cs typeface="Courier New"/>
                <a:sym typeface="Courier New"/>
              </a:rPr>
              <a:t>apply</a:t>
            </a:r>
            <a:r>
              <a:rPr lang="en" sz="1500">
                <a:solidFill>
                  <a:srgbClr val="D4D4D4"/>
                </a:solidFill>
                <a:highlight>
                  <a:srgbClr val="1E1E1E"/>
                </a:highlight>
                <a:latin typeface="Courier New"/>
                <a:ea typeface="Courier New"/>
                <a:cs typeface="Courier New"/>
                <a:sym typeface="Courier New"/>
              </a:rPr>
              <a:t>(</a:t>
            </a:r>
            <a:r>
              <a:rPr lang="en" sz="1500">
                <a:solidFill>
                  <a:srgbClr val="4FC1FF"/>
                </a:solidFill>
                <a:highlight>
                  <a:srgbClr val="1E1E1E"/>
                </a:highlight>
                <a:latin typeface="Courier New"/>
                <a:ea typeface="Courier New"/>
                <a:cs typeface="Courier New"/>
                <a:sym typeface="Courier New"/>
              </a:rPr>
              <a:t>context</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args</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clearTimeout</a:t>
            </a:r>
            <a:r>
              <a:rPr lang="en" sz="1500">
                <a:solidFill>
                  <a:srgbClr val="D4D4D4"/>
                </a:solidFill>
                <a:highlight>
                  <a:srgbClr val="1E1E1E"/>
                </a:highlight>
                <a:latin typeface="Courier New"/>
                <a:ea typeface="Courier New"/>
                <a:cs typeface="Courier New"/>
                <a:sym typeface="Courier New"/>
              </a:rPr>
              <a:t>(</a:t>
            </a:r>
            <a:r>
              <a:rPr lang="en" sz="1500">
                <a:solidFill>
                  <a:srgbClr val="9CDCFE"/>
                </a:solidFill>
                <a:highlight>
                  <a:srgbClr val="1E1E1E"/>
                </a:highlight>
                <a:latin typeface="Courier New"/>
                <a:ea typeface="Courier New"/>
                <a:cs typeface="Courier New"/>
                <a:sym typeface="Courier New"/>
              </a:rPr>
              <a:t>timeout</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timeout</a:t>
            </a:r>
            <a:r>
              <a:rPr lang="en" sz="1500">
                <a:solidFill>
                  <a:srgbClr val="D4D4D4"/>
                </a:solidFill>
                <a:highlight>
                  <a:srgbClr val="1E1E1E"/>
                </a:highlight>
                <a:latin typeface="Courier New"/>
                <a:ea typeface="Courier New"/>
                <a:cs typeface="Courier New"/>
                <a:sym typeface="Courier New"/>
              </a:rPr>
              <a:t> = </a:t>
            </a:r>
            <a:r>
              <a:rPr lang="en" sz="1500">
                <a:solidFill>
                  <a:srgbClr val="DCDCAA"/>
                </a:solidFill>
                <a:highlight>
                  <a:srgbClr val="1E1E1E"/>
                </a:highlight>
                <a:latin typeface="Courier New"/>
                <a:ea typeface="Courier New"/>
                <a:cs typeface="Courier New"/>
                <a:sym typeface="Courier New"/>
              </a:rPr>
              <a:t>setTimeout</a:t>
            </a:r>
            <a:r>
              <a:rPr lang="en" sz="1500">
                <a:solidFill>
                  <a:srgbClr val="D4D4D4"/>
                </a:solidFill>
                <a:highlight>
                  <a:srgbClr val="1E1E1E"/>
                </a:highlight>
                <a:latin typeface="Courier New"/>
                <a:ea typeface="Courier New"/>
                <a:cs typeface="Courier New"/>
                <a:sym typeface="Courier New"/>
              </a:rPr>
              <a:t>(</a:t>
            </a:r>
            <a:r>
              <a:rPr lang="en" sz="1500">
                <a:solidFill>
                  <a:srgbClr val="DCDCAA"/>
                </a:solidFill>
                <a:highlight>
                  <a:srgbClr val="1E1E1E"/>
                </a:highlight>
                <a:latin typeface="Courier New"/>
                <a:ea typeface="Courier New"/>
                <a:cs typeface="Courier New"/>
                <a:sym typeface="Courier New"/>
              </a:rPr>
              <a:t>executeFunction</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wait</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STYLES - </a:t>
            </a:r>
            <a:r>
              <a:rPr lang="en"/>
              <a:t>styled-components</a:t>
            </a:r>
            <a:endParaRPr/>
          </a:p>
          <a:p>
            <a:pPr indent="0" lvl="0" marL="0" rtl="0" algn="l">
              <a:spcBef>
                <a:spcPts val="0"/>
              </a:spcBef>
              <a:spcAft>
                <a:spcPts val="0"/>
              </a:spcAft>
              <a:buNone/>
            </a:pPr>
            <a:r>
              <a:t/>
            </a:r>
            <a:endParaRPr/>
          </a:p>
        </p:txBody>
      </p:sp>
      <p:sp>
        <p:nvSpPr>
          <p:cNvPr id="411" name="Google Shape;411;p61"/>
          <p:cNvSpPr txBox="1"/>
          <p:nvPr>
            <p:ph idx="1" type="body"/>
          </p:nvPr>
        </p:nvSpPr>
        <p:spPr>
          <a:xfrm>
            <a:off x="459700" y="1731825"/>
            <a:ext cx="5797200" cy="28335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C586C0"/>
                </a:solidFill>
                <a:highlight>
                  <a:srgbClr val="1E1E1E"/>
                </a:highlight>
                <a:latin typeface="Courier New"/>
                <a:ea typeface="Courier New"/>
                <a:cs typeface="Courier New"/>
                <a:sym typeface="Courier New"/>
              </a:rPr>
              <a:t>import</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styled</a:t>
            </a:r>
            <a:r>
              <a:rPr lang="en" sz="1500">
                <a:solidFill>
                  <a:srgbClr val="D4D4D4"/>
                </a:solidFill>
                <a:highlight>
                  <a:srgbClr val="1E1E1E"/>
                </a:highlight>
                <a:latin typeface="Courier New"/>
                <a:ea typeface="Courier New"/>
                <a:cs typeface="Courier New"/>
                <a:sym typeface="Courier New"/>
              </a:rPr>
              <a:t> </a:t>
            </a:r>
            <a:r>
              <a:rPr lang="en" sz="1500">
                <a:solidFill>
                  <a:srgbClr val="C586C0"/>
                </a:solidFill>
                <a:highlight>
                  <a:srgbClr val="1E1E1E"/>
                </a:highlight>
                <a:latin typeface="Courier New"/>
                <a:ea typeface="Courier New"/>
                <a:cs typeface="Courier New"/>
                <a:sym typeface="Courier New"/>
              </a:rPr>
              <a:t>from</a:t>
            </a:r>
            <a:r>
              <a:rPr lang="en" sz="1500">
                <a:solidFill>
                  <a:srgbClr val="D4D4D4"/>
                </a:solidFill>
                <a:highlight>
                  <a:srgbClr val="1E1E1E"/>
                </a:highlight>
                <a:latin typeface="Courier New"/>
                <a:ea typeface="Courier New"/>
                <a:cs typeface="Courier New"/>
                <a:sym typeface="Courier New"/>
              </a:rPr>
              <a:t> </a:t>
            </a:r>
            <a:r>
              <a:rPr lang="en" sz="1500">
                <a:solidFill>
                  <a:srgbClr val="CE9178"/>
                </a:solidFill>
                <a:highlight>
                  <a:srgbClr val="1E1E1E"/>
                </a:highlight>
                <a:latin typeface="Courier New"/>
                <a:ea typeface="Courier New"/>
                <a:cs typeface="Courier New"/>
                <a:sym typeface="Courier New"/>
              </a:rPr>
              <a:t>"styled-components"</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render() { &lt;</a:t>
            </a:r>
            <a:r>
              <a:rPr lang="en" sz="1500">
                <a:solidFill>
                  <a:srgbClr val="4FC1FF"/>
                </a:solidFill>
                <a:highlight>
                  <a:srgbClr val="1E1E1E"/>
                </a:highlight>
                <a:latin typeface="Courier New"/>
                <a:ea typeface="Courier New"/>
                <a:cs typeface="Courier New"/>
                <a:sym typeface="Courier New"/>
              </a:rPr>
              <a:t>LoginCard</a:t>
            </a:r>
            <a:r>
              <a:rPr lang="en" sz="1500">
                <a:solidFill>
                  <a:srgbClr val="D4D4D4"/>
                </a:solidFill>
                <a:highlight>
                  <a:srgbClr val="1E1E1E"/>
                </a:highlight>
                <a:latin typeface="Courier New"/>
                <a:ea typeface="Courier New"/>
                <a:cs typeface="Courier New"/>
                <a:sym typeface="Courier New"/>
              </a:rPr>
              <a:t>&gt;&lt;/</a:t>
            </a:r>
            <a:r>
              <a:rPr lang="en" sz="1500">
                <a:solidFill>
                  <a:srgbClr val="4FC1FF"/>
                </a:solidFill>
                <a:highlight>
                  <a:srgbClr val="1E1E1E"/>
                </a:highlight>
                <a:latin typeface="Courier New"/>
                <a:ea typeface="Courier New"/>
                <a:cs typeface="Courier New"/>
                <a:sym typeface="Courier New"/>
              </a:rPr>
              <a:t>LoginCard</a:t>
            </a:r>
            <a:r>
              <a:rPr lang="en" sz="1500">
                <a:solidFill>
                  <a:srgbClr val="D4D4D4"/>
                </a:solidFill>
                <a:highlight>
                  <a:srgbClr val="1E1E1E"/>
                </a:highlight>
                <a:latin typeface="Courier New"/>
                <a:ea typeface="Courier New"/>
                <a:cs typeface="Courier New"/>
                <a:sym typeface="Courier New"/>
              </a:rPr>
              <a:t>&gt;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5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6A9955"/>
                </a:solidFill>
                <a:highlight>
                  <a:srgbClr val="1E1E1E"/>
                </a:highlight>
                <a:latin typeface="Courier New"/>
                <a:ea typeface="Courier New"/>
                <a:cs typeface="Courier New"/>
                <a:sym typeface="Courier New"/>
              </a:rPr>
              <a:t>// styled components</a:t>
            </a:r>
            <a:endParaRPr sz="15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569CD6"/>
                </a:solidFill>
                <a:highlight>
                  <a:srgbClr val="1E1E1E"/>
                </a:highlight>
                <a:latin typeface="Courier New"/>
                <a:ea typeface="Courier New"/>
                <a:cs typeface="Courier New"/>
                <a:sym typeface="Courier New"/>
              </a:rPr>
              <a:t>const</a:t>
            </a:r>
            <a:r>
              <a:rPr lang="en" sz="1500">
                <a:solidFill>
                  <a:srgbClr val="D4D4D4"/>
                </a:solidFill>
                <a:highlight>
                  <a:srgbClr val="1E1E1E"/>
                </a:highlight>
                <a:latin typeface="Courier New"/>
                <a:ea typeface="Courier New"/>
                <a:cs typeface="Courier New"/>
                <a:sym typeface="Courier New"/>
              </a:rPr>
              <a:t> </a:t>
            </a:r>
            <a:r>
              <a:rPr lang="en" sz="1500">
                <a:solidFill>
                  <a:srgbClr val="4FC1FF"/>
                </a:solidFill>
                <a:highlight>
                  <a:srgbClr val="1E1E1E"/>
                </a:highlight>
                <a:latin typeface="Courier New"/>
                <a:ea typeface="Courier New"/>
                <a:cs typeface="Courier New"/>
                <a:sym typeface="Courier New"/>
              </a:rPr>
              <a:t>LoginCard</a:t>
            </a:r>
            <a:r>
              <a:rPr lang="en" sz="1500">
                <a:solidFill>
                  <a:srgbClr val="D4D4D4"/>
                </a:solidFill>
                <a:highlight>
                  <a:srgbClr val="1E1E1E"/>
                </a:highlight>
                <a:latin typeface="Courier New"/>
                <a:ea typeface="Courier New"/>
                <a:cs typeface="Courier New"/>
                <a:sym typeface="Courier New"/>
              </a:rPr>
              <a:t> = </a:t>
            </a:r>
            <a:r>
              <a:rPr lang="en" sz="1500">
                <a:solidFill>
                  <a:srgbClr val="DCDCAA"/>
                </a:solidFill>
                <a:highlight>
                  <a:srgbClr val="1E1E1E"/>
                </a:highlight>
                <a:latin typeface="Courier New"/>
                <a:ea typeface="Courier New"/>
                <a:cs typeface="Courier New"/>
                <a:sym typeface="Courier New"/>
              </a:rPr>
              <a:t>styled</a:t>
            </a:r>
            <a:r>
              <a:rPr lang="en" sz="1500">
                <a:solidFill>
                  <a:srgbClr val="D4D4D4"/>
                </a:solidFill>
                <a:highlight>
                  <a:srgbClr val="1E1E1E"/>
                </a:highlight>
                <a:latin typeface="Courier New"/>
                <a:ea typeface="Courier New"/>
                <a:cs typeface="Courier New"/>
                <a:sym typeface="Courier New"/>
              </a:rPr>
              <a:t>(</a:t>
            </a:r>
            <a:r>
              <a:rPr lang="en" sz="1500">
                <a:solidFill>
                  <a:srgbClr val="4FC1FF"/>
                </a:solidFill>
                <a:highlight>
                  <a:srgbClr val="1E1E1E"/>
                </a:highlight>
                <a:latin typeface="Courier New"/>
                <a:ea typeface="Courier New"/>
                <a:cs typeface="Courier New"/>
                <a:sym typeface="Courier New"/>
              </a:rPr>
              <a:t>Card</a:t>
            </a:r>
            <a:r>
              <a:rPr lang="en" sz="1500">
                <a:solidFill>
                  <a:srgbClr val="D4D4D4"/>
                </a:solidFill>
                <a:highlight>
                  <a:srgbClr val="1E1E1E"/>
                </a:highlight>
                <a:latin typeface="Courier New"/>
                <a:ea typeface="Courier New"/>
                <a:cs typeface="Courier New"/>
                <a:sym typeface="Courier New"/>
              </a:rPr>
              <a:t>)</a:t>
            </a:r>
            <a:r>
              <a:rPr lang="en" sz="1500">
                <a:solidFill>
                  <a:srgbClr val="CE9178"/>
                </a:solidFill>
                <a:highlight>
                  <a:srgbClr val="1E1E1E"/>
                </a:highlight>
                <a:latin typeface="Courier New"/>
                <a:ea typeface="Courier New"/>
                <a:cs typeface="Courier New"/>
                <a:sym typeface="Courier New"/>
              </a:rPr>
              <a:t>`</a:t>
            </a:r>
            <a:endParaRPr sz="15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CE9178"/>
                </a:solidFill>
                <a:highlight>
                  <a:srgbClr val="1E1E1E"/>
                </a:highlight>
                <a:latin typeface="Courier New"/>
                <a:ea typeface="Courier New"/>
                <a:cs typeface="Courier New"/>
                <a:sym typeface="Courier New"/>
              </a:rPr>
              <a:t>    width: 500px;</a:t>
            </a:r>
            <a:endParaRPr sz="15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CE9178"/>
                </a:solidFill>
                <a:highlight>
                  <a:srgbClr val="1E1E1E"/>
                </a:highlight>
                <a:latin typeface="Courier New"/>
                <a:ea typeface="Courier New"/>
                <a:cs typeface="Courier New"/>
                <a:sym typeface="Courier New"/>
              </a:rPr>
              <a:t>    margin: 20px auto;</a:t>
            </a:r>
            <a:endParaRPr sz="15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CE9178"/>
                </a:solidFill>
                <a:highlight>
                  <a:srgbClr val="1E1E1E"/>
                </a:highlight>
                <a:latin typeface="Courier New"/>
                <a:ea typeface="Courier New"/>
                <a:cs typeface="Courier New"/>
                <a:sym typeface="Courier New"/>
              </a:rPr>
              <a:t>`</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a:p>
        </p:txBody>
      </p:sp>
      <p:sp>
        <p:nvSpPr>
          <p:cNvPr id="412" name="Google Shape;412;p61"/>
          <p:cNvSpPr txBox="1"/>
          <p:nvPr/>
        </p:nvSpPr>
        <p:spPr>
          <a:xfrm>
            <a:off x="344150" y="886725"/>
            <a:ext cx="5653200" cy="8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42729"/>
                </a:solidFill>
                <a:highlight>
                  <a:srgbClr val="E4E6E8"/>
                </a:highlight>
                <a:latin typeface="Courier New"/>
                <a:ea typeface="Courier New"/>
                <a:cs typeface="Courier New"/>
                <a:sym typeface="Courier New"/>
              </a:rPr>
              <a:t>Note:</a:t>
            </a:r>
            <a:endParaRPr sz="1000">
              <a:solidFill>
                <a:srgbClr val="242729"/>
              </a:solidFill>
              <a:highlight>
                <a:srgbClr val="E4E6E8"/>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4E6E8"/>
                </a:highlight>
                <a:latin typeface="Courier New"/>
                <a:ea typeface="Courier New"/>
                <a:cs typeface="Courier New"/>
                <a:sym typeface="Courier New"/>
              </a:rPr>
              <a:t>SCSS: </a:t>
            </a:r>
            <a:r>
              <a:rPr lang="en" sz="1000" u="sng">
                <a:solidFill>
                  <a:schemeClr val="hlink"/>
                </a:solidFill>
                <a:highlight>
                  <a:srgbClr val="E4E6E8"/>
                </a:highlight>
                <a:latin typeface="Courier New"/>
                <a:ea typeface="Courier New"/>
                <a:cs typeface="Courier New"/>
                <a:sym typeface="Courier New"/>
                <a:hlinkClick r:id="rId3"/>
              </a:rPr>
              <a:t>https://create-react-app.dev/docs/adding-a-sass-stylesheet/</a:t>
            </a:r>
            <a:endParaRPr sz="1000">
              <a:solidFill>
                <a:srgbClr val="242729"/>
              </a:solidFill>
              <a:highlight>
                <a:srgbClr val="E4E6E8"/>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4E6E8"/>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4E6E8"/>
                </a:highlight>
                <a:latin typeface="Courier New"/>
                <a:ea typeface="Courier New"/>
                <a:cs typeface="Courier New"/>
                <a:sym typeface="Courier New"/>
              </a:rPr>
              <a:t>yarn add styled-components</a:t>
            </a:r>
            <a:endParaRPr sz="1000">
              <a:solidFill>
                <a:srgbClr val="242729"/>
              </a:solidFill>
              <a:highlight>
                <a:srgbClr val="E4E6E8"/>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Tổng quan về ReactJS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ReactJS tối ưu hóa được mặc UI - giảm tải cho server - cải thiện được mặc UX - tăng tỉ lệ chuyển đổi các khách hàng</a:t>
            </a:r>
            <a:endParaRPr>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ReactJS được ứng dụng lập trình rộng rãi với hàng ngàn websites thuộc các lĩnh vực khác nhau, bao gồm Lazada, Shopee, Sendo, Bamboo Airways, Instagram and Airbnb và dĩ nhiên là Facebook.</a:t>
            </a:r>
            <a:endParaRPr>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ReactJS một xu hướng của công nghệ hiện đại trong làng web-application</a:t>
            </a:r>
            <a:endParaRPr>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Thị trường cầu rất lớn - hiện tại nguồn cung rất hạn chế =&gt; cơ hội việc làm rất nhiều</a:t>
            </a:r>
            <a:endParaRPr>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Cần nắm bắt cơ hội - đi trước đón đầu</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2"/>
          <p:cNvSpPr txBox="1"/>
          <p:nvPr>
            <p:ph type="title"/>
          </p:nvPr>
        </p:nvSpPr>
        <p:spPr>
          <a:xfrm>
            <a:off x="311700" y="138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STYLES - scss/sass - global style</a:t>
            </a:r>
            <a:endParaRPr/>
          </a:p>
        </p:txBody>
      </p:sp>
      <p:sp>
        <p:nvSpPr>
          <p:cNvPr id="418" name="Google Shape;418;p62"/>
          <p:cNvSpPr txBox="1"/>
          <p:nvPr/>
        </p:nvSpPr>
        <p:spPr>
          <a:xfrm>
            <a:off x="344150" y="655950"/>
            <a:ext cx="56532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42729"/>
                </a:solidFill>
                <a:highlight>
                  <a:srgbClr val="E4E6E8"/>
                </a:highlight>
                <a:latin typeface="Courier New"/>
                <a:ea typeface="Courier New"/>
                <a:cs typeface="Courier New"/>
                <a:sym typeface="Courier New"/>
              </a:rPr>
              <a:t>Note:</a:t>
            </a:r>
            <a:endParaRPr sz="1000">
              <a:solidFill>
                <a:srgbClr val="242729"/>
              </a:solidFill>
              <a:highlight>
                <a:srgbClr val="E4E6E8"/>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4E6E8"/>
                </a:highlight>
                <a:latin typeface="Courier New"/>
                <a:ea typeface="Courier New"/>
                <a:cs typeface="Courier New"/>
                <a:sym typeface="Courier New"/>
              </a:rPr>
              <a:t>SCSS: </a:t>
            </a:r>
            <a:r>
              <a:rPr lang="en" sz="1000" u="sng">
                <a:solidFill>
                  <a:schemeClr val="hlink"/>
                </a:solidFill>
                <a:highlight>
                  <a:srgbClr val="E4E6E8"/>
                </a:highlight>
                <a:latin typeface="Courier New"/>
                <a:ea typeface="Courier New"/>
                <a:cs typeface="Courier New"/>
                <a:sym typeface="Courier New"/>
                <a:hlinkClick r:id="rId3"/>
              </a:rPr>
              <a:t>https://create-react-app.dev/docs/adding-a-sass-stylesheet/</a:t>
            </a:r>
            <a:endParaRPr sz="1000">
              <a:solidFill>
                <a:srgbClr val="242729"/>
              </a:solidFill>
              <a:highlight>
                <a:srgbClr val="E4E6E8"/>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4E6E8"/>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4E6E8"/>
                </a:highlight>
                <a:latin typeface="Courier New"/>
                <a:ea typeface="Courier New"/>
                <a:cs typeface="Courier New"/>
                <a:sym typeface="Courier New"/>
              </a:rPr>
              <a:t>yarn add</a:t>
            </a:r>
            <a:r>
              <a:rPr lang="en" sz="1000">
                <a:solidFill>
                  <a:srgbClr val="242729"/>
                </a:solidFill>
                <a:highlight>
                  <a:srgbClr val="E4E6E8"/>
                </a:highlight>
                <a:latin typeface="Courier New"/>
                <a:ea typeface="Courier New"/>
                <a:cs typeface="Courier New"/>
                <a:sym typeface="Courier New"/>
              </a:rPr>
              <a:t> node-sass@4.14.1</a:t>
            </a:r>
            <a:endParaRPr sz="1000">
              <a:solidFill>
                <a:srgbClr val="242729"/>
              </a:solidFill>
              <a:highlight>
                <a:srgbClr val="E4E6E8"/>
              </a:highlight>
              <a:latin typeface="Courier New"/>
              <a:ea typeface="Courier New"/>
              <a:cs typeface="Courier New"/>
              <a:sym typeface="Courier New"/>
            </a:endParaRPr>
          </a:p>
        </p:txBody>
      </p:sp>
      <p:pic>
        <p:nvPicPr>
          <p:cNvPr id="419" name="Google Shape;419;p62"/>
          <p:cNvPicPr preferRelativeResize="0"/>
          <p:nvPr/>
        </p:nvPicPr>
        <p:blipFill>
          <a:blip r:embed="rId4">
            <a:alphaModFix/>
          </a:blip>
          <a:stretch>
            <a:fillRect/>
          </a:stretch>
        </p:blipFill>
        <p:spPr>
          <a:xfrm>
            <a:off x="499546" y="1574284"/>
            <a:ext cx="1860475" cy="2833425"/>
          </a:xfrm>
          <a:prstGeom prst="rect">
            <a:avLst/>
          </a:prstGeom>
          <a:noFill/>
          <a:ln>
            <a:noFill/>
          </a:ln>
        </p:spPr>
      </p:pic>
      <p:sp>
        <p:nvSpPr>
          <p:cNvPr id="420" name="Google Shape;420;p62"/>
          <p:cNvSpPr txBox="1"/>
          <p:nvPr/>
        </p:nvSpPr>
        <p:spPr>
          <a:xfrm>
            <a:off x="2804900" y="1143450"/>
            <a:ext cx="5809500" cy="3695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808080"/>
                </a:solidFill>
                <a:highlight>
                  <a:srgbClr val="1E1E1E"/>
                </a:highlight>
                <a:latin typeface="Courier New"/>
                <a:ea typeface="Courier New"/>
                <a:cs typeface="Courier New"/>
                <a:sym typeface="Courier New"/>
              </a:rPr>
              <a:t>&lt;</a:t>
            </a:r>
            <a:r>
              <a:rPr lang="en" sz="1300">
                <a:solidFill>
                  <a:srgbClr val="4EC9B0"/>
                </a:solidFill>
                <a:highlight>
                  <a:srgbClr val="1E1E1E"/>
                </a:highlight>
                <a:latin typeface="Courier New"/>
                <a:ea typeface="Courier New"/>
                <a:cs typeface="Courier New"/>
                <a:sym typeface="Courier New"/>
              </a:rPr>
              <a:t>Header</a:t>
            </a:r>
            <a:endParaRPr sz="1300">
              <a:solidFill>
                <a:srgbClr val="4EC9B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className</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"site-layout-background"</a:t>
            </a:r>
            <a:endParaRPr sz="13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style</a:t>
            </a:r>
            <a:r>
              <a:rPr lang="en" sz="1300">
                <a:solidFill>
                  <a:srgbClr val="D4D4D4"/>
                </a:solidFill>
                <a:highlight>
                  <a:srgbClr val="1E1E1E"/>
                </a:highlight>
                <a:latin typeface="Courier New"/>
                <a:ea typeface="Courier New"/>
                <a:cs typeface="Courier New"/>
                <a:sym typeface="Courier New"/>
              </a:rPr>
              <a:t>=</a:t>
            </a:r>
            <a:r>
              <a:rPr lang="en" sz="1300">
                <a:solidFill>
                  <a:srgbClr val="569CD6"/>
                </a:solidFill>
                <a:highlight>
                  <a:srgbClr val="1E1E1E"/>
                </a:highlight>
                <a:latin typeface="Courier New"/>
                <a:ea typeface="Courier New"/>
                <a:cs typeface="Courier New"/>
                <a:sym typeface="Courier New"/>
              </a:rPr>
              <a:t>{</a:t>
            </a: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padding:</a:t>
            </a:r>
            <a:r>
              <a:rPr lang="en" sz="1300">
                <a:solidFill>
                  <a:srgbClr val="D4D4D4"/>
                </a:solidFill>
                <a:highlight>
                  <a:srgbClr val="1E1E1E"/>
                </a:highlight>
                <a:latin typeface="Courier New"/>
                <a:ea typeface="Courier New"/>
                <a:cs typeface="Courier New"/>
                <a:sym typeface="Courier New"/>
              </a:rPr>
              <a:t> </a:t>
            </a:r>
            <a:r>
              <a:rPr lang="en" sz="1300">
                <a:solidFill>
                  <a:srgbClr val="B5CEA8"/>
                </a:solidFill>
                <a:highlight>
                  <a:srgbClr val="1E1E1E"/>
                </a:highlight>
                <a:latin typeface="Courier New"/>
                <a:ea typeface="Courier New"/>
                <a:cs typeface="Courier New"/>
                <a:sym typeface="Courier New"/>
              </a:rPr>
              <a:t>0</a:t>
            </a:r>
            <a:r>
              <a:rPr lang="en" sz="1300">
                <a:solidFill>
                  <a:srgbClr val="D4D4D4"/>
                </a:solidFill>
                <a:highlight>
                  <a:srgbClr val="1E1E1E"/>
                </a:highlight>
                <a:latin typeface="Courier New"/>
                <a:ea typeface="Courier New"/>
                <a:cs typeface="Courier New"/>
                <a:sym typeface="Courier New"/>
              </a:rPr>
              <a:t> }</a:t>
            </a:r>
            <a:r>
              <a:rPr lang="en" sz="1300">
                <a:solidFill>
                  <a:srgbClr val="569CD6"/>
                </a:solidFill>
                <a:highlight>
                  <a:srgbClr val="1E1E1E"/>
                </a:highlight>
                <a:latin typeface="Courier New"/>
                <a:ea typeface="Courier New"/>
                <a:cs typeface="Courier New"/>
                <a:sym typeface="Courier New"/>
              </a:rPr>
              <a:t>}</a:t>
            </a:r>
            <a:endParaRPr sz="130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569CD6"/>
                </a:solidFill>
                <a:highlight>
                  <a:srgbClr val="1E1E1E"/>
                </a:highlight>
                <a:latin typeface="Courier New"/>
                <a:ea typeface="Courier New"/>
                <a:cs typeface="Courier New"/>
                <a:sym typeface="Courier New"/>
              </a:rPr>
              <a:t>div</a:t>
            </a: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id</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"flex-container"</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569CD6"/>
                </a:solidFill>
                <a:highlight>
                  <a:srgbClr val="1E1E1E"/>
                </a:highlight>
                <a:latin typeface="Courier New"/>
                <a:ea typeface="Courier New"/>
                <a:cs typeface="Courier New"/>
                <a:sym typeface="Courier New"/>
              </a:rPr>
              <a:t>div</a:t>
            </a: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className</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"p-l-sm"</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4EC9B0"/>
                </a:solidFill>
                <a:highlight>
                  <a:srgbClr val="1E1E1E"/>
                </a:highlight>
                <a:latin typeface="Courier New"/>
                <a:ea typeface="Courier New"/>
                <a:cs typeface="Courier New"/>
                <a:sym typeface="Courier New"/>
              </a:rPr>
              <a:t>Select</a:t>
            </a:r>
            <a:endParaRPr sz="1300">
              <a:solidFill>
                <a:srgbClr val="4EC9B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6A9955"/>
                </a:solidFill>
                <a:highlight>
                  <a:srgbClr val="1E1E1E"/>
                </a:highlight>
                <a:latin typeface="Courier New"/>
                <a:ea typeface="Courier New"/>
                <a:cs typeface="Courier New"/>
                <a:sym typeface="Courier New"/>
              </a:rPr>
              <a:t>// onChange={onStatusChange}</a:t>
            </a:r>
            <a:endParaRPr sz="13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style</a:t>
            </a:r>
            <a:r>
              <a:rPr lang="en" sz="1300">
                <a:solidFill>
                  <a:srgbClr val="D4D4D4"/>
                </a:solidFill>
                <a:highlight>
                  <a:srgbClr val="1E1E1E"/>
                </a:highlight>
                <a:latin typeface="Courier New"/>
                <a:ea typeface="Courier New"/>
                <a:cs typeface="Courier New"/>
                <a:sym typeface="Courier New"/>
              </a:rPr>
              <a:t>=</a:t>
            </a:r>
            <a:r>
              <a:rPr lang="en" sz="1300">
                <a:solidFill>
                  <a:srgbClr val="569CD6"/>
                </a:solidFill>
                <a:highlight>
                  <a:srgbClr val="1E1E1E"/>
                </a:highlight>
                <a:latin typeface="Courier New"/>
                <a:ea typeface="Courier New"/>
                <a:cs typeface="Courier New"/>
                <a:sym typeface="Courier New"/>
              </a:rPr>
              <a:t>{</a:t>
            </a: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width:</a:t>
            </a:r>
            <a:r>
              <a:rPr lang="en" sz="1300">
                <a:solidFill>
                  <a:srgbClr val="D4D4D4"/>
                </a:solidFill>
                <a:highlight>
                  <a:srgbClr val="1E1E1E"/>
                </a:highlight>
                <a:latin typeface="Courier New"/>
                <a:ea typeface="Courier New"/>
                <a:cs typeface="Courier New"/>
                <a:sym typeface="Courier New"/>
              </a:rPr>
              <a:t> </a:t>
            </a:r>
            <a:r>
              <a:rPr lang="en" sz="1300">
                <a:solidFill>
                  <a:srgbClr val="CE9178"/>
                </a:solidFill>
                <a:highlight>
                  <a:srgbClr val="1E1E1E"/>
                </a:highlight>
                <a:latin typeface="Courier New"/>
                <a:ea typeface="Courier New"/>
                <a:cs typeface="Courier New"/>
                <a:sym typeface="Courier New"/>
              </a:rPr>
              <a:t>"100%"</a:t>
            </a:r>
            <a:r>
              <a:rPr lang="en" sz="1300">
                <a:solidFill>
                  <a:srgbClr val="D4D4D4"/>
                </a:solidFill>
                <a:highlight>
                  <a:srgbClr val="1E1E1E"/>
                </a:highlight>
                <a:latin typeface="Courier New"/>
                <a:ea typeface="Courier New"/>
                <a:cs typeface="Courier New"/>
                <a:sym typeface="Courier New"/>
              </a:rPr>
              <a:t> }</a:t>
            </a:r>
            <a:r>
              <a:rPr lang="en" sz="1300">
                <a:solidFill>
                  <a:srgbClr val="569CD6"/>
                </a:solidFill>
                <a:highlight>
                  <a:srgbClr val="1E1E1E"/>
                </a:highlight>
                <a:latin typeface="Courier New"/>
                <a:ea typeface="Courier New"/>
                <a:cs typeface="Courier New"/>
                <a:sym typeface="Courier New"/>
              </a:rPr>
              <a:t>}</a:t>
            </a:r>
            <a:endParaRPr sz="130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defaultValue</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"en"</a:t>
            </a:r>
            <a:endParaRPr sz="13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4EC9B0"/>
                </a:solidFill>
                <a:highlight>
                  <a:srgbClr val="1E1E1E"/>
                </a:highlight>
                <a:latin typeface="Courier New"/>
                <a:ea typeface="Courier New"/>
                <a:cs typeface="Courier New"/>
                <a:sym typeface="Courier New"/>
              </a:rPr>
              <a:t>Option</a:t>
            </a: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value</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"en"</a:t>
            </a:r>
            <a:r>
              <a:rPr lang="en" sz="1300">
                <a:solidFill>
                  <a:srgbClr val="808080"/>
                </a:solidFill>
                <a:highlight>
                  <a:srgbClr val="1E1E1E"/>
                </a:highlight>
                <a:latin typeface="Courier New"/>
                <a:ea typeface="Courier New"/>
                <a:cs typeface="Courier New"/>
                <a:sym typeface="Courier New"/>
              </a:rPr>
              <a:t>&gt;</a:t>
            </a:r>
            <a:r>
              <a:rPr lang="en" sz="1300">
                <a:solidFill>
                  <a:srgbClr val="D4D4D4"/>
                </a:solidFill>
                <a:highlight>
                  <a:srgbClr val="1E1E1E"/>
                </a:highlight>
                <a:latin typeface="Courier New"/>
                <a:ea typeface="Courier New"/>
                <a:cs typeface="Courier New"/>
                <a:sym typeface="Courier New"/>
              </a:rPr>
              <a:t>English</a:t>
            </a:r>
            <a:r>
              <a:rPr lang="en" sz="1300">
                <a:solidFill>
                  <a:srgbClr val="808080"/>
                </a:solidFill>
                <a:highlight>
                  <a:srgbClr val="1E1E1E"/>
                </a:highlight>
                <a:latin typeface="Courier New"/>
                <a:ea typeface="Courier New"/>
                <a:cs typeface="Courier New"/>
                <a:sym typeface="Courier New"/>
              </a:rPr>
              <a:t>&lt;/</a:t>
            </a:r>
            <a:r>
              <a:rPr lang="en" sz="1300">
                <a:solidFill>
                  <a:srgbClr val="4EC9B0"/>
                </a:solidFill>
                <a:highlight>
                  <a:srgbClr val="1E1E1E"/>
                </a:highlight>
                <a:latin typeface="Courier New"/>
                <a:ea typeface="Courier New"/>
                <a:cs typeface="Courier New"/>
                <a:sym typeface="Courier New"/>
              </a:rPr>
              <a:t>Option</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4EC9B0"/>
                </a:solidFill>
                <a:highlight>
                  <a:srgbClr val="1E1E1E"/>
                </a:highlight>
                <a:latin typeface="Courier New"/>
                <a:ea typeface="Courier New"/>
                <a:cs typeface="Courier New"/>
                <a:sym typeface="Courier New"/>
              </a:rPr>
              <a:t>Option</a:t>
            </a: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value</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"vi"</a:t>
            </a:r>
            <a:r>
              <a:rPr lang="en" sz="1300">
                <a:solidFill>
                  <a:srgbClr val="808080"/>
                </a:solidFill>
                <a:highlight>
                  <a:srgbClr val="1E1E1E"/>
                </a:highlight>
                <a:latin typeface="Courier New"/>
                <a:ea typeface="Courier New"/>
                <a:cs typeface="Courier New"/>
                <a:sym typeface="Courier New"/>
              </a:rPr>
              <a:t>&gt;</a:t>
            </a:r>
            <a:r>
              <a:rPr lang="en" sz="1300">
                <a:solidFill>
                  <a:srgbClr val="D4D4D4"/>
                </a:solidFill>
                <a:highlight>
                  <a:srgbClr val="1E1E1E"/>
                </a:highlight>
                <a:latin typeface="Courier New"/>
                <a:ea typeface="Courier New"/>
                <a:cs typeface="Courier New"/>
                <a:sym typeface="Courier New"/>
              </a:rPr>
              <a:t>Viet Nam</a:t>
            </a:r>
            <a:r>
              <a:rPr lang="en" sz="1300">
                <a:solidFill>
                  <a:srgbClr val="808080"/>
                </a:solidFill>
                <a:highlight>
                  <a:srgbClr val="1E1E1E"/>
                </a:highlight>
                <a:latin typeface="Courier New"/>
                <a:ea typeface="Courier New"/>
                <a:cs typeface="Courier New"/>
                <a:sym typeface="Courier New"/>
              </a:rPr>
              <a:t>&lt;/</a:t>
            </a:r>
            <a:r>
              <a:rPr lang="en" sz="1300">
                <a:solidFill>
                  <a:srgbClr val="4EC9B0"/>
                </a:solidFill>
                <a:highlight>
                  <a:srgbClr val="1E1E1E"/>
                </a:highlight>
                <a:latin typeface="Courier New"/>
                <a:ea typeface="Courier New"/>
                <a:cs typeface="Courier New"/>
                <a:sym typeface="Courier New"/>
              </a:rPr>
              <a:t>Option</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4EC9B0"/>
                </a:solidFill>
                <a:highlight>
                  <a:srgbClr val="1E1E1E"/>
                </a:highlight>
                <a:latin typeface="Courier New"/>
                <a:ea typeface="Courier New"/>
                <a:cs typeface="Courier New"/>
                <a:sym typeface="Courier New"/>
              </a:rPr>
              <a:t>Select</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569CD6"/>
                </a:solidFill>
                <a:highlight>
                  <a:srgbClr val="1E1E1E"/>
                </a:highlight>
                <a:latin typeface="Courier New"/>
                <a:ea typeface="Courier New"/>
                <a:cs typeface="Courier New"/>
                <a:sym typeface="Courier New"/>
              </a:rPr>
              <a:t>div</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569CD6"/>
                </a:solidFill>
                <a:highlight>
                  <a:srgbClr val="1E1E1E"/>
                </a:highlight>
                <a:latin typeface="Courier New"/>
                <a:ea typeface="Courier New"/>
                <a:cs typeface="Courier New"/>
                <a:sym typeface="Courier New"/>
              </a:rPr>
              <a:t>div</a:t>
            </a:r>
            <a:r>
              <a:rPr lang="en" sz="1300">
                <a:solidFill>
                  <a:srgbClr val="808080"/>
                </a:solidFill>
                <a:highlight>
                  <a:srgbClr val="1E1E1E"/>
                </a:highlight>
                <a:latin typeface="Courier New"/>
                <a:ea typeface="Courier New"/>
                <a:cs typeface="Courier New"/>
                <a:sym typeface="Courier New"/>
              </a:rPr>
              <a:t>&gt;</a:t>
            </a:r>
            <a:r>
              <a:rPr lang="en" sz="1300">
                <a:solidFill>
                  <a:srgbClr val="D4D4D4"/>
                </a:solidFill>
                <a:highlight>
                  <a:srgbClr val="1E1E1E"/>
                </a:highlight>
                <a:latin typeface="Courier New"/>
                <a:ea typeface="Courier New"/>
                <a:cs typeface="Courier New"/>
                <a:sym typeface="Courier New"/>
              </a:rPr>
              <a:t>3</a:t>
            </a:r>
            <a:r>
              <a:rPr lang="en" sz="1300">
                <a:solidFill>
                  <a:srgbClr val="808080"/>
                </a:solidFill>
                <a:highlight>
                  <a:srgbClr val="1E1E1E"/>
                </a:highlight>
                <a:latin typeface="Courier New"/>
                <a:ea typeface="Courier New"/>
                <a:cs typeface="Courier New"/>
                <a:sym typeface="Courier New"/>
              </a:rPr>
              <a:t>&lt;/</a:t>
            </a:r>
            <a:r>
              <a:rPr lang="en" sz="1300">
                <a:solidFill>
                  <a:srgbClr val="569CD6"/>
                </a:solidFill>
                <a:highlight>
                  <a:srgbClr val="1E1E1E"/>
                </a:highlight>
                <a:latin typeface="Courier New"/>
                <a:ea typeface="Courier New"/>
                <a:cs typeface="Courier New"/>
                <a:sym typeface="Courier New"/>
              </a:rPr>
              <a:t>div</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569CD6"/>
                </a:solidFill>
                <a:highlight>
                  <a:srgbClr val="1E1E1E"/>
                </a:highlight>
                <a:latin typeface="Courier New"/>
                <a:ea typeface="Courier New"/>
                <a:cs typeface="Courier New"/>
                <a:sym typeface="Courier New"/>
              </a:rPr>
              <a:t>div</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808080"/>
                </a:solidFill>
                <a:highlight>
                  <a:srgbClr val="1E1E1E"/>
                </a:highlight>
                <a:latin typeface="Courier New"/>
                <a:ea typeface="Courier New"/>
                <a:cs typeface="Courier New"/>
                <a:sym typeface="Courier New"/>
              </a:rPr>
              <a:t>&lt;/</a:t>
            </a:r>
            <a:r>
              <a:rPr lang="en" sz="1300">
                <a:solidFill>
                  <a:srgbClr val="4EC9B0"/>
                </a:solidFill>
                <a:highlight>
                  <a:srgbClr val="1E1E1E"/>
                </a:highlight>
                <a:latin typeface="Courier New"/>
                <a:ea typeface="Courier New"/>
                <a:cs typeface="Courier New"/>
                <a:sym typeface="Courier New"/>
              </a:rPr>
              <a:t>Header</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3"/>
          <p:cNvSpPr txBox="1"/>
          <p:nvPr>
            <p:ph type="title"/>
          </p:nvPr>
        </p:nvSpPr>
        <p:spPr>
          <a:xfrm>
            <a:off x="311700" y="138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STYLES - scss/sass - global style</a:t>
            </a:r>
            <a:endParaRPr/>
          </a:p>
        </p:txBody>
      </p:sp>
      <p:sp>
        <p:nvSpPr>
          <p:cNvPr id="426" name="Google Shape;426;p63"/>
          <p:cNvSpPr txBox="1"/>
          <p:nvPr/>
        </p:nvSpPr>
        <p:spPr>
          <a:xfrm>
            <a:off x="5159175" y="769675"/>
            <a:ext cx="3795600" cy="4255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D7BA7D"/>
                </a:solidFill>
                <a:highlight>
                  <a:srgbClr val="1E1E1E"/>
                </a:highlight>
                <a:latin typeface="Courier New"/>
                <a:ea typeface="Courier New"/>
                <a:cs typeface="Courier New"/>
                <a:sym typeface="Courier New"/>
              </a:rPr>
              <a:t>// header.scss</a:t>
            </a:r>
            <a:endParaRPr sz="1100">
              <a:solidFill>
                <a:srgbClr val="D7BA7D"/>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7BA7D"/>
                </a:solidFill>
                <a:highlight>
                  <a:srgbClr val="1E1E1E"/>
                </a:highlight>
                <a:latin typeface="Courier New"/>
                <a:ea typeface="Courier New"/>
                <a:cs typeface="Courier New"/>
                <a:sym typeface="Courier New"/>
              </a:rPr>
              <a:t>#flex-container</a:t>
            </a:r>
            <a:r>
              <a:rPr lang="en"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display</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flex</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justify-content</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space-between</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D7BA7D"/>
                </a:solidFill>
                <a:highlight>
                  <a:srgbClr val="1E1E1E"/>
                </a:highlight>
                <a:latin typeface="Courier New"/>
                <a:ea typeface="Courier New"/>
                <a:cs typeface="Courier New"/>
                <a:sym typeface="Courier New"/>
              </a:rPr>
              <a:t>div</a:t>
            </a:r>
            <a:r>
              <a:rPr lang="en"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color</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#f1f1f1</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width</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100px</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6A9955"/>
                </a:solidFill>
                <a:highlight>
                  <a:srgbClr val="1E1E1E"/>
                </a:highlight>
                <a:latin typeface="Courier New"/>
                <a:ea typeface="Courier New"/>
                <a:cs typeface="Courier New"/>
                <a:sym typeface="Courier New"/>
              </a:rPr>
              <a:t>// margin: $mdMargin;</a:t>
            </a:r>
            <a:endParaRPr sz="11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text-align</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center</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line-height</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64px</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D7BA7D"/>
                </a:solidFill>
                <a:highlight>
                  <a:srgbClr val="1E1E1E"/>
                </a:highlight>
                <a:latin typeface="Courier New"/>
                <a:ea typeface="Courier New"/>
                <a:cs typeface="Courier New"/>
                <a:sym typeface="Courier New"/>
              </a:rPr>
              <a:t>.ant-select-selector</a:t>
            </a:r>
            <a:r>
              <a:rPr lang="en"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background-color</a:t>
            </a: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$primaryColor</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vairables.scss</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9CDCFE"/>
                </a:solidFill>
                <a:highlight>
                  <a:srgbClr val="1E1E1E"/>
                </a:highlight>
                <a:latin typeface="Courier New"/>
                <a:ea typeface="Courier New"/>
                <a:cs typeface="Courier New"/>
                <a:sym typeface="Courier New"/>
              </a:rPr>
              <a:t>$primaryColor</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#001529</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9CDCFE"/>
                </a:solidFill>
                <a:highlight>
                  <a:srgbClr val="1E1E1E"/>
                </a:highlight>
                <a:latin typeface="Courier New"/>
                <a:ea typeface="Courier New"/>
                <a:cs typeface="Courier New"/>
                <a:sym typeface="Courier New"/>
              </a:rPr>
              <a:t>$lightColor</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#A6AD84</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9CDCFE"/>
                </a:solidFill>
                <a:highlight>
                  <a:srgbClr val="1E1E1E"/>
                </a:highlight>
                <a:latin typeface="Courier New"/>
                <a:ea typeface="Courier New"/>
                <a:cs typeface="Courier New"/>
                <a:sym typeface="Courier New"/>
              </a:rPr>
              <a:t>$smPadding</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4px</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9CDCFE"/>
                </a:solidFill>
                <a:highlight>
                  <a:srgbClr val="1E1E1E"/>
                </a:highlight>
                <a:latin typeface="Courier New"/>
                <a:ea typeface="Courier New"/>
                <a:cs typeface="Courier New"/>
                <a:sym typeface="Courier New"/>
              </a:rPr>
              <a:t>$mdPadding</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2</a:t>
            </a:r>
            <a:r>
              <a:rPr lang="en" sz="1100">
                <a:solidFill>
                  <a:srgbClr val="D4D4D4"/>
                </a:solidFill>
                <a:highlight>
                  <a:srgbClr val="1E1E1E"/>
                </a:highlight>
                <a:latin typeface="Courier New"/>
                <a:ea typeface="Courier New"/>
                <a:cs typeface="Courier New"/>
                <a:sym typeface="Courier New"/>
              </a:rPr>
              <a:t> * </a:t>
            </a:r>
            <a:r>
              <a:rPr lang="en" sz="1100">
                <a:solidFill>
                  <a:srgbClr val="9CDCFE"/>
                </a:solidFill>
                <a:highlight>
                  <a:srgbClr val="1E1E1E"/>
                </a:highlight>
                <a:latin typeface="Courier New"/>
                <a:ea typeface="Courier New"/>
                <a:cs typeface="Courier New"/>
                <a:sym typeface="Courier New"/>
              </a:rPr>
              <a:t>$smPadding</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9CDCFE"/>
                </a:solidFill>
                <a:highlight>
                  <a:srgbClr val="1E1E1E"/>
                </a:highlight>
                <a:latin typeface="Courier New"/>
                <a:ea typeface="Courier New"/>
                <a:cs typeface="Courier New"/>
                <a:sym typeface="Courier New"/>
              </a:rPr>
              <a:t>$mdMargin</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10px</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D4D4D4"/>
              </a:solidFill>
              <a:highlight>
                <a:srgbClr val="1E1E1E"/>
              </a:highlight>
              <a:latin typeface="Courier New"/>
              <a:ea typeface="Courier New"/>
              <a:cs typeface="Courier New"/>
              <a:sym typeface="Courier New"/>
            </a:endParaRPr>
          </a:p>
        </p:txBody>
      </p:sp>
      <p:sp>
        <p:nvSpPr>
          <p:cNvPr id="427" name="Google Shape;427;p63"/>
          <p:cNvSpPr txBox="1"/>
          <p:nvPr/>
        </p:nvSpPr>
        <p:spPr>
          <a:xfrm>
            <a:off x="529850" y="1147100"/>
            <a:ext cx="4359000" cy="3878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6A9955"/>
                </a:solidFill>
                <a:highlight>
                  <a:srgbClr val="1E1E1E"/>
                </a:highlight>
                <a:latin typeface="Courier New"/>
                <a:ea typeface="Courier New"/>
                <a:cs typeface="Courier New"/>
                <a:sym typeface="Courier New"/>
              </a:rPr>
              <a:t>// styles.scss</a:t>
            </a:r>
            <a:endParaRPr sz="11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6A9955"/>
                </a:solidFill>
                <a:highlight>
                  <a:srgbClr val="1E1E1E"/>
                </a:highlight>
                <a:latin typeface="Courier New"/>
                <a:ea typeface="Courier New"/>
                <a:cs typeface="Courier New"/>
                <a:sym typeface="Courier New"/>
              </a:rPr>
              <a:t>// import starting from the src/ folder</a:t>
            </a:r>
            <a:endParaRPr sz="11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C586C0"/>
                </a:solidFill>
                <a:highlight>
                  <a:srgbClr val="1E1E1E"/>
                </a:highlight>
                <a:latin typeface="Courier New"/>
                <a:ea typeface="Courier New"/>
                <a:cs typeface="Courier New"/>
                <a:sym typeface="Courier New"/>
              </a:rPr>
              <a:t>@import</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"variables.scss"</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C586C0"/>
                </a:solidFill>
                <a:highlight>
                  <a:srgbClr val="1E1E1E"/>
                </a:highlight>
                <a:latin typeface="Courier New"/>
                <a:ea typeface="Courier New"/>
                <a:cs typeface="Courier New"/>
                <a:sym typeface="Courier New"/>
              </a:rPr>
              <a:t>@import</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"base.scss"</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C586C0"/>
                </a:solidFill>
                <a:highlight>
                  <a:srgbClr val="1E1E1E"/>
                </a:highlight>
                <a:latin typeface="Courier New"/>
                <a:ea typeface="Courier New"/>
                <a:cs typeface="Courier New"/>
                <a:sym typeface="Courier New"/>
              </a:rPr>
              <a:t>@import</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"../components/header.scss"</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6A9955"/>
                </a:solidFill>
                <a:highlight>
                  <a:srgbClr val="1E1E1E"/>
                </a:highlight>
                <a:latin typeface="Courier New"/>
                <a:ea typeface="Courier New"/>
                <a:cs typeface="Courier New"/>
                <a:sym typeface="Courier New"/>
              </a:rPr>
              <a:t>// can also be relative import</a:t>
            </a:r>
            <a:endParaRPr sz="11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6A9955"/>
                </a:solidFill>
                <a:highlight>
                  <a:srgbClr val="1E1E1E"/>
                </a:highlight>
                <a:latin typeface="Courier New"/>
                <a:ea typeface="Courier New"/>
                <a:cs typeface="Courier New"/>
                <a:sym typeface="Courier New"/>
              </a:rPr>
              <a:t>// @import "./variables.scss";</a:t>
            </a:r>
            <a:endParaRPr sz="11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6A9955"/>
                </a:solidFill>
                <a:highlight>
                  <a:srgbClr val="1E1E1E"/>
                </a:highlight>
                <a:latin typeface="Courier New"/>
                <a:ea typeface="Courier New"/>
                <a:cs typeface="Courier New"/>
                <a:sym typeface="Courier New"/>
              </a:rPr>
              <a:t>// we can use the $primaryColor variable now</a:t>
            </a:r>
            <a:endParaRPr sz="110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D7BA7D"/>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D7BA7D"/>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7BA7D"/>
                </a:solidFill>
                <a:highlight>
                  <a:srgbClr val="1E1E1E"/>
                </a:highlight>
                <a:latin typeface="Courier New"/>
                <a:ea typeface="Courier New"/>
                <a:cs typeface="Courier New"/>
                <a:sym typeface="Courier New"/>
              </a:rPr>
              <a:t>// base.scss</a:t>
            </a:r>
            <a:endParaRPr sz="1100">
              <a:solidFill>
                <a:srgbClr val="D7BA7D"/>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7BA7D"/>
                </a:solidFill>
                <a:highlight>
                  <a:srgbClr val="1E1E1E"/>
                </a:highlight>
                <a:latin typeface="Courier New"/>
                <a:ea typeface="Courier New"/>
                <a:cs typeface="Courier New"/>
                <a:sym typeface="Courier New"/>
              </a:rPr>
              <a:t>.p-sm</a:t>
            </a:r>
            <a:r>
              <a:rPr lang="en"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padding</a:t>
            </a: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$smPadding</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7BA7D"/>
                </a:solidFill>
                <a:highlight>
                  <a:srgbClr val="1E1E1E"/>
                </a:highlight>
                <a:latin typeface="Courier New"/>
                <a:ea typeface="Courier New"/>
                <a:cs typeface="Courier New"/>
                <a:sym typeface="Courier New"/>
              </a:rPr>
              <a:t>.p-l-sm</a:t>
            </a:r>
            <a:r>
              <a:rPr lang="en"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padding-left</a:t>
            </a: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$smPadding</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7BA7D"/>
                </a:solidFill>
                <a:highlight>
                  <a:srgbClr val="1E1E1E"/>
                </a:highlight>
                <a:latin typeface="Courier New"/>
                <a:ea typeface="Courier New"/>
                <a:cs typeface="Courier New"/>
                <a:sym typeface="Courier New"/>
              </a:rPr>
              <a:t>.p-md</a:t>
            </a:r>
            <a:r>
              <a:rPr lang="en"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padding-left</a:t>
            </a: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$mdPadding</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D4D4D4"/>
              </a:solidFill>
              <a:highlight>
                <a:srgbClr val="1E1E1E"/>
              </a:highlight>
              <a:latin typeface="Courier New"/>
              <a:ea typeface="Courier New"/>
              <a:cs typeface="Courier New"/>
              <a:sym typeface="Courier New"/>
            </a:endParaRPr>
          </a:p>
        </p:txBody>
      </p:sp>
      <p:sp>
        <p:nvSpPr>
          <p:cNvPr id="428" name="Google Shape;428;p63"/>
          <p:cNvSpPr txBox="1"/>
          <p:nvPr/>
        </p:nvSpPr>
        <p:spPr>
          <a:xfrm>
            <a:off x="529850" y="725900"/>
            <a:ext cx="4359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Import global: import "./styles/global/styles.scss";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Lazy-loading</a:t>
            </a:r>
            <a:endParaRPr/>
          </a:p>
        </p:txBody>
      </p:sp>
      <p:pic>
        <p:nvPicPr>
          <p:cNvPr id="434" name="Google Shape;434;p64"/>
          <p:cNvPicPr preferRelativeResize="0"/>
          <p:nvPr/>
        </p:nvPicPr>
        <p:blipFill>
          <a:blip r:embed="rId3">
            <a:alphaModFix/>
          </a:blip>
          <a:stretch>
            <a:fillRect/>
          </a:stretch>
        </p:blipFill>
        <p:spPr>
          <a:xfrm>
            <a:off x="3359700" y="598350"/>
            <a:ext cx="5638374" cy="1624325"/>
          </a:xfrm>
          <a:prstGeom prst="rect">
            <a:avLst/>
          </a:prstGeom>
          <a:noFill/>
          <a:ln>
            <a:noFill/>
          </a:ln>
        </p:spPr>
      </p:pic>
      <p:sp>
        <p:nvSpPr>
          <p:cNvPr id="435" name="Google Shape;435;p64"/>
          <p:cNvSpPr txBox="1"/>
          <p:nvPr/>
        </p:nvSpPr>
        <p:spPr>
          <a:xfrm>
            <a:off x="-11700" y="1173150"/>
            <a:ext cx="3408600" cy="3800100"/>
          </a:xfrm>
          <a:prstGeom prst="rect">
            <a:avLst/>
          </a:prstGeom>
          <a:noFill/>
          <a:ln>
            <a:noFill/>
          </a:ln>
        </p:spPr>
        <p:txBody>
          <a:bodyPr anchorCtr="0" anchor="t" bIns="91425" lIns="91425" spcFirstLastPara="1" rIns="91425" wrap="square" tIns="91425">
            <a:noAutofit/>
          </a:bodyPr>
          <a:lstStyle/>
          <a:p>
            <a:pPr indent="-311150" lvl="0" marL="457200" rtl="0" algn="l">
              <a:lnSpc>
                <a:spcPct val="170000"/>
              </a:lnSpc>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Note:</a:t>
            </a:r>
            <a:endParaRPr b="1" sz="1300">
              <a:solidFill>
                <a:schemeClr val="dk1"/>
              </a:solidFill>
              <a:latin typeface="Roboto"/>
              <a:ea typeface="Roboto"/>
              <a:cs typeface="Roboto"/>
              <a:sym typeface="Roboto"/>
            </a:endParaRPr>
          </a:p>
          <a:p>
            <a:pPr indent="0" lvl="0" marL="457200" rtl="0" algn="l">
              <a:lnSpc>
                <a:spcPct val="170000"/>
              </a:lnSpc>
              <a:spcBef>
                <a:spcPts val="0"/>
              </a:spcBef>
              <a:spcAft>
                <a:spcPts val="0"/>
              </a:spcAft>
              <a:buNone/>
            </a:pPr>
            <a:r>
              <a:rPr lang="en" sz="1200">
                <a:solidFill>
                  <a:srgbClr val="1A1A1A"/>
                </a:solidFill>
                <a:latin typeface="Courier New"/>
                <a:ea typeface="Courier New"/>
                <a:cs typeface="Courier New"/>
                <a:sym typeface="Courier New"/>
              </a:rPr>
              <a:t>React.lazy</a:t>
            </a:r>
            <a:r>
              <a:rPr lang="en" sz="1300">
                <a:solidFill>
                  <a:schemeClr val="dk1"/>
                </a:solidFill>
                <a:latin typeface="Roboto"/>
                <a:ea typeface="Roboto"/>
                <a:cs typeface="Roboto"/>
                <a:sym typeface="Roboto"/>
              </a:rPr>
              <a:t> and Suspense are not yet available for server-side rendering. If you want to do code-splitting in a server rendered app, we recommend </a:t>
            </a:r>
            <a:r>
              <a:rPr lang="en" sz="1300">
                <a:solidFill>
                  <a:srgbClr val="1A1A1A"/>
                </a:solidFill>
                <a:uFill>
                  <a:noFill/>
                </a:uFill>
                <a:latin typeface="Roboto"/>
                <a:ea typeface="Roboto"/>
                <a:cs typeface="Roboto"/>
                <a:sym typeface="Roboto"/>
                <a:hlinkClick r:id="rId4">
                  <a:extLst>
                    <a:ext uri="{A12FA001-AC4F-418D-AE19-62706E023703}">
                      <ahyp:hlinkClr val="tx"/>
                    </a:ext>
                  </a:extLst>
                </a:hlinkClick>
              </a:rPr>
              <a:t>Loadable Components</a:t>
            </a:r>
            <a:r>
              <a:rPr lang="en"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a:p>
            <a:pPr indent="-311150" lvl="0" marL="457200" rtl="0" algn="l">
              <a:lnSpc>
                <a:spcPct val="17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The lazy component should then be rendered inside a </a:t>
            </a:r>
            <a:r>
              <a:rPr lang="en" sz="1050">
                <a:solidFill>
                  <a:srgbClr val="1A1A1A"/>
                </a:solidFill>
                <a:latin typeface="Courier New"/>
                <a:ea typeface="Courier New"/>
                <a:cs typeface="Courier New"/>
                <a:sym typeface="Courier New"/>
              </a:rPr>
              <a:t>Suspense</a:t>
            </a:r>
            <a:r>
              <a:rPr lang="en" sz="1300">
                <a:solidFill>
                  <a:schemeClr val="dk1"/>
                </a:solidFill>
                <a:latin typeface="Roboto"/>
                <a:ea typeface="Roboto"/>
                <a:cs typeface="Roboto"/>
                <a:sym typeface="Roboto"/>
              </a:rPr>
              <a:t> component, which allows us to show some fallback content</a:t>
            </a:r>
            <a:endParaRPr sz="1300">
              <a:solidFill>
                <a:schemeClr val="dk1"/>
              </a:solidFill>
              <a:latin typeface="Roboto"/>
              <a:ea typeface="Roboto"/>
              <a:cs typeface="Roboto"/>
              <a:sym typeface="Roboto"/>
            </a:endParaRPr>
          </a:p>
        </p:txBody>
      </p:sp>
      <p:pic>
        <p:nvPicPr>
          <p:cNvPr id="436" name="Google Shape;436;p64"/>
          <p:cNvPicPr preferRelativeResize="0"/>
          <p:nvPr/>
        </p:nvPicPr>
        <p:blipFill>
          <a:blip r:embed="rId5">
            <a:alphaModFix/>
          </a:blip>
          <a:stretch>
            <a:fillRect/>
          </a:stretch>
        </p:blipFill>
        <p:spPr>
          <a:xfrm>
            <a:off x="3396900" y="2424425"/>
            <a:ext cx="5435399" cy="230025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TypeScript</a:t>
            </a:r>
            <a:endParaRPr/>
          </a:p>
        </p:txBody>
      </p:sp>
      <p:sp>
        <p:nvSpPr>
          <p:cNvPr id="442" name="Google Shape;442;p65"/>
          <p:cNvSpPr txBox="1"/>
          <p:nvPr>
            <p:ph idx="1" type="body"/>
          </p:nvPr>
        </p:nvSpPr>
        <p:spPr>
          <a:xfrm>
            <a:off x="370900" y="1278300"/>
            <a:ext cx="3736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br>
              <a:rPr lang="en" sz="1300">
                <a:solidFill>
                  <a:schemeClr val="dk1"/>
                </a:solidFill>
                <a:highlight>
                  <a:srgbClr val="FFFFFF"/>
                </a:highlight>
                <a:latin typeface="Roboto"/>
                <a:ea typeface="Roboto"/>
                <a:cs typeface="Roboto"/>
                <a:sym typeface="Roboto"/>
              </a:rPr>
            </a:br>
            <a:r>
              <a:rPr lang="en" sz="1150">
                <a:solidFill>
                  <a:srgbClr val="0000FF"/>
                </a:solidFill>
                <a:highlight>
                  <a:srgbClr val="FFFFFF"/>
                </a:highlight>
                <a:latin typeface="Courier New"/>
                <a:ea typeface="Courier New"/>
                <a:cs typeface="Courier New"/>
                <a:sym typeface="Courier New"/>
              </a:rPr>
              <a:t>if</a:t>
            </a:r>
            <a:r>
              <a:rPr lang="en" sz="1150">
                <a:solidFill>
                  <a:schemeClr val="dk1"/>
                </a:solidFill>
                <a:highlight>
                  <a:srgbClr val="FFFFFF"/>
                </a:highlight>
                <a:latin typeface="Courier New"/>
                <a:ea typeface="Courier New"/>
                <a:cs typeface="Courier New"/>
                <a:sym typeface="Courier New"/>
              </a:rPr>
              <a:t> (</a:t>
            </a:r>
            <a:r>
              <a:rPr lang="en" sz="1150">
                <a:solidFill>
                  <a:srgbClr val="A31515"/>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 </a:t>
            </a:r>
            <a:r>
              <a:rPr lang="en" sz="1150">
                <a:solidFill>
                  <a:srgbClr val="09835A"/>
                </a:solidFill>
                <a:highlight>
                  <a:srgbClr val="FFFFFF"/>
                </a:highlight>
                <a:latin typeface="Courier New"/>
                <a:ea typeface="Courier New"/>
                <a:cs typeface="Courier New"/>
                <a:sym typeface="Courier New"/>
              </a:rPr>
              <a:t>0</a:t>
            </a: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008000"/>
                </a:solidFill>
                <a:highlight>
                  <a:srgbClr val="FFFFFF"/>
                </a:highlight>
                <a:latin typeface="Courier New"/>
                <a:ea typeface="Courier New"/>
                <a:cs typeface="Courier New"/>
                <a:sym typeface="Courier New"/>
              </a:rPr>
              <a:t>// It is! But why??</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0000FF"/>
                </a:solidFill>
                <a:highlight>
                  <a:srgbClr val="FFFFFF"/>
                </a:highlight>
                <a:latin typeface="Courier New"/>
                <a:ea typeface="Courier New"/>
                <a:cs typeface="Courier New"/>
                <a:sym typeface="Courier New"/>
              </a:rPr>
              <a:t>if</a:t>
            </a:r>
            <a:r>
              <a:rPr lang="en" sz="1150">
                <a:solidFill>
                  <a:schemeClr val="dk1"/>
                </a:solidFill>
                <a:highlight>
                  <a:srgbClr val="FFFFFF"/>
                </a:highlight>
                <a:latin typeface="Courier New"/>
                <a:ea typeface="Courier New"/>
                <a:cs typeface="Courier New"/>
                <a:sym typeface="Courier New"/>
              </a:rPr>
              <a:t> (</a:t>
            </a:r>
            <a:r>
              <a:rPr lang="en" sz="1150">
                <a:solidFill>
                  <a:srgbClr val="09835A"/>
                </a:solidFill>
                <a:highlight>
                  <a:srgbClr val="FFFFFF"/>
                </a:highlight>
                <a:latin typeface="Courier New"/>
                <a:ea typeface="Courier New"/>
                <a:cs typeface="Courier New"/>
                <a:sym typeface="Courier New"/>
              </a:rPr>
              <a:t>1</a:t>
            </a:r>
            <a:r>
              <a:rPr lang="en" sz="1150">
                <a:solidFill>
                  <a:schemeClr val="dk1"/>
                </a:solidFill>
                <a:highlight>
                  <a:srgbClr val="FFFFFF"/>
                </a:highlight>
                <a:latin typeface="Courier New"/>
                <a:ea typeface="Courier New"/>
                <a:cs typeface="Courier New"/>
                <a:sym typeface="Courier New"/>
              </a:rPr>
              <a:t> &lt; </a:t>
            </a:r>
            <a:r>
              <a:rPr lang="en" sz="1150">
                <a:solidFill>
                  <a:srgbClr val="1A1A1A"/>
                </a:solidFill>
                <a:highlight>
                  <a:srgbClr val="FFFFFF"/>
                </a:highlight>
                <a:latin typeface="Courier New"/>
                <a:ea typeface="Courier New"/>
                <a:cs typeface="Courier New"/>
                <a:sym typeface="Courier New"/>
              </a:rPr>
              <a:t>x</a:t>
            </a:r>
            <a:r>
              <a:rPr lang="en" sz="1150">
                <a:solidFill>
                  <a:schemeClr val="dk1"/>
                </a:solidFill>
                <a:highlight>
                  <a:srgbClr val="FFFFFF"/>
                </a:highlight>
                <a:latin typeface="Courier New"/>
                <a:ea typeface="Courier New"/>
                <a:cs typeface="Courier New"/>
                <a:sym typeface="Courier New"/>
              </a:rPr>
              <a:t> &lt; </a:t>
            </a:r>
            <a:r>
              <a:rPr lang="en" sz="1150">
                <a:solidFill>
                  <a:srgbClr val="09835A"/>
                </a:solidFill>
                <a:highlight>
                  <a:srgbClr val="FFFFFF"/>
                </a:highlight>
                <a:latin typeface="Courier New"/>
                <a:ea typeface="Courier New"/>
                <a:cs typeface="Courier New"/>
                <a:sym typeface="Courier New"/>
              </a:rPr>
              <a:t>3</a:t>
            </a: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008000"/>
                </a:solidFill>
                <a:highlight>
                  <a:srgbClr val="FFFFFF"/>
                </a:highlight>
                <a:latin typeface="Courier New"/>
                <a:ea typeface="Courier New"/>
                <a:cs typeface="Courier New"/>
                <a:sym typeface="Courier New"/>
              </a:rPr>
              <a:t>// True for *any* value of x!</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0000FF"/>
                </a:solidFill>
                <a:highlight>
                  <a:srgbClr val="FFFFFF"/>
                </a:highlight>
                <a:latin typeface="Courier New"/>
                <a:ea typeface="Courier New"/>
                <a:cs typeface="Courier New"/>
                <a:sym typeface="Courier New"/>
              </a:rPr>
              <a:t>const</a:t>
            </a:r>
            <a:r>
              <a:rPr lang="en" sz="1150">
                <a:solidFill>
                  <a:schemeClr val="dk1"/>
                </a:solidFill>
                <a:highlight>
                  <a:srgbClr val="FFFFFF"/>
                </a:highlight>
                <a:latin typeface="Courier New"/>
                <a:ea typeface="Courier New"/>
                <a:cs typeface="Courier New"/>
                <a:sym typeface="Courier New"/>
              </a:rPr>
              <a:t> </a:t>
            </a:r>
            <a:r>
              <a:rPr lang="en" sz="1150">
                <a:solidFill>
                  <a:srgbClr val="1A1A1A"/>
                </a:solidFill>
                <a:highlight>
                  <a:srgbClr val="FFFFFF"/>
                </a:highlight>
                <a:latin typeface="Courier New"/>
                <a:ea typeface="Courier New"/>
                <a:cs typeface="Courier New"/>
                <a:sym typeface="Courier New"/>
              </a:rPr>
              <a:t>obj</a:t>
            </a:r>
            <a:r>
              <a:rPr lang="en" sz="1150">
                <a:solidFill>
                  <a:schemeClr val="dk1"/>
                </a:solidFill>
                <a:highlight>
                  <a:srgbClr val="FFFFFF"/>
                </a:highlight>
                <a:latin typeface="Courier New"/>
                <a:ea typeface="Courier New"/>
                <a:cs typeface="Courier New"/>
                <a:sym typeface="Courier New"/>
              </a:rPr>
              <a:t> = { width: </a:t>
            </a:r>
            <a:r>
              <a:rPr lang="en" sz="1150">
                <a:solidFill>
                  <a:srgbClr val="09835A"/>
                </a:solidFill>
                <a:highlight>
                  <a:srgbClr val="FFFFFF"/>
                </a:highlight>
                <a:latin typeface="Courier New"/>
                <a:ea typeface="Courier New"/>
                <a:cs typeface="Courier New"/>
                <a:sym typeface="Courier New"/>
              </a:rPr>
              <a:t>10</a:t>
            </a:r>
            <a:r>
              <a:rPr lang="en" sz="1150">
                <a:solidFill>
                  <a:schemeClr val="dk1"/>
                </a:solidFill>
                <a:highlight>
                  <a:srgbClr val="FFFFFF"/>
                </a:highlight>
                <a:latin typeface="Courier New"/>
                <a:ea typeface="Courier New"/>
                <a:cs typeface="Courier New"/>
                <a:sym typeface="Courier New"/>
              </a:rPr>
              <a:t>, height: </a:t>
            </a:r>
            <a:r>
              <a:rPr lang="en" sz="1150">
                <a:solidFill>
                  <a:srgbClr val="09835A"/>
                </a:solidFill>
                <a:highlight>
                  <a:srgbClr val="FFFFFF"/>
                </a:highlight>
                <a:latin typeface="Courier New"/>
                <a:ea typeface="Courier New"/>
                <a:cs typeface="Courier New"/>
                <a:sym typeface="Courier New"/>
              </a:rPr>
              <a:t>15</a:t>
            </a: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008000"/>
                </a:solidFill>
                <a:highlight>
                  <a:srgbClr val="FFFFFF"/>
                </a:highlight>
                <a:latin typeface="Courier New"/>
                <a:ea typeface="Courier New"/>
                <a:cs typeface="Courier New"/>
                <a:sym typeface="Courier New"/>
              </a:rPr>
              <a:t>// Why is this NaN? Spelling is hard!</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0000FF"/>
                </a:solidFill>
                <a:highlight>
                  <a:srgbClr val="FFFFFF"/>
                </a:highlight>
                <a:latin typeface="Courier New"/>
                <a:ea typeface="Courier New"/>
                <a:cs typeface="Courier New"/>
                <a:sym typeface="Courier New"/>
              </a:rPr>
              <a:t>const</a:t>
            </a:r>
            <a:r>
              <a:rPr lang="en" sz="1150">
                <a:solidFill>
                  <a:schemeClr val="dk1"/>
                </a:solidFill>
                <a:highlight>
                  <a:srgbClr val="FFFFFF"/>
                </a:highlight>
                <a:latin typeface="Courier New"/>
                <a:ea typeface="Courier New"/>
                <a:cs typeface="Courier New"/>
                <a:sym typeface="Courier New"/>
              </a:rPr>
              <a:t> </a:t>
            </a:r>
            <a:r>
              <a:rPr lang="en" sz="1150">
                <a:solidFill>
                  <a:srgbClr val="1A1A1A"/>
                </a:solidFill>
                <a:highlight>
                  <a:srgbClr val="FFFFFF"/>
                </a:highlight>
                <a:latin typeface="Courier New"/>
                <a:ea typeface="Courier New"/>
                <a:cs typeface="Courier New"/>
                <a:sym typeface="Courier New"/>
              </a:rPr>
              <a:t>area</a:t>
            </a:r>
            <a:r>
              <a:rPr lang="en" sz="1150">
                <a:solidFill>
                  <a:schemeClr val="dk1"/>
                </a:solidFill>
                <a:highlight>
                  <a:srgbClr val="FFFFFF"/>
                </a:highlight>
                <a:latin typeface="Courier New"/>
                <a:ea typeface="Courier New"/>
                <a:cs typeface="Courier New"/>
                <a:sym typeface="Courier New"/>
              </a:rPr>
              <a:t> = </a:t>
            </a:r>
            <a:r>
              <a:rPr lang="en" sz="1150">
                <a:solidFill>
                  <a:srgbClr val="1A1A1A"/>
                </a:solidFill>
                <a:highlight>
                  <a:srgbClr val="FFFFFF"/>
                </a:highlight>
                <a:latin typeface="Courier New"/>
                <a:ea typeface="Courier New"/>
                <a:cs typeface="Courier New"/>
                <a:sym typeface="Courier New"/>
              </a:rPr>
              <a:t>obj</a:t>
            </a:r>
            <a:r>
              <a:rPr lang="en" sz="1150">
                <a:solidFill>
                  <a:schemeClr val="dk1"/>
                </a:solidFill>
                <a:highlight>
                  <a:srgbClr val="FFFFFF"/>
                </a:highlight>
                <a:latin typeface="Courier New"/>
                <a:ea typeface="Courier New"/>
                <a:cs typeface="Courier New"/>
                <a:sym typeface="Courier New"/>
              </a:rPr>
              <a:t>.width * </a:t>
            </a:r>
            <a:r>
              <a:rPr lang="en" sz="1150">
                <a:solidFill>
                  <a:srgbClr val="1A1A1A"/>
                </a:solidFill>
                <a:highlight>
                  <a:srgbClr val="FFFFFF"/>
                </a:highlight>
                <a:latin typeface="Courier New"/>
                <a:ea typeface="Courier New"/>
                <a:cs typeface="Courier New"/>
                <a:sym typeface="Courier New"/>
              </a:rPr>
              <a:t>obj</a:t>
            </a:r>
            <a:r>
              <a:rPr lang="en" sz="1150">
                <a:solidFill>
                  <a:schemeClr val="dk1"/>
                </a:solidFill>
                <a:highlight>
                  <a:srgbClr val="FFFFFF"/>
                </a:highlight>
                <a:latin typeface="Courier New"/>
                <a:ea typeface="Courier New"/>
                <a:cs typeface="Courier New"/>
                <a:sym typeface="Courier New"/>
              </a:rPr>
              <a:t>.</a:t>
            </a:r>
            <a:r>
              <a:rPr lang="en" sz="1150">
                <a:solidFill>
                  <a:srgbClr val="1A1A1A"/>
                </a:solidFill>
                <a:highlight>
                  <a:srgbClr val="FFFFFF"/>
                </a:highlight>
                <a:latin typeface="Courier New"/>
                <a:ea typeface="Courier New"/>
                <a:cs typeface="Courier New"/>
                <a:sym typeface="Courier New"/>
              </a:rPr>
              <a:t>heigth</a:t>
            </a:r>
            <a:r>
              <a:rPr lang="en" sz="1150">
                <a:solidFill>
                  <a:schemeClr val="dk1"/>
                </a:solidFill>
                <a:highlight>
                  <a:srgbClr val="FFFFFF"/>
                </a:highlight>
                <a:latin typeface="Courier New"/>
                <a:ea typeface="Courier New"/>
                <a:cs typeface="Courier New"/>
                <a:sym typeface="Courier New"/>
              </a:rPr>
              <a:t>;</a:t>
            </a:r>
            <a:br>
              <a:rPr lang="en" sz="1150">
                <a:solidFill>
                  <a:schemeClr val="dk1"/>
                </a:solidFill>
                <a:highlight>
                  <a:srgbClr val="FFFFFF"/>
                </a:highlight>
                <a:latin typeface="Courier New"/>
                <a:ea typeface="Courier New"/>
                <a:cs typeface="Courier New"/>
                <a:sym typeface="Courier New"/>
              </a:rPr>
            </a:br>
            <a:br>
              <a:rPr lang="en" sz="1150">
                <a:solidFill>
                  <a:schemeClr val="dk1"/>
                </a:solidFill>
                <a:highlight>
                  <a:srgbClr val="FFFFFF"/>
                </a:highlight>
                <a:latin typeface="Courier New"/>
                <a:ea typeface="Courier New"/>
                <a:cs typeface="Courier New"/>
                <a:sym typeface="Courier New"/>
              </a:rPr>
            </a:br>
            <a:r>
              <a:rPr lang="en" sz="1150">
                <a:solidFill>
                  <a:schemeClr val="dk1"/>
                </a:solidFill>
                <a:highlight>
                  <a:srgbClr val="FFFFFF"/>
                </a:highlight>
                <a:latin typeface="Courier New"/>
                <a:ea typeface="Courier New"/>
                <a:cs typeface="Courier New"/>
                <a:sym typeface="Courier New"/>
              </a:rPr>
              <a:t>console.log(</a:t>
            </a:r>
            <a:r>
              <a:rPr lang="en" sz="1150">
                <a:solidFill>
                  <a:srgbClr val="09835A"/>
                </a:solidFill>
                <a:highlight>
                  <a:srgbClr val="FFFFFF"/>
                </a:highlight>
                <a:latin typeface="Courier New"/>
                <a:ea typeface="Courier New"/>
                <a:cs typeface="Courier New"/>
                <a:sym typeface="Courier New"/>
              </a:rPr>
              <a:t>4</a:t>
            </a:r>
            <a:r>
              <a:rPr lang="en" sz="1150">
                <a:solidFill>
                  <a:schemeClr val="dk1"/>
                </a:solidFill>
                <a:highlight>
                  <a:srgbClr val="FFFFFF"/>
                </a:highlight>
                <a:latin typeface="Courier New"/>
                <a:ea typeface="Courier New"/>
                <a:cs typeface="Courier New"/>
                <a:sym typeface="Courier New"/>
              </a:rPr>
              <a:t> / []);</a:t>
            </a:r>
            <a:endParaRPr sz="1150">
              <a:solidFill>
                <a:schemeClr val="dk1"/>
              </a:solidFill>
              <a:highlight>
                <a:srgbClr val="FFFFFF"/>
              </a:highlight>
              <a:latin typeface="Courier New"/>
              <a:ea typeface="Courier New"/>
              <a:cs typeface="Courier New"/>
              <a:sym typeface="Courier New"/>
            </a:endParaRPr>
          </a:p>
        </p:txBody>
      </p:sp>
      <p:sp>
        <p:nvSpPr>
          <p:cNvPr id="443" name="Google Shape;443;p65"/>
          <p:cNvSpPr txBox="1"/>
          <p:nvPr/>
        </p:nvSpPr>
        <p:spPr>
          <a:xfrm>
            <a:off x="4410850" y="826825"/>
            <a:ext cx="4470000" cy="3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highlight>
                  <a:srgbClr val="FFFFFF"/>
                </a:highlight>
                <a:latin typeface="Roboto"/>
                <a:ea typeface="Roboto"/>
                <a:cs typeface="Roboto"/>
                <a:sym typeface="Roboto"/>
              </a:rPr>
              <a:t>Typescript: A Typed Superset of JavaScript</a:t>
            </a:r>
            <a:endParaRPr sz="11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FF"/>
                </a:solidFill>
                <a:highlight>
                  <a:srgbClr val="FFFFFF"/>
                </a:highlight>
                <a:latin typeface="Courier New"/>
                <a:ea typeface="Courier New"/>
                <a:cs typeface="Courier New"/>
                <a:sym typeface="Courier New"/>
              </a:rPr>
              <a:t>let</a:t>
            </a:r>
            <a:r>
              <a:rPr lang="en" sz="1150">
                <a:solidFill>
                  <a:schemeClr val="dk1"/>
                </a:solidFill>
                <a:highlight>
                  <a:srgbClr val="FFFFFF"/>
                </a:highlight>
                <a:latin typeface="Courier New"/>
                <a:ea typeface="Courier New"/>
                <a:cs typeface="Courier New"/>
                <a:sym typeface="Courier New"/>
              </a:rPr>
              <a:t> </a:t>
            </a:r>
            <a:r>
              <a:rPr lang="en" sz="1150">
                <a:solidFill>
                  <a:srgbClr val="1A1A1A"/>
                </a:solidFill>
                <a:highlight>
                  <a:srgbClr val="FFFFFF"/>
                </a:highlight>
                <a:latin typeface="Courier New"/>
                <a:ea typeface="Courier New"/>
                <a:cs typeface="Courier New"/>
                <a:sym typeface="Courier New"/>
              </a:rPr>
              <a:t>helloWorld </a:t>
            </a:r>
            <a:r>
              <a:rPr lang="en" sz="1150">
                <a:solidFill>
                  <a:schemeClr val="dk1"/>
                </a:solidFill>
                <a:highlight>
                  <a:srgbClr val="FFFFFF"/>
                </a:highlight>
                <a:latin typeface="Courier New"/>
                <a:ea typeface="Courier New"/>
                <a:cs typeface="Courier New"/>
                <a:sym typeface="Courier New"/>
              </a:rPr>
              <a:t>= </a:t>
            </a:r>
            <a:r>
              <a:rPr lang="en" sz="1150">
                <a:solidFill>
                  <a:srgbClr val="A31515"/>
                </a:solidFill>
                <a:highlight>
                  <a:srgbClr val="FFFFFF"/>
                </a:highlight>
                <a:latin typeface="Courier New"/>
                <a:ea typeface="Courier New"/>
                <a:cs typeface="Courier New"/>
                <a:sym typeface="Courier New"/>
              </a:rPr>
              <a:t>"Hello World"</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137998"/>
                </a:solidFill>
                <a:highlight>
                  <a:srgbClr val="FFFFFF"/>
                </a:highlight>
                <a:latin typeface="Courier New"/>
                <a:ea typeface="Courier New"/>
                <a:cs typeface="Courier New"/>
                <a:sym typeface="Courier New"/>
              </a:rPr>
              <a:t>//  ^ = let helloWorld: string</a:t>
            </a:r>
            <a:endParaRPr sz="1150">
              <a:solidFill>
                <a:srgbClr val="13799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13799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FF"/>
                </a:solidFill>
                <a:highlight>
                  <a:srgbClr val="FFFFFF"/>
                </a:highlight>
                <a:latin typeface="Courier New"/>
                <a:ea typeface="Courier New"/>
                <a:cs typeface="Courier New"/>
                <a:sym typeface="Courier New"/>
              </a:rPr>
              <a:t>interface</a:t>
            </a:r>
            <a:r>
              <a:rPr lang="en" sz="1150">
                <a:solidFill>
                  <a:schemeClr val="dk1"/>
                </a:solidFill>
                <a:highlight>
                  <a:srgbClr val="FFFFFF"/>
                </a:highlight>
                <a:latin typeface="Courier New"/>
                <a:ea typeface="Courier New"/>
                <a:cs typeface="Courier New"/>
                <a:sym typeface="Courier New"/>
              </a:rPr>
              <a:t> User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1A1A1A"/>
                </a:solidFill>
                <a:highlight>
                  <a:srgbClr val="FFFFFF"/>
                </a:highlight>
                <a:latin typeface="Courier New"/>
                <a:ea typeface="Courier New"/>
                <a:cs typeface="Courier New"/>
                <a:sym typeface="Courier New"/>
              </a:rPr>
              <a:t>name</a:t>
            </a:r>
            <a:r>
              <a:rPr lang="en" sz="1150">
                <a:solidFill>
                  <a:schemeClr val="dk1"/>
                </a:solidFill>
                <a:highlight>
                  <a:srgbClr val="FFFFFF"/>
                </a:highlight>
                <a:latin typeface="Courier New"/>
                <a:ea typeface="Courier New"/>
                <a:cs typeface="Courier New"/>
                <a:sym typeface="Courier New"/>
              </a:rPr>
              <a:t>: string;</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1A1A1A"/>
                </a:solidFill>
                <a:highlight>
                  <a:srgbClr val="FFFFFF"/>
                </a:highlight>
                <a:latin typeface="Courier New"/>
                <a:ea typeface="Courier New"/>
                <a:cs typeface="Courier New"/>
                <a:sym typeface="Courier New"/>
              </a:rPr>
              <a:t>id</a:t>
            </a:r>
            <a:r>
              <a:rPr lang="en" sz="1150">
                <a:solidFill>
                  <a:schemeClr val="dk1"/>
                </a:solidFill>
                <a:highlight>
                  <a:srgbClr val="FFFFFF"/>
                </a:highlight>
                <a:latin typeface="Courier New"/>
                <a:ea typeface="Courier New"/>
                <a:cs typeface="Courier New"/>
                <a:sym typeface="Courier New"/>
              </a:rPr>
              <a:t>: number;</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FF"/>
                </a:solidFill>
                <a:highlight>
                  <a:srgbClr val="FFFFFF"/>
                </a:highlight>
                <a:latin typeface="Courier New"/>
                <a:ea typeface="Courier New"/>
                <a:cs typeface="Courier New"/>
                <a:sym typeface="Courier New"/>
              </a:rPr>
              <a:t>const</a:t>
            </a:r>
            <a:r>
              <a:rPr lang="en" sz="1150">
                <a:solidFill>
                  <a:schemeClr val="dk1"/>
                </a:solidFill>
                <a:highlight>
                  <a:srgbClr val="FFFFFF"/>
                </a:highlight>
                <a:latin typeface="Courier New"/>
                <a:ea typeface="Courier New"/>
                <a:cs typeface="Courier New"/>
                <a:sym typeface="Courier New"/>
              </a:rPr>
              <a:t> </a:t>
            </a:r>
            <a:r>
              <a:rPr lang="en" sz="1150">
                <a:solidFill>
                  <a:srgbClr val="1A1A1A"/>
                </a:solidFill>
                <a:highlight>
                  <a:srgbClr val="FFFFFF"/>
                </a:highlight>
                <a:latin typeface="Courier New"/>
                <a:ea typeface="Courier New"/>
                <a:cs typeface="Courier New"/>
                <a:sym typeface="Courier New"/>
              </a:rPr>
              <a:t>user</a:t>
            </a:r>
            <a:r>
              <a:rPr lang="en" sz="1150">
                <a:solidFill>
                  <a:schemeClr val="dk1"/>
                </a:solidFill>
                <a:highlight>
                  <a:srgbClr val="FFFFFF"/>
                </a:highlight>
                <a:latin typeface="Courier New"/>
                <a:ea typeface="Courier New"/>
                <a:cs typeface="Courier New"/>
                <a:sym typeface="Courier New"/>
              </a:rPr>
              <a:t>:</a:t>
            </a:r>
            <a:r>
              <a:rPr lang="en" sz="1150">
                <a:solidFill>
                  <a:srgbClr val="1A1A1A"/>
                </a:solidFill>
                <a:highlight>
                  <a:srgbClr val="FFFFFF"/>
                </a:highlight>
                <a:latin typeface="Courier New"/>
                <a:ea typeface="Courier New"/>
                <a:cs typeface="Courier New"/>
                <a:sym typeface="Courier New"/>
              </a:rPr>
              <a:t> User </a:t>
            </a: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username: </a:t>
            </a:r>
            <a:r>
              <a:rPr lang="en" sz="1150">
                <a:solidFill>
                  <a:srgbClr val="A31515"/>
                </a:solidFill>
                <a:highlight>
                  <a:srgbClr val="FFFFFF"/>
                </a:highlight>
                <a:latin typeface="Courier New"/>
                <a:ea typeface="Courier New"/>
                <a:cs typeface="Courier New"/>
                <a:sym typeface="Courier New"/>
              </a:rPr>
              <a:t>"Hayes"</a:t>
            </a:r>
            <a:r>
              <a:rPr lang="en" sz="11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EEEE"/>
              </a:highlight>
              <a:latin typeface="Courier New"/>
              <a:ea typeface="Courier New"/>
              <a:cs typeface="Courier New"/>
              <a:sym typeface="Courier New"/>
            </a:endParaRPr>
          </a:p>
          <a:p>
            <a:pPr indent="0" lvl="0" marL="0" rtl="0" algn="l">
              <a:spcBef>
                <a:spcPts val="0"/>
              </a:spcBef>
              <a:spcAft>
                <a:spcPts val="0"/>
              </a:spcAft>
              <a:buNone/>
            </a:pPr>
            <a:r>
              <a:rPr lang="en" sz="750">
                <a:solidFill>
                  <a:srgbClr val="FF0000"/>
                </a:solidFill>
                <a:highlight>
                  <a:srgbClr val="FFFFFF"/>
                </a:highlight>
                <a:latin typeface="Courier New"/>
                <a:ea typeface="Courier New"/>
                <a:cs typeface="Courier New"/>
                <a:sym typeface="Courier New"/>
              </a:rPr>
              <a:t>Type '{ username: string; id: number; }' is not assignable to type 'User'.</a:t>
            </a:r>
            <a:endParaRPr sz="750">
              <a:solidFill>
                <a:srgbClr val="FF0000"/>
              </a:solidFill>
              <a:highlight>
                <a:srgbClr val="FFFFFF"/>
              </a:highlight>
              <a:latin typeface="Courier New"/>
              <a:ea typeface="Courier New"/>
              <a:cs typeface="Courier New"/>
              <a:sym typeface="Courier New"/>
            </a:endParaRPr>
          </a:p>
          <a:p>
            <a:pPr indent="0" lvl="0" marL="12700" marR="63500" rtl="0" algn="l">
              <a:lnSpc>
                <a:spcPct val="115000"/>
              </a:lnSpc>
              <a:spcBef>
                <a:spcPts val="600"/>
              </a:spcBef>
              <a:spcAft>
                <a:spcPts val="0"/>
              </a:spcAft>
              <a:buClr>
                <a:schemeClr val="dk1"/>
              </a:buClr>
              <a:buSzPts val="1100"/>
              <a:buFont typeface="Arial"/>
              <a:buNone/>
            </a:pPr>
            <a:r>
              <a:rPr lang="en" sz="750">
                <a:solidFill>
                  <a:srgbClr val="FF0000"/>
                </a:solidFill>
                <a:highlight>
                  <a:srgbClr val="FFFFFF"/>
                </a:highlight>
                <a:latin typeface="Courier New"/>
                <a:ea typeface="Courier New"/>
                <a:cs typeface="Courier New"/>
                <a:sym typeface="Courier New"/>
              </a:rPr>
              <a:t>  Object literal may only specify known properties, and 'username' does not exist in type 'User'.</a:t>
            </a:r>
            <a:endParaRPr sz="750">
              <a:solidFill>
                <a:srgbClr val="FF0000"/>
              </a:solidFill>
              <a:highlight>
                <a:srgbClr val="FFFFFF"/>
              </a:highlight>
              <a:latin typeface="Courier New"/>
              <a:ea typeface="Courier New"/>
              <a:cs typeface="Courier New"/>
              <a:sym typeface="Courier New"/>
            </a:endParaRPr>
          </a:p>
          <a:p>
            <a:pPr indent="0" lvl="0" marL="0" rtl="0" algn="l">
              <a:spcBef>
                <a:spcPts val="300"/>
              </a:spcBef>
              <a:spcAft>
                <a:spcPts val="0"/>
              </a:spcAft>
              <a:buNone/>
            </a:pPr>
            <a:r>
              <a:rPr lang="en" sz="1150">
                <a:solidFill>
                  <a:schemeClr val="dk1"/>
                </a:solidFill>
                <a:highlight>
                  <a:srgbClr val="FFFFFF"/>
                </a:highlight>
                <a:latin typeface="Courier New"/>
                <a:ea typeface="Courier New"/>
                <a:cs typeface="Courier New"/>
                <a:sym typeface="Courier New"/>
              </a:rPr>
              <a:t> id: </a:t>
            </a:r>
            <a:r>
              <a:rPr lang="en" sz="1150">
                <a:solidFill>
                  <a:srgbClr val="09835A"/>
                </a:solidFill>
                <a:highlight>
                  <a:srgbClr val="FFFFFF"/>
                </a:highlight>
                <a:latin typeface="Courier New"/>
                <a:ea typeface="Courier New"/>
                <a:cs typeface="Courier New"/>
                <a:sym typeface="Courier New"/>
              </a:rPr>
              <a:t>0</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a:t>
            </a:r>
            <a:endParaRPr sz="1150">
              <a:solidFill>
                <a:srgbClr val="137998"/>
              </a:solidFill>
              <a:highlight>
                <a:srgbClr val="FFFFFF"/>
              </a:highlight>
              <a:latin typeface="Courier New"/>
              <a:ea typeface="Courier New"/>
              <a:cs typeface="Courier New"/>
              <a:sym typeface="Courier New"/>
            </a:endParaRPr>
          </a:p>
        </p:txBody>
      </p:sp>
      <p:sp>
        <p:nvSpPr>
          <p:cNvPr id="444" name="Google Shape;444;p65"/>
          <p:cNvSpPr/>
          <p:nvPr/>
        </p:nvSpPr>
        <p:spPr>
          <a:xfrm>
            <a:off x="3907575" y="2434825"/>
            <a:ext cx="362700" cy="310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6"/>
          <p:cNvSpPr txBox="1"/>
          <p:nvPr>
            <p:ph type="title"/>
          </p:nvPr>
        </p:nvSpPr>
        <p:spPr>
          <a:xfrm>
            <a:off x="311700" y="31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TypeScript</a:t>
            </a:r>
            <a:endParaRPr/>
          </a:p>
        </p:txBody>
      </p:sp>
      <p:sp>
        <p:nvSpPr>
          <p:cNvPr id="450" name="Google Shape;450;p66"/>
          <p:cNvSpPr txBox="1"/>
          <p:nvPr>
            <p:ph idx="1" type="body"/>
          </p:nvPr>
        </p:nvSpPr>
        <p:spPr>
          <a:xfrm>
            <a:off x="2361700" y="445025"/>
            <a:ext cx="8520600" cy="79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Learn more on: https://www.typescriptlang.org/docs/handbook/intro.html</a:t>
            </a:r>
            <a:endParaRPr/>
          </a:p>
        </p:txBody>
      </p:sp>
      <p:sp>
        <p:nvSpPr>
          <p:cNvPr id="451" name="Google Shape;451;p66"/>
          <p:cNvSpPr txBox="1"/>
          <p:nvPr/>
        </p:nvSpPr>
        <p:spPr>
          <a:xfrm>
            <a:off x="459700" y="884500"/>
            <a:ext cx="4166700" cy="4221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569CD6"/>
                </a:solidFill>
                <a:highlight>
                  <a:srgbClr val="1E1E1E"/>
                </a:highlight>
                <a:latin typeface="Courier New"/>
                <a:ea typeface="Courier New"/>
                <a:cs typeface="Courier New"/>
                <a:sym typeface="Courier New"/>
              </a:rPr>
              <a:t>const</a:t>
            </a:r>
            <a:r>
              <a:rPr lang="en" sz="1500">
                <a:solidFill>
                  <a:srgbClr val="D4D4D4"/>
                </a:solidFill>
                <a:highlight>
                  <a:srgbClr val="1E1E1E"/>
                </a:highlight>
                <a:latin typeface="Courier New"/>
                <a:ea typeface="Courier New"/>
                <a:cs typeface="Courier New"/>
                <a:sym typeface="Courier New"/>
              </a:rPr>
              <a:t> </a:t>
            </a:r>
            <a:r>
              <a:rPr lang="en" sz="1500">
                <a:solidFill>
                  <a:srgbClr val="4FC1FF"/>
                </a:solidFill>
                <a:highlight>
                  <a:srgbClr val="1E1E1E"/>
                </a:highlight>
                <a:latin typeface="Courier New"/>
                <a:ea typeface="Courier New"/>
                <a:cs typeface="Courier New"/>
                <a:sym typeface="Courier New"/>
              </a:rPr>
              <a:t>AddExam</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React</a:t>
            </a:r>
            <a:r>
              <a:rPr lang="en" sz="1500">
                <a:solidFill>
                  <a:srgbClr val="D4D4D4"/>
                </a:solidFill>
                <a:highlight>
                  <a:srgbClr val="1E1E1E"/>
                </a:highlight>
                <a:latin typeface="Courier New"/>
                <a:ea typeface="Courier New"/>
                <a:cs typeface="Courier New"/>
                <a:sym typeface="Courier New"/>
              </a:rPr>
              <a:t>.</a:t>
            </a:r>
            <a:r>
              <a:rPr lang="en" sz="1500">
                <a:solidFill>
                  <a:srgbClr val="4EC9B0"/>
                </a:solidFill>
                <a:highlight>
                  <a:srgbClr val="1E1E1E"/>
                </a:highlight>
                <a:latin typeface="Courier New"/>
                <a:ea typeface="Courier New"/>
                <a:cs typeface="Courier New"/>
                <a:sym typeface="Courier New"/>
              </a:rPr>
              <a:t>FC</a:t>
            </a:r>
            <a:r>
              <a:rPr lang="en" sz="1500">
                <a:solidFill>
                  <a:srgbClr val="D4D4D4"/>
                </a:solidFill>
                <a:highlight>
                  <a:srgbClr val="1E1E1E"/>
                </a:highlight>
                <a:latin typeface="Courier New"/>
                <a:ea typeface="Courier New"/>
                <a:cs typeface="Courier New"/>
                <a:sym typeface="Courier New"/>
              </a:rPr>
              <a:t>&lt;{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addExamAction</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data</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any</a:t>
            </a: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=&gt;</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void</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fetchExamAction</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id</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string</a:t>
            </a: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=&gt;</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void</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updateExamAction</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id</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string</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data</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any</a:t>
            </a: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=&gt;</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void</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addExam</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IAddExam</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fetchExam</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IFetchExam</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updateExam</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IUpdateExam</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}&gt; =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addExamAction</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fetchExamAction</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updateExamAction</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addExam</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fetchExam</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updateExam</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=&gt;</a:t>
            </a:r>
            <a:r>
              <a:rPr lang="en" sz="1500">
                <a:solidFill>
                  <a:srgbClr val="D4D4D4"/>
                </a:solidFill>
                <a:highlight>
                  <a:srgbClr val="1E1E1E"/>
                </a:highlight>
                <a:latin typeface="Courier New"/>
                <a:ea typeface="Courier New"/>
                <a:cs typeface="Courier New"/>
                <a:sym typeface="Courier New"/>
              </a:rPr>
              <a:t> {}</a:t>
            </a:r>
            <a:endParaRPr sz="1500">
              <a:solidFill>
                <a:srgbClr val="D4D4D4"/>
              </a:solidFill>
              <a:highlight>
                <a:srgbClr val="1E1E1E"/>
              </a:highlight>
              <a:latin typeface="Courier New"/>
              <a:ea typeface="Courier New"/>
              <a:cs typeface="Courier New"/>
              <a:sym typeface="Courier New"/>
            </a:endParaRPr>
          </a:p>
        </p:txBody>
      </p:sp>
      <p:sp>
        <p:nvSpPr>
          <p:cNvPr id="452" name="Google Shape;452;p66"/>
          <p:cNvSpPr txBox="1"/>
          <p:nvPr/>
        </p:nvSpPr>
        <p:spPr>
          <a:xfrm>
            <a:off x="4766775" y="884500"/>
            <a:ext cx="3855000" cy="2756700"/>
          </a:xfrm>
          <a:prstGeom prst="rect">
            <a:avLst/>
          </a:prstGeom>
          <a:solidFill>
            <a:srgbClr val="050505"/>
          </a:solidFill>
          <a:ln>
            <a:noFill/>
          </a:ln>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en" sz="1500">
                <a:solidFill>
                  <a:srgbClr val="569CD6"/>
                </a:solidFill>
                <a:highlight>
                  <a:srgbClr val="1E1E1E"/>
                </a:highlight>
                <a:latin typeface="Courier New"/>
                <a:ea typeface="Courier New"/>
                <a:cs typeface="Courier New"/>
                <a:sym typeface="Courier New"/>
              </a:rPr>
              <a:t>type</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PropsType</a:t>
            </a:r>
            <a:r>
              <a:rPr lang="en" sz="1500">
                <a:solidFill>
                  <a:srgbClr val="D4D4D4"/>
                </a:solidFill>
                <a:highlight>
                  <a:srgbClr val="1E1E1E"/>
                </a:highlight>
                <a:latin typeface="Courier New"/>
                <a:ea typeface="Courier New"/>
                <a:cs typeface="Courier New"/>
                <a:sym typeface="Courier New"/>
              </a:rPr>
              <a:t> = </a:t>
            </a:r>
            <a:r>
              <a:rPr lang="en" sz="1500">
                <a:solidFill>
                  <a:srgbClr val="4EC9B0"/>
                </a:solidFill>
                <a:highlight>
                  <a:srgbClr val="1E1E1E"/>
                </a:highlight>
                <a:latin typeface="Courier New"/>
                <a:ea typeface="Courier New"/>
                <a:cs typeface="Courier New"/>
                <a:sym typeface="Courier New"/>
              </a:rPr>
              <a:t>RouteComponentProps</a:t>
            </a:r>
            <a:r>
              <a:rPr lang="en" sz="1500">
                <a:solidFill>
                  <a:srgbClr val="D4D4D4"/>
                </a:solidFill>
                <a:highlight>
                  <a:srgbClr val="1E1E1E"/>
                </a:highlight>
                <a:latin typeface="Courier New"/>
                <a:ea typeface="Courier New"/>
                <a:cs typeface="Courier New"/>
                <a:sym typeface="Courier New"/>
              </a:rPr>
              <a:t>&lt;</a:t>
            </a:r>
            <a:r>
              <a:rPr lang="en" sz="1500">
                <a:solidFill>
                  <a:srgbClr val="4EC9B0"/>
                </a:solidFill>
                <a:highlight>
                  <a:srgbClr val="1E1E1E"/>
                </a:highlight>
                <a:latin typeface="Courier New"/>
                <a:ea typeface="Courier New"/>
                <a:cs typeface="Courier New"/>
                <a:sym typeface="Courier New"/>
              </a:rPr>
              <a:t>any</a:t>
            </a:r>
            <a:r>
              <a:rPr lang="en" sz="1500">
                <a:solidFill>
                  <a:srgbClr val="D4D4D4"/>
                </a:solidFill>
                <a:highlight>
                  <a:srgbClr val="1E1E1E"/>
                </a:highlight>
                <a:latin typeface="Courier New"/>
                <a:ea typeface="Courier New"/>
                <a:cs typeface="Courier New"/>
                <a:sym typeface="Courier New"/>
              </a:rPr>
              <a:t>&gt; &amp; </a:t>
            </a:r>
            <a:r>
              <a:rPr lang="en" sz="1500">
                <a:solidFill>
                  <a:srgbClr val="4EC9B0"/>
                </a:solidFill>
                <a:highlight>
                  <a:srgbClr val="1E1E1E"/>
                </a:highlight>
                <a:latin typeface="Courier New"/>
                <a:ea typeface="Courier New"/>
                <a:cs typeface="Courier New"/>
                <a:sym typeface="Courier New"/>
              </a:rPr>
              <a:t>IPropExamResults</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500">
                <a:solidFill>
                  <a:srgbClr val="569CD6"/>
                </a:solidFill>
                <a:highlight>
                  <a:srgbClr val="1E1E1E"/>
                </a:highlight>
                <a:latin typeface="Courier New"/>
                <a:ea typeface="Courier New"/>
                <a:cs typeface="Courier New"/>
                <a:sym typeface="Courier New"/>
              </a:rPr>
              <a:t>class</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ExamResult</a:t>
            </a: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extends</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React</a:t>
            </a:r>
            <a:r>
              <a:rPr lang="en" sz="1500">
                <a:solidFill>
                  <a:srgbClr val="D4D4D4"/>
                </a:solidFill>
                <a:highlight>
                  <a:srgbClr val="1E1E1E"/>
                </a:highlight>
                <a:latin typeface="Courier New"/>
                <a:ea typeface="Courier New"/>
                <a:cs typeface="Courier New"/>
                <a:sym typeface="Courier New"/>
              </a:rPr>
              <a:t>.</a:t>
            </a:r>
            <a:r>
              <a:rPr lang="en" sz="1500">
                <a:solidFill>
                  <a:srgbClr val="4EC9B0"/>
                </a:solidFill>
                <a:highlight>
                  <a:srgbClr val="1E1E1E"/>
                </a:highlight>
                <a:latin typeface="Courier New"/>
                <a:ea typeface="Courier New"/>
                <a:cs typeface="Courier New"/>
                <a:sym typeface="Courier New"/>
              </a:rPr>
              <a:t>Component</a:t>
            </a:r>
            <a:r>
              <a:rPr lang="en" sz="1500">
                <a:solidFill>
                  <a:srgbClr val="D4D4D4"/>
                </a:solidFill>
                <a:highlight>
                  <a:srgbClr val="1E1E1E"/>
                </a:highlight>
                <a:latin typeface="Courier New"/>
                <a:ea typeface="Courier New"/>
                <a:cs typeface="Courier New"/>
                <a:sym typeface="Courier New"/>
              </a:rPr>
              <a:t>&lt;</a:t>
            </a:r>
            <a:r>
              <a:rPr lang="en" sz="1500">
                <a:solidFill>
                  <a:srgbClr val="4EC9B0"/>
                </a:solidFill>
                <a:highlight>
                  <a:srgbClr val="1E1E1E"/>
                </a:highlight>
                <a:latin typeface="Courier New"/>
                <a:ea typeface="Courier New"/>
                <a:cs typeface="Courier New"/>
                <a:sym typeface="Courier New"/>
              </a:rPr>
              <a:t>PropsType</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IStateExamResult</a:t>
            </a:r>
            <a:r>
              <a:rPr lang="en" sz="1500">
                <a:solidFill>
                  <a:srgbClr val="D4D4D4"/>
                </a:solidFill>
                <a:highlight>
                  <a:srgbClr val="1E1E1E"/>
                </a:highlight>
                <a:latin typeface="Courier New"/>
                <a:ea typeface="Courier New"/>
                <a:cs typeface="Courier New"/>
                <a:sym typeface="Courier New"/>
              </a:rPr>
              <a:t>&gt; {}</a:t>
            </a:r>
            <a:endParaRPr sz="15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Axios - Config</a:t>
            </a:r>
            <a:endParaRPr/>
          </a:p>
        </p:txBody>
      </p:sp>
      <p:sp>
        <p:nvSpPr>
          <p:cNvPr id="458" name="Google Shape;458;p67"/>
          <p:cNvSpPr txBox="1"/>
          <p:nvPr>
            <p:ph idx="1" type="body"/>
          </p:nvPr>
        </p:nvSpPr>
        <p:spPr>
          <a:xfrm>
            <a:off x="311700" y="1152475"/>
            <a:ext cx="8520600" cy="97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Set bearer token header</a:t>
            </a:r>
            <a:endParaRPr/>
          </a:p>
        </p:txBody>
      </p:sp>
      <p:sp>
        <p:nvSpPr>
          <p:cNvPr id="459" name="Google Shape;459;p67"/>
          <p:cNvSpPr txBox="1"/>
          <p:nvPr/>
        </p:nvSpPr>
        <p:spPr>
          <a:xfrm>
            <a:off x="1131975" y="2080050"/>
            <a:ext cx="6325200" cy="1627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axios</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'axios'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token</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null</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token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axios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defaults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headers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common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authorization</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`Bearer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token</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else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delete</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axios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defaults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headers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common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authoriztion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8"/>
          <p:cNvSpPr txBox="1"/>
          <p:nvPr>
            <p:ph type="title"/>
          </p:nvPr>
        </p:nvSpPr>
        <p:spPr>
          <a:xfrm>
            <a:off x="1088775" y="2080575"/>
            <a:ext cx="633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Login Page With Redux</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 Workflow</a:t>
            </a:r>
            <a:endParaRPr/>
          </a:p>
        </p:txBody>
      </p:sp>
      <p:sp>
        <p:nvSpPr>
          <p:cNvPr id="470" name="Google Shape;470;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Practice make an authen form with redux</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HOOKS</a:t>
            </a:r>
            <a:endParaRPr/>
          </a:p>
        </p:txBody>
      </p:sp>
      <p:sp>
        <p:nvSpPr>
          <p:cNvPr id="476" name="Google Shape;476;p70"/>
          <p:cNvSpPr txBox="1"/>
          <p:nvPr>
            <p:ph idx="1" type="body"/>
          </p:nvPr>
        </p:nvSpPr>
        <p:spPr>
          <a:xfrm>
            <a:off x="311700" y="1152475"/>
            <a:ext cx="8520600" cy="54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useState() </a:t>
            </a:r>
            <a:r>
              <a:rPr lang="en" sz="1100" u="sng">
                <a:solidFill>
                  <a:schemeClr val="hlink"/>
                </a:solidFill>
                <a:hlinkClick r:id="rId3"/>
              </a:rPr>
              <a:t>https://reactjs.org/docs/hooks-state.html</a:t>
            </a:r>
            <a:endParaRPr/>
          </a:p>
        </p:txBody>
      </p:sp>
      <p:sp>
        <p:nvSpPr>
          <p:cNvPr id="477" name="Google Shape;477;p70"/>
          <p:cNvSpPr txBox="1"/>
          <p:nvPr/>
        </p:nvSpPr>
        <p:spPr>
          <a:xfrm>
            <a:off x="532850" y="1798375"/>
            <a:ext cx="5713200" cy="2508900"/>
          </a:xfrm>
          <a:prstGeom prst="rect">
            <a:avLst/>
          </a:prstGeom>
          <a:solidFill>
            <a:srgbClr val="353B45"/>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useState</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'react'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UseState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setCounter</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useState</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button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onClick</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setCounter</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Increase</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button</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HOOKS</a:t>
            </a:r>
            <a:endParaRPr/>
          </a:p>
        </p:txBody>
      </p:sp>
      <p:sp>
        <p:nvSpPr>
          <p:cNvPr id="483" name="Google Shape;483;p71"/>
          <p:cNvSpPr txBox="1"/>
          <p:nvPr>
            <p:ph idx="1" type="body"/>
          </p:nvPr>
        </p:nvSpPr>
        <p:spPr>
          <a:xfrm>
            <a:off x="311700" y="1152475"/>
            <a:ext cx="265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useEffect() </a:t>
            </a:r>
            <a:r>
              <a:rPr lang="en" sz="1100" u="sng">
                <a:solidFill>
                  <a:schemeClr val="hlink"/>
                </a:solidFill>
                <a:hlinkClick r:id="rId3"/>
              </a:rPr>
              <a:t>https://reactjs.org/docs/hooks-effect.html</a:t>
            </a:r>
            <a:endParaRPr/>
          </a:p>
        </p:txBody>
      </p:sp>
      <p:sp>
        <p:nvSpPr>
          <p:cNvPr id="484" name="Google Shape;484;p71"/>
          <p:cNvSpPr txBox="1"/>
          <p:nvPr/>
        </p:nvSpPr>
        <p:spPr>
          <a:xfrm>
            <a:off x="3389525" y="62850"/>
            <a:ext cx="5713200" cy="5021400"/>
          </a:xfrm>
          <a:prstGeom prst="rect">
            <a:avLst/>
          </a:prstGeom>
          <a:solidFill>
            <a:srgbClr val="353B45"/>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useState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useEffect</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UseEffect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setCounter</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useState</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useEffect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document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title</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`You click on title in </a:t>
            </a:r>
            <a:r>
              <a:rPr lang="en" sz="1050">
                <a:solidFill>
                  <a:srgbClr val="569CD6"/>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counter</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times`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"Component before update"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"Component updated"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with useEffect()</a:t>
            </a:r>
            <a:endParaRPr sz="10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useEffect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"Component init"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"Component did mount / will unmount"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r>
              <a:rPr lang="en" sz="1050">
                <a:solidFill>
                  <a:srgbClr val="569CD6"/>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counter</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button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onClick</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setCounter</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Increase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button</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Thư viện ReactJS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Cnd links: </a:t>
            </a:r>
            <a:r>
              <a:rPr lang="en" u="sng">
                <a:solidFill>
                  <a:schemeClr val="hlink"/>
                </a:solidFill>
                <a:hlinkClick r:id="rId3"/>
              </a:rPr>
              <a:t>https://reactjs.org/docs/cdn-links.html</a:t>
            </a:r>
            <a:endParaRPr/>
          </a:p>
          <a:p>
            <a:pPr indent="-342900" lvl="0" marL="457200" rtl="0" algn="l">
              <a:spcBef>
                <a:spcPts val="0"/>
              </a:spcBef>
              <a:spcAft>
                <a:spcPts val="0"/>
              </a:spcAft>
              <a:buSzPts val="1800"/>
              <a:buChar char="●"/>
            </a:pPr>
            <a:r>
              <a:rPr lang="en"/>
              <a:t>Bản chất reactjs là một thư viện javascript giống như các thư viện khác trong javascript ( chẳng hạn JQuery ) nên phải cần nhiều thư viện và plugin khác để tạo thành một framework</a:t>
            </a:r>
            <a:endParaRPr/>
          </a:p>
          <a:p>
            <a:pPr indent="-342900" lvl="0" marL="457200" rtl="0" algn="l">
              <a:spcBef>
                <a:spcPts val="0"/>
              </a:spcBef>
              <a:spcAft>
                <a:spcPts val="0"/>
              </a:spcAft>
              <a:buSzPts val="1800"/>
              <a:buChar char="●"/>
            </a:pPr>
            <a:r>
              <a:rPr lang="en"/>
              <a:t>Cách dùng đơn giản là nhúng file url cdn vào html file</a:t>
            </a:r>
            <a:endParaRPr/>
          </a:p>
          <a:p>
            <a:pPr indent="-342900" lvl="0" marL="457200" rtl="0" algn="l">
              <a:spcBef>
                <a:spcPts val="0"/>
              </a:spcBef>
              <a:spcAft>
                <a:spcPts val="0"/>
              </a:spcAft>
              <a:buSzPts val="1800"/>
              <a:buChar char="●"/>
            </a:pPr>
            <a:r>
              <a:rPr lang="en"/>
              <a:t>Chương trình hello world đầu tiên với library ReactJS</a:t>
            </a:r>
            <a:endParaRPr/>
          </a:p>
        </p:txBody>
      </p:sp>
      <p:pic>
        <p:nvPicPr>
          <p:cNvPr id="86" name="Google Shape;86;p18"/>
          <p:cNvPicPr preferRelativeResize="0"/>
          <p:nvPr/>
        </p:nvPicPr>
        <p:blipFill>
          <a:blip r:embed="rId4">
            <a:alphaModFix/>
          </a:blip>
          <a:stretch>
            <a:fillRect/>
          </a:stretch>
        </p:blipFill>
        <p:spPr>
          <a:xfrm>
            <a:off x="424900" y="3367826"/>
            <a:ext cx="8294195" cy="9938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HOOKS</a:t>
            </a:r>
            <a:endParaRPr/>
          </a:p>
        </p:txBody>
      </p:sp>
      <p:sp>
        <p:nvSpPr>
          <p:cNvPr id="490" name="Google Shape;490;p72"/>
          <p:cNvSpPr txBox="1"/>
          <p:nvPr>
            <p:ph idx="1" type="body"/>
          </p:nvPr>
        </p:nvSpPr>
        <p:spPr>
          <a:xfrm>
            <a:off x="311700" y="1152475"/>
            <a:ext cx="265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useContext() </a:t>
            </a:r>
            <a:r>
              <a:rPr lang="en" sz="1100" u="sng">
                <a:solidFill>
                  <a:schemeClr val="hlink"/>
                </a:solidFill>
                <a:hlinkClick r:id="rId3"/>
              </a:rPr>
              <a:t>https://reactjs.org/docs/hooks-effect.html</a:t>
            </a:r>
            <a:endParaRPr/>
          </a:p>
        </p:txBody>
      </p:sp>
      <p:sp>
        <p:nvSpPr>
          <p:cNvPr id="491" name="Google Shape;491;p72"/>
          <p:cNvSpPr txBox="1"/>
          <p:nvPr/>
        </p:nvSpPr>
        <p:spPr>
          <a:xfrm>
            <a:off x="3389525" y="62850"/>
            <a:ext cx="5713200" cy="5021400"/>
          </a:xfrm>
          <a:prstGeom prst="rect">
            <a:avLst/>
          </a:prstGeom>
          <a:solidFill>
            <a:srgbClr val="353B45"/>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AppContext</a:t>
            </a:r>
            <a:r>
              <a:rPr lang="en" sz="1050">
                <a:solidFill>
                  <a:srgbClr val="D4D4D4"/>
                </a:solidFill>
                <a:highlight>
                  <a:srgbClr val="1E1E1E"/>
                </a:highlight>
                <a:latin typeface="Courier New"/>
                <a:ea typeface="Courier New"/>
                <a:cs typeface="Courier New"/>
                <a:sym typeface="Courier New"/>
              </a:rPr>
              <a:t> = </a:t>
            </a:r>
            <a:r>
              <a:rPr lang="en" sz="1050">
                <a:solidFill>
                  <a:srgbClr val="4EC9B0"/>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createContext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StateProvider</a:t>
            </a:r>
            <a:r>
              <a:rPr lang="en" sz="1050">
                <a:solidFill>
                  <a:srgbClr val="D4D4D4"/>
                </a:solidFill>
                <a:highlight>
                  <a:srgbClr val="1E1E1E"/>
                </a:highlight>
                <a:latin typeface="Courier New"/>
                <a:ea typeface="Courier New"/>
                <a:cs typeface="Courier New"/>
                <a:sym typeface="Courier New"/>
              </a:rPr>
              <a:t> = ({ </a:t>
            </a:r>
            <a:r>
              <a:rPr lang="en" sz="1050">
                <a:solidFill>
                  <a:srgbClr val="9CDCFE"/>
                </a:solidFill>
                <a:highlight>
                  <a:srgbClr val="1E1E1E"/>
                </a:highlight>
                <a:latin typeface="Courier New"/>
                <a:ea typeface="Courier New"/>
                <a:cs typeface="Courier New"/>
                <a:sym typeface="Courier New"/>
              </a:rPr>
              <a:t>children</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dispatch</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useReducer</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reducer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theme: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"dark"</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AppContext.Provider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dispatch</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children</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AppContext.Provider</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 </a:t>
            </a:r>
            <a:r>
              <a:rPr lang="en" sz="1050">
                <a:solidFill>
                  <a:srgbClr val="4FC1FF"/>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dispatch</a:t>
            </a:r>
            <a:r>
              <a:rPr lang="en" sz="1050">
                <a:solidFill>
                  <a:srgbClr val="D4D4D4"/>
                </a:solidFill>
                <a:highlight>
                  <a:srgbClr val="1E1E1E"/>
                </a:highlight>
                <a:latin typeface="Courier New"/>
                <a:ea typeface="Courier New"/>
                <a:cs typeface="Courier New"/>
                <a:sym typeface="Courier New"/>
              </a:rPr>
              <a:t> } = </a:t>
            </a:r>
            <a:r>
              <a:rPr lang="en" sz="1050">
                <a:solidFill>
                  <a:srgbClr val="DCDCAA"/>
                </a:solidFill>
                <a:highlight>
                  <a:srgbClr val="1E1E1E"/>
                </a:highlight>
                <a:latin typeface="Courier New"/>
                <a:ea typeface="Courier New"/>
                <a:cs typeface="Courier New"/>
                <a:sym typeface="Courier New"/>
              </a:rPr>
              <a:t>useContext</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AppContext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StateProvider</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MyComponent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StateProvider</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HOOKS</a:t>
            </a:r>
            <a:endParaRPr/>
          </a:p>
        </p:txBody>
      </p:sp>
      <p:sp>
        <p:nvSpPr>
          <p:cNvPr id="497" name="Google Shape;497;p73"/>
          <p:cNvSpPr txBox="1"/>
          <p:nvPr>
            <p:ph idx="1" type="body"/>
          </p:nvPr>
        </p:nvSpPr>
        <p:spPr>
          <a:xfrm>
            <a:off x="311700" y="1152475"/>
            <a:ext cx="265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useReducer()</a:t>
            </a:r>
            <a:endParaRPr/>
          </a:p>
        </p:txBody>
      </p:sp>
      <p:sp>
        <p:nvSpPr>
          <p:cNvPr id="498" name="Google Shape;498;p73"/>
          <p:cNvSpPr txBox="1"/>
          <p:nvPr/>
        </p:nvSpPr>
        <p:spPr>
          <a:xfrm>
            <a:off x="3389525" y="62850"/>
            <a:ext cx="5713200" cy="5021400"/>
          </a:xfrm>
          <a:prstGeom prst="rect">
            <a:avLst/>
          </a:prstGeom>
          <a:solidFill>
            <a:srgbClr val="353B45"/>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reducer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action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"Reducer: "</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switch</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action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"change"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var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newTheme</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"light"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theme</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"light"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newTheme</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"dark"</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theme: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newTheme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throw</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new</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Error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StateProvider</a:t>
            </a:r>
            <a:r>
              <a:rPr lang="en" sz="1050">
                <a:solidFill>
                  <a:srgbClr val="D4D4D4"/>
                </a:solidFill>
                <a:highlight>
                  <a:srgbClr val="1E1E1E"/>
                </a:highlight>
                <a:latin typeface="Courier New"/>
                <a:ea typeface="Courier New"/>
                <a:cs typeface="Courier New"/>
                <a:sym typeface="Courier New"/>
              </a:rPr>
              <a:t> = ({ </a:t>
            </a:r>
            <a:r>
              <a:rPr lang="en" sz="1050">
                <a:solidFill>
                  <a:srgbClr val="9CDCFE"/>
                </a:solidFill>
                <a:highlight>
                  <a:srgbClr val="1E1E1E"/>
                </a:highlight>
                <a:latin typeface="Courier New"/>
                <a:ea typeface="Courier New"/>
                <a:cs typeface="Courier New"/>
                <a:sym typeface="Courier New"/>
              </a:rPr>
              <a:t>children</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dispatch</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useReducer</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reducer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theme: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"dark"</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AppContext.Provider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dispatch</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children</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AppContext.Provider</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HOOKS</a:t>
            </a:r>
            <a:endParaRPr/>
          </a:p>
        </p:txBody>
      </p:sp>
      <p:sp>
        <p:nvSpPr>
          <p:cNvPr id="504" name="Google Shape;504;p74"/>
          <p:cNvSpPr txBox="1"/>
          <p:nvPr>
            <p:ph idx="1" type="body"/>
          </p:nvPr>
        </p:nvSpPr>
        <p:spPr>
          <a:xfrm>
            <a:off x="311700" y="1152475"/>
            <a:ext cx="265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Custom hook</a:t>
            </a:r>
            <a:endParaRPr/>
          </a:p>
        </p:txBody>
      </p:sp>
      <p:sp>
        <p:nvSpPr>
          <p:cNvPr id="505" name="Google Shape;505;p74"/>
          <p:cNvSpPr txBox="1"/>
          <p:nvPr/>
        </p:nvSpPr>
        <p:spPr>
          <a:xfrm>
            <a:off x="3389525" y="62850"/>
            <a:ext cx="5713200" cy="5021400"/>
          </a:xfrm>
          <a:prstGeom prst="rect">
            <a:avLst/>
          </a:prstGeom>
          <a:solidFill>
            <a:srgbClr val="353B45"/>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useFormInput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name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setValue</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useState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name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onChange</a:t>
            </a:r>
            <a:r>
              <a:rPr lang="en" sz="1050">
                <a:solidFill>
                  <a:srgbClr val="9CDCFE"/>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event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setValue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event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target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Input</a:t>
            </a:r>
            <a:endParaRPr sz="1050">
              <a:solidFill>
                <a:srgbClr val="4EC9B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value={name}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onChange={(event) =&gt; setName(event.target.value)}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name</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name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"name"</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name</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useFormInput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"Harry"</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Fragments and Refs </a:t>
            </a:r>
            <a:endParaRPr/>
          </a:p>
        </p:txBody>
      </p:sp>
      <p:sp>
        <p:nvSpPr>
          <p:cNvPr id="511" name="Google Shape;511;p75"/>
          <p:cNvSpPr txBox="1"/>
          <p:nvPr>
            <p:ph idx="1" type="body"/>
          </p:nvPr>
        </p:nvSpPr>
        <p:spPr>
          <a:xfrm>
            <a:off x="274700" y="1152475"/>
            <a:ext cx="7755000" cy="74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&lt;fragment&gt;&lt;/fragment&gt; is the same as &lt;&gt;&lt;/&gt;</a:t>
            </a:r>
            <a:endParaRPr/>
          </a:p>
          <a:p>
            <a:pPr indent="-342900" lvl="0" marL="457200" rtl="0" algn="l">
              <a:spcBef>
                <a:spcPts val="0"/>
              </a:spcBef>
              <a:spcAft>
                <a:spcPts val="0"/>
              </a:spcAft>
              <a:buSzPts val="1800"/>
              <a:buChar char="●"/>
            </a:pPr>
            <a:r>
              <a:rPr lang="en"/>
              <a:t>Refs to do task that can’t not use state</a:t>
            </a:r>
            <a:endParaRPr/>
          </a:p>
        </p:txBody>
      </p:sp>
      <p:sp>
        <p:nvSpPr>
          <p:cNvPr id="512" name="Google Shape;512;p75"/>
          <p:cNvSpPr txBox="1"/>
          <p:nvPr/>
        </p:nvSpPr>
        <p:spPr>
          <a:xfrm>
            <a:off x="4884475" y="2029425"/>
            <a:ext cx="3360000" cy="2701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Input</a:t>
            </a:r>
            <a:endParaRPr sz="1050">
              <a:solidFill>
                <a:srgbClr val="4EC9B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name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"username"</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username</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onChange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onDataChange</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ref</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input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userNameInput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input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p:txBody>
      </p:sp>
      <p:sp>
        <p:nvSpPr>
          <p:cNvPr id="513" name="Google Shape;513;p75"/>
          <p:cNvSpPr txBox="1"/>
          <p:nvPr/>
        </p:nvSpPr>
        <p:spPr>
          <a:xfrm>
            <a:off x="821475" y="2087025"/>
            <a:ext cx="3000000" cy="888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constructor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super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userNameInput</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null</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514" name="Google Shape;514;p75"/>
          <p:cNvSpPr txBox="1"/>
          <p:nvPr/>
        </p:nvSpPr>
        <p:spPr>
          <a:xfrm>
            <a:off x="821475" y="3167375"/>
            <a:ext cx="3000000" cy="1563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userNameInput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focus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setState</a:t>
            </a:r>
            <a:endParaRPr/>
          </a:p>
        </p:txBody>
      </p:sp>
      <p:sp>
        <p:nvSpPr>
          <p:cNvPr id="520" name="Google Shape;520;p76"/>
          <p:cNvSpPr txBox="1"/>
          <p:nvPr>
            <p:ph idx="1" type="body"/>
          </p:nvPr>
        </p:nvSpPr>
        <p:spPr>
          <a:xfrm>
            <a:off x="311700" y="1152475"/>
            <a:ext cx="8520600" cy="198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ReactJs setState not update your state immediately</a:t>
            </a:r>
            <a:endParaRPr/>
          </a:p>
          <a:p>
            <a:pPr indent="-342900" lvl="0" marL="457200" rtl="0" algn="l">
              <a:spcBef>
                <a:spcPts val="0"/>
              </a:spcBef>
              <a:spcAft>
                <a:spcPts val="0"/>
              </a:spcAft>
              <a:buSzPts val="1800"/>
              <a:buChar char="●"/>
            </a:pPr>
            <a:r>
              <a:rPr lang="en"/>
              <a:t>Before performance, it use collect all changes and update to render one time</a:t>
            </a:r>
            <a:endParaRPr/>
          </a:p>
          <a:p>
            <a:pPr indent="-342900" lvl="0" marL="457200" rtl="0" algn="l">
              <a:spcBef>
                <a:spcPts val="0"/>
              </a:spcBef>
              <a:spcAft>
                <a:spcPts val="0"/>
              </a:spcAft>
              <a:buSzPts val="1800"/>
              <a:buChar char="●"/>
            </a:pPr>
            <a:r>
              <a:rPr lang="en"/>
              <a:t>So, sometime you action affect state with quite a lot of source, you state maybe go wrong.</a:t>
            </a:r>
            <a:endParaRPr/>
          </a:p>
          <a:p>
            <a:pPr indent="-342900" lvl="0" marL="457200" rtl="0" algn="l">
              <a:spcBef>
                <a:spcPts val="0"/>
              </a:spcBef>
              <a:spcAft>
                <a:spcPts val="0"/>
              </a:spcAft>
              <a:buSzPts val="1800"/>
              <a:buChar char="●"/>
            </a:pPr>
            <a:r>
              <a:rPr lang="en"/>
              <a:t>Use callback to correct you state</a:t>
            </a:r>
            <a:endParaRPr/>
          </a:p>
        </p:txBody>
      </p:sp>
      <p:sp>
        <p:nvSpPr>
          <p:cNvPr id="521" name="Google Shape;521;p76"/>
          <p:cNvSpPr txBox="1"/>
          <p:nvPr/>
        </p:nvSpPr>
        <p:spPr>
          <a:xfrm>
            <a:off x="2762025" y="4046875"/>
            <a:ext cx="4393500" cy="785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setState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522" name="Google Shape;522;p76"/>
          <p:cNvSpPr txBox="1"/>
          <p:nvPr/>
        </p:nvSpPr>
        <p:spPr>
          <a:xfrm>
            <a:off x="2762025" y="3084575"/>
            <a:ext cx="4393500" cy="453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setState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this.</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523" name="Google Shape;523;p76"/>
          <p:cNvSpPr txBox="1"/>
          <p:nvPr/>
        </p:nvSpPr>
        <p:spPr>
          <a:xfrm>
            <a:off x="1719200" y="4201825"/>
            <a:ext cx="7500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Use:</a:t>
            </a:r>
            <a:endParaRPr/>
          </a:p>
        </p:txBody>
      </p:sp>
      <p:sp>
        <p:nvSpPr>
          <p:cNvPr id="524" name="Google Shape;524;p76"/>
          <p:cNvSpPr txBox="1"/>
          <p:nvPr/>
        </p:nvSpPr>
        <p:spPr>
          <a:xfrm>
            <a:off x="1351300" y="3073325"/>
            <a:ext cx="12240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Instead of:</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Component</a:t>
            </a:r>
            <a:endParaRPr/>
          </a:p>
        </p:txBody>
      </p:sp>
      <p:sp>
        <p:nvSpPr>
          <p:cNvPr id="530" name="Google Shape;530;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Add style for component</a:t>
            </a:r>
            <a:endParaRPr/>
          </a:p>
          <a:p>
            <a:pPr indent="0" lvl="0" marL="0" rtl="0" algn="l">
              <a:spcBef>
                <a:spcPts val="600"/>
              </a:spcBef>
              <a:spcAft>
                <a:spcPts val="0"/>
              </a:spcAft>
              <a:buClr>
                <a:schemeClr val="dk1"/>
              </a:buClr>
              <a:buSzPts val="1100"/>
              <a:buFont typeface="Arial"/>
              <a:buNone/>
            </a:pPr>
            <a:r>
              <a:rPr lang="en" sz="1100" u="sng">
                <a:solidFill>
                  <a:schemeClr val="hlink"/>
                </a:solidFill>
                <a:hlinkClick r:id="rId3"/>
              </a:rPr>
              <a:t>https://create-react-app.dev/docs/adding-a-stylesheet</a:t>
            </a:r>
            <a:endParaRPr/>
          </a:p>
          <a:p>
            <a:pPr indent="0" lvl="0" marL="0" rtl="0" algn="l">
              <a:spcBef>
                <a:spcPts val="600"/>
              </a:spcBef>
              <a:spcAft>
                <a:spcPts val="0"/>
              </a:spcAft>
              <a:buClr>
                <a:schemeClr val="dk1"/>
              </a:buClr>
              <a:buSzPts val="1100"/>
              <a:buFont typeface="Arial"/>
              <a:buNone/>
            </a:pPr>
            <a:r>
              <a:rPr lang="en" sz="1100" u="sng">
                <a:solidFill>
                  <a:schemeClr val="hlink"/>
                </a:solidFill>
                <a:hlinkClick r:id="rId4"/>
              </a:rPr>
              <a:t>https://www.sitepoint.com/react-components-styling-options/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 Saga</a:t>
            </a:r>
            <a:endParaRPr/>
          </a:p>
        </p:txBody>
      </p:sp>
      <p:sp>
        <p:nvSpPr>
          <p:cNvPr id="536" name="Google Shape;536;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NextJS</a:t>
            </a:r>
            <a:endParaRPr/>
          </a:p>
        </p:txBody>
      </p:sp>
      <p:sp>
        <p:nvSpPr>
          <p:cNvPr id="542" name="Google Shape;542;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Toolchain that’s support both SSR (Server Side Rendering and CSR (</a:t>
            </a:r>
            <a:br>
              <a:rPr lang="en"/>
            </a:br>
            <a:r>
              <a:rPr lang="en"/>
              <a:t>Client Side Rendering)</a:t>
            </a:r>
            <a:endParaRPr/>
          </a:p>
          <a:p>
            <a:pPr indent="-342900" lvl="0" marL="457200" rtl="0" algn="l">
              <a:spcBef>
                <a:spcPts val="0"/>
              </a:spcBef>
              <a:spcAft>
                <a:spcPts val="0"/>
              </a:spcAft>
              <a:buSzPts val="1800"/>
              <a:buChar char="●"/>
            </a:pPr>
            <a:r>
              <a:rPr lang="en"/>
              <a:t>Support for webs page that need SEO</a:t>
            </a:r>
            <a:endParaRPr/>
          </a:p>
          <a:p>
            <a:pPr indent="-342900" lvl="0" marL="457200" rtl="0" algn="l">
              <a:spcBef>
                <a:spcPts val="0"/>
              </a:spcBef>
              <a:spcAft>
                <a:spcPts val="0"/>
              </a:spcAft>
              <a:buSzPts val="1800"/>
              <a:buChar char="●"/>
            </a:pPr>
            <a:r>
              <a:rPr lang="en"/>
              <a:t>Tutorials: </a:t>
            </a:r>
            <a:r>
              <a:rPr lang="en" sz="1100" u="sng">
                <a:solidFill>
                  <a:schemeClr val="hlink"/>
                </a:solidFill>
                <a:hlinkClick r:id="rId3"/>
              </a:rPr>
              <a:t>https://nextjs.org/learn/basics/create-nextjs-app</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PUSH HEROKU APP</a:t>
            </a:r>
            <a:endParaRPr/>
          </a:p>
        </p:txBody>
      </p:sp>
      <p:sp>
        <p:nvSpPr>
          <p:cNvPr id="548" name="Google Shape;548;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Splitting</a:t>
            </a:r>
            <a:endParaRPr/>
          </a:p>
        </p:txBody>
      </p:sp>
      <p:sp>
        <p:nvSpPr>
          <p:cNvPr id="554" name="Google Shape;554;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world với reactjs cdn</a:t>
            </a:r>
            <a:endParaRPr/>
          </a:p>
        </p:txBody>
      </p:sp>
      <p:pic>
        <p:nvPicPr>
          <p:cNvPr id="92" name="Google Shape;92;p19"/>
          <p:cNvPicPr preferRelativeResize="0"/>
          <p:nvPr/>
        </p:nvPicPr>
        <p:blipFill>
          <a:blip r:embed="rId3">
            <a:alphaModFix/>
          </a:blip>
          <a:stretch>
            <a:fillRect/>
          </a:stretch>
        </p:blipFill>
        <p:spPr>
          <a:xfrm>
            <a:off x="622525" y="3317300"/>
            <a:ext cx="7124850" cy="1441350"/>
          </a:xfrm>
          <a:prstGeom prst="rect">
            <a:avLst/>
          </a:prstGeom>
          <a:noFill/>
          <a:ln>
            <a:noFill/>
          </a:ln>
        </p:spPr>
      </p:pic>
      <p:pic>
        <p:nvPicPr>
          <p:cNvPr id="93" name="Google Shape;93;p19"/>
          <p:cNvPicPr preferRelativeResize="0"/>
          <p:nvPr/>
        </p:nvPicPr>
        <p:blipFill>
          <a:blip r:embed="rId4">
            <a:alphaModFix/>
          </a:blip>
          <a:stretch>
            <a:fillRect/>
          </a:stretch>
        </p:blipFill>
        <p:spPr>
          <a:xfrm>
            <a:off x="622525" y="1118300"/>
            <a:ext cx="7124850" cy="2090239"/>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a:t>
            </a:r>
            <a:endParaRPr/>
          </a:p>
        </p:txBody>
      </p:sp>
      <p:sp>
        <p:nvSpPr>
          <p:cNvPr id="560" name="Google Shape;560;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 Guide</a:t>
            </a:r>
            <a:endParaRPr/>
          </a:p>
        </p:txBody>
      </p:sp>
      <p:sp>
        <p:nvSpPr>
          <p:cNvPr id="566" name="Google Shape;566;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a:t>
            </a:r>
            <a:endParaRPr/>
          </a:p>
        </p:txBody>
      </p:sp>
      <p:sp>
        <p:nvSpPr>
          <p:cNvPr id="572" name="Google Shape;572;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 persist</a:t>
            </a:r>
            <a:endParaRPr/>
          </a:p>
        </p:txBody>
      </p:sp>
      <p:sp>
        <p:nvSpPr>
          <p:cNvPr id="578" name="Google Shape;578;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Boundaring</a:t>
            </a:r>
            <a:endParaRPr/>
          </a:p>
        </p:txBody>
      </p:sp>
      <p:sp>
        <p:nvSpPr>
          <p:cNvPr id="584" name="Google Shape;584;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 về JSX</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JSX là gì?</a:t>
            </a:r>
            <a:br>
              <a:rPr lang="en"/>
            </a:br>
            <a:r>
              <a:rPr lang="en">
                <a:solidFill>
                  <a:srgbClr val="050505"/>
                </a:solidFill>
              </a:rPr>
              <a:t>Javascript Extension</a:t>
            </a:r>
            <a:endParaRPr>
              <a:solidFill>
                <a:srgbClr val="050505"/>
              </a:solidFill>
            </a:endParaRPr>
          </a:p>
          <a:p>
            <a:pPr indent="-342900" lvl="0" marL="457200" rtl="0" algn="l">
              <a:spcBef>
                <a:spcPts val="0"/>
              </a:spcBef>
              <a:spcAft>
                <a:spcPts val="0"/>
              </a:spcAft>
              <a:buSzPts val="1800"/>
              <a:buChar char="●"/>
            </a:pPr>
            <a:r>
              <a:rPr lang="en"/>
              <a:t>Tại sao JSX ra đời</a:t>
            </a:r>
            <a:br>
              <a:rPr lang="en"/>
            </a:br>
            <a:r>
              <a:rPr lang="en">
                <a:solidFill>
                  <a:schemeClr val="dk1"/>
                </a:solidFill>
              </a:rPr>
              <a:t>ReactJS không bắt buộc dùng JSX, nhắm giúp developer có cách nhìn UI trực quan khi viết code Javascript cũng những thấy message liên quan đến warning và error</a:t>
            </a:r>
            <a:endParaRPr>
              <a:solidFill>
                <a:schemeClr val="dk1"/>
              </a:solidFill>
            </a:endParaRPr>
          </a:p>
          <a:p>
            <a:pPr indent="-342900" lvl="0" marL="457200" marR="0" rtl="0" algn="l">
              <a:lnSpc>
                <a:spcPct val="115000"/>
              </a:lnSpc>
              <a:spcBef>
                <a:spcPts val="0"/>
              </a:spcBef>
              <a:spcAft>
                <a:spcPts val="0"/>
              </a:spcAft>
              <a:buSzPts val="1800"/>
              <a:buChar char="●"/>
            </a:pPr>
            <a:r>
              <a:rPr lang="en"/>
              <a:t>Ví dụ về JSX - Giới thiệu về babel</a:t>
            </a:r>
            <a:endParaRPr/>
          </a:p>
          <a:p>
            <a:pPr indent="-342900" lvl="1" marL="914400" marR="0" rtl="0" algn="l">
              <a:lnSpc>
                <a:spcPct val="115000"/>
              </a:lnSpc>
              <a:spcBef>
                <a:spcPts val="0"/>
              </a:spcBef>
              <a:spcAft>
                <a:spcPts val="0"/>
              </a:spcAft>
              <a:buSzPts val="1800"/>
              <a:buChar char="○"/>
            </a:pPr>
            <a:r>
              <a:rPr lang="en" sz="1800"/>
              <a:t>Try it out: </a:t>
            </a:r>
            <a:r>
              <a:rPr lang="en" sz="1800" u="sng">
                <a:solidFill>
                  <a:schemeClr val="hlink"/>
                </a:solidFill>
                <a:hlinkClick r:id="rId3"/>
              </a:rPr>
              <a:t>https://babeljs.io/repl</a:t>
            </a:r>
            <a:endParaRPr sz="1800"/>
          </a:p>
          <a:p>
            <a:pPr indent="-342900" lvl="1" marL="914400" marR="0" rtl="0" algn="l">
              <a:lnSpc>
                <a:spcPct val="115000"/>
              </a:lnSpc>
              <a:spcBef>
                <a:spcPts val="0"/>
              </a:spcBef>
              <a:spcAft>
                <a:spcPts val="0"/>
              </a:spcAft>
              <a:buSzPts val="1800"/>
              <a:buChar char="○"/>
            </a:pPr>
            <a:r>
              <a:rPr lang="en" sz="1800"/>
              <a:t>Cdn link: </a:t>
            </a:r>
            <a:r>
              <a:rPr lang="en" sz="1800" u="sng">
                <a:solidFill>
                  <a:schemeClr val="hlink"/>
                </a:solidFill>
                <a:hlinkClick r:id="rId4"/>
              </a:rPr>
              <a:t>https://cdnjs.com/libraries/babel-standalone</a:t>
            </a:r>
            <a:r>
              <a:rPr lang="en" sz="1800"/>
              <a:t> </a:t>
            </a:r>
            <a:endParaRPr sz="1800"/>
          </a:p>
          <a:p>
            <a:pPr indent="-342900" lvl="0" marL="457200" rtl="0" algn="l">
              <a:spcBef>
                <a:spcPts val="0"/>
              </a:spcBef>
              <a:spcAft>
                <a:spcPts val="0"/>
              </a:spcAft>
              <a:buSzPts val="1800"/>
              <a:buChar char="●"/>
            </a:pPr>
            <a:r>
              <a:rPr lang="en"/>
              <a:t>Các kỹ thuật cơ bản và nâng cao với JSX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JSX Example</a:t>
            </a:r>
            <a:endParaRPr/>
          </a:p>
        </p:txBody>
      </p:sp>
      <p:pic>
        <p:nvPicPr>
          <p:cNvPr id="105" name="Google Shape;105;p21"/>
          <p:cNvPicPr preferRelativeResize="0"/>
          <p:nvPr/>
        </p:nvPicPr>
        <p:blipFill>
          <a:blip r:embed="rId3">
            <a:alphaModFix/>
          </a:blip>
          <a:stretch>
            <a:fillRect/>
          </a:stretch>
        </p:blipFill>
        <p:spPr>
          <a:xfrm>
            <a:off x="424900" y="1173375"/>
            <a:ext cx="5829368" cy="1322845"/>
          </a:xfrm>
          <a:prstGeom prst="rect">
            <a:avLst/>
          </a:prstGeom>
          <a:noFill/>
          <a:ln>
            <a:noFill/>
          </a:ln>
        </p:spPr>
      </p:pic>
      <p:pic>
        <p:nvPicPr>
          <p:cNvPr id="106" name="Google Shape;106;p21"/>
          <p:cNvPicPr preferRelativeResize="0"/>
          <p:nvPr/>
        </p:nvPicPr>
        <p:blipFill>
          <a:blip r:embed="rId4">
            <a:alphaModFix/>
          </a:blip>
          <a:stretch>
            <a:fillRect/>
          </a:stretch>
        </p:blipFill>
        <p:spPr>
          <a:xfrm>
            <a:off x="424900" y="2701680"/>
            <a:ext cx="5829376" cy="1978820"/>
          </a:xfrm>
          <a:prstGeom prst="rect">
            <a:avLst/>
          </a:prstGeom>
          <a:noFill/>
          <a:ln>
            <a:noFill/>
          </a:ln>
        </p:spPr>
      </p:pic>
      <p:sp>
        <p:nvSpPr>
          <p:cNvPr id="107" name="Google Shape;107;p21"/>
          <p:cNvSpPr txBox="1"/>
          <p:nvPr/>
        </p:nvSpPr>
        <p:spPr>
          <a:xfrm>
            <a:off x="6412425" y="1375975"/>
            <a:ext cx="2671800" cy="10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Embedding Expressions in JSX</a:t>
            </a:r>
            <a:br>
              <a:rPr lang="en" sz="1800">
                <a:solidFill>
                  <a:schemeClr val="dk2"/>
                </a:solidFill>
              </a:rPr>
            </a:br>
            <a:endParaRPr/>
          </a:p>
        </p:txBody>
      </p:sp>
      <p:sp>
        <p:nvSpPr>
          <p:cNvPr id="108" name="Google Shape;108;p21"/>
          <p:cNvSpPr txBox="1"/>
          <p:nvPr/>
        </p:nvSpPr>
        <p:spPr>
          <a:xfrm>
            <a:off x="6501675" y="2397225"/>
            <a:ext cx="2493300" cy="2327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50">
                <a:solidFill>
                  <a:srgbClr val="C5A5C5"/>
                </a:solidFill>
                <a:highlight>
                  <a:srgbClr val="353B45"/>
                </a:highlight>
                <a:latin typeface="Courier New"/>
                <a:ea typeface="Courier New"/>
                <a:cs typeface="Courier New"/>
                <a:sym typeface="Courier New"/>
              </a:rPr>
              <a:t>const</a:t>
            </a:r>
            <a:r>
              <a:rPr lang="en" sz="1050">
                <a:solidFill>
                  <a:schemeClr val="lt1"/>
                </a:solidFill>
                <a:highlight>
                  <a:srgbClr val="353B45"/>
                </a:highlight>
                <a:latin typeface="Courier New"/>
                <a:ea typeface="Courier New"/>
                <a:cs typeface="Courier New"/>
                <a:sym typeface="Courier New"/>
              </a:rPr>
              <a:t> name </a:t>
            </a:r>
            <a:r>
              <a:rPr lang="en" sz="1050">
                <a:solidFill>
                  <a:srgbClr val="D7DEEA"/>
                </a:solidFill>
                <a:highlight>
                  <a:srgbClr val="353B45"/>
                </a:highlight>
                <a:latin typeface="Courier New"/>
                <a:ea typeface="Courier New"/>
                <a:cs typeface="Courier New"/>
                <a:sym typeface="Courier New"/>
              </a:rPr>
              <a:t>=</a:t>
            </a:r>
            <a:r>
              <a:rPr lang="en" sz="1050">
                <a:solidFill>
                  <a:schemeClr val="lt1"/>
                </a:solidFill>
                <a:highlight>
                  <a:srgbClr val="353B45"/>
                </a:highlight>
                <a:latin typeface="Courier New"/>
                <a:ea typeface="Courier New"/>
                <a:cs typeface="Courier New"/>
                <a:sym typeface="Courier New"/>
              </a:rPr>
              <a:t> </a:t>
            </a:r>
            <a:r>
              <a:rPr lang="en" sz="1050">
                <a:solidFill>
                  <a:srgbClr val="8DC891"/>
                </a:solidFill>
                <a:highlight>
                  <a:srgbClr val="353B45"/>
                </a:highlight>
                <a:latin typeface="Courier New"/>
                <a:ea typeface="Courier New"/>
                <a:cs typeface="Courier New"/>
                <a:sym typeface="Courier New"/>
              </a:rPr>
              <a:t>'Josh Perez'</a:t>
            </a:r>
            <a:r>
              <a:rPr lang="en" sz="1050">
                <a:solidFill>
                  <a:srgbClr val="88C6BE"/>
                </a:solidFill>
                <a:highlight>
                  <a:srgbClr val="353B45"/>
                </a:highlight>
                <a:latin typeface="Courier New"/>
                <a:ea typeface="Courier New"/>
                <a:cs typeface="Courier New"/>
                <a:sym typeface="Courier New"/>
              </a:rPr>
              <a:t>;</a:t>
            </a:r>
            <a:br>
              <a:rPr lang="en" sz="1050">
                <a:solidFill>
                  <a:srgbClr val="88C6BE"/>
                </a:solidFill>
                <a:highlight>
                  <a:srgbClr val="353B45"/>
                </a:highlight>
                <a:latin typeface="Courier New"/>
                <a:ea typeface="Courier New"/>
                <a:cs typeface="Courier New"/>
                <a:sym typeface="Courier New"/>
              </a:rPr>
            </a:br>
            <a:r>
              <a:rPr lang="en" sz="1050">
                <a:solidFill>
                  <a:srgbClr val="C5A5C5"/>
                </a:solidFill>
                <a:highlight>
                  <a:srgbClr val="353B45"/>
                </a:highlight>
                <a:latin typeface="Courier New"/>
                <a:ea typeface="Courier New"/>
                <a:cs typeface="Courier New"/>
                <a:sym typeface="Courier New"/>
              </a:rPr>
              <a:t>const</a:t>
            </a:r>
            <a:r>
              <a:rPr lang="en" sz="1050">
                <a:solidFill>
                  <a:schemeClr val="lt1"/>
                </a:solidFill>
                <a:highlight>
                  <a:srgbClr val="353B45"/>
                </a:highlight>
                <a:latin typeface="Courier New"/>
                <a:ea typeface="Courier New"/>
                <a:cs typeface="Courier New"/>
                <a:sym typeface="Courier New"/>
              </a:rPr>
              <a:t> element </a:t>
            </a:r>
            <a:r>
              <a:rPr lang="en" sz="1050">
                <a:solidFill>
                  <a:srgbClr val="D7DEEA"/>
                </a:solidFill>
                <a:highlight>
                  <a:srgbClr val="353B45"/>
                </a:highlight>
                <a:latin typeface="Courier New"/>
                <a:ea typeface="Courier New"/>
                <a:cs typeface="Courier New"/>
                <a:sym typeface="Courier New"/>
              </a:rPr>
              <a:t>=</a:t>
            </a:r>
            <a:r>
              <a:rPr lang="en" sz="1050">
                <a:solidFill>
                  <a:schemeClr val="lt1"/>
                </a:solidFill>
                <a:highlight>
                  <a:srgbClr val="353B45"/>
                </a:highlight>
                <a:latin typeface="Courier New"/>
                <a:ea typeface="Courier New"/>
                <a:cs typeface="Courier New"/>
                <a:sym typeface="Courier New"/>
              </a:rPr>
              <a:t> </a:t>
            </a:r>
            <a:r>
              <a:rPr lang="en" sz="1050">
                <a:solidFill>
                  <a:srgbClr val="88C6BE"/>
                </a:solidFill>
                <a:highlight>
                  <a:srgbClr val="353B45"/>
                </a:highlight>
                <a:latin typeface="Courier New"/>
                <a:ea typeface="Courier New"/>
                <a:cs typeface="Courier New"/>
                <a:sym typeface="Courier New"/>
              </a:rPr>
              <a:t>&lt;</a:t>
            </a:r>
            <a:r>
              <a:rPr lang="en" sz="1050">
                <a:solidFill>
                  <a:srgbClr val="FC929E"/>
                </a:solidFill>
                <a:highlight>
                  <a:srgbClr val="353B45"/>
                </a:highlight>
                <a:latin typeface="Courier New"/>
                <a:ea typeface="Courier New"/>
                <a:cs typeface="Courier New"/>
                <a:sym typeface="Courier New"/>
              </a:rPr>
              <a:t>h1</a:t>
            </a:r>
            <a:r>
              <a:rPr lang="en" sz="1050">
                <a:solidFill>
                  <a:srgbClr val="88C6BE"/>
                </a:solidFill>
                <a:highlight>
                  <a:srgbClr val="353B45"/>
                </a:highlight>
                <a:latin typeface="Courier New"/>
                <a:ea typeface="Courier New"/>
                <a:cs typeface="Courier New"/>
                <a:sym typeface="Courier New"/>
              </a:rPr>
              <a:t>&gt;</a:t>
            </a:r>
            <a:r>
              <a:rPr lang="en" sz="1050">
                <a:solidFill>
                  <a:schemeClr val="lt1"/>
                </a:solidFill>
                <a:highlight>
                  <a:srgbClr val="353B45"/>
                </a:highlight>
                <a:latin typeface="Courier New"/>
                <a:ea typeface="Courier New"/>
                <a:cs typeface="Courier New"/>
                <a:sym typeface="Courier New"/>
              </a:rPr>
              <a:t>Hello, </a:t>
            </a:r>
            <a:r>
              <a:rPr lang="en" sz="1050">
                <a:solidFill>
                  <a:srgbClr val="88C6BE"/>
                </a:solidFill>
                <a:highlight>
                  <a:srgbClr val="353B45"/>
                </a:highlight>
                <a:latin typeface="Courier New"/>
                <a:ea typeface="Courier New"/>
                <a:cs typeface="Courier New"/>
                <a:sym typeface="Courier New"/>
              </a:rPr>
              <a:t>{</a:t>
            </a:r>
            <a:r>
              <a:rPr lang="en" sz="1050">
                <a:solidFill>
                  <a:schemeClr val="lt1"/>
                </a:solidFill>
                <a:highlight>
                  <a:srgbClr val="353B45"/>
                </a:highlight>
                <a:latin typeface="Courier New"/>
                <a:ea typeface="Courier New"/>
                <a:cs typeface="Courier New"/>
                <a:sym typeface="Courier New"/>
              </a:rPr>
              <a:t>name</a:t>
            </a:r>
            <a:r>
              <a:rPr lang="en" sz="1050">
                <a:solidFill>
                  <a:srgbClr val="88C6BE"/>
                </a:solidFill>
                <a:highlight>
                  <a:srgbClr val="353B45"/>
                </a:highlight>
                <a:latin typeface="Courier New"/>
                <a:ea typeface="Courier New"/>
                <a:cs typeface="Courier New"/>
                <a:sym typeface="Courier New"/>
              </a:rPr>
              <a:t>}&lt;/</a:t>
            </a:r>
            <a:r>
              <a:rPr lang="en" sz="1050">
                <a:solidFill>
                  <a:srgbClr val="FC929E"/>
                </a:solidFill>
                <a:highlight>
                  <a:srgbClr val="353B45"/>
                </a:highlight>
                <a:latin typeface="Courier New"/>
                <a:ea typeface="Courier New"/>
                <a:cs typeface="Courier New"/>
                <a:sym typeface="Courier New"/>
              </a:rPr>
              <a:t>h1</a:t>
            </a:r>
            <a:r>
              <a:rPr lang="en" sz="1050">
                <a:solidFill>
                  <a:srgbClr val="88C6BE"/>
                </a:solidFill>
                <a:highlight>
                  <a:srgbClr val="353B45"/>
                </a:highlight>
                <a:latin typeface="Courier New"/>
                <a:ea typeface="Courier New"/>
                <a:cs typeface="Courier New"/>
                <a:sym typeface="Courier New"/>
              </a:rPr>
              <a:t>&gt;;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