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8B28CD-F5E3-4E4E-9E88-A3EF87A4229D}">
  <a:tblStyle styleId="{6A8B28CD-F5E3-4E4E-9E88-A3EF87A4229D}" styleName="Table_0">
    <a:wholeTbl>
      <a:tcTxStyle b="off" i="off">
        <a:font>
          <a:latin typeface="Trebuchet MS"/>
          <a:ea typeface="Trebuchet MS"/>
          <a:cs typeface="Trebuchet MS"/>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EF4E7"/>
          </a:solidFill>
        </a:fill>
      </a:tcStyle>
    </a:wholeTbl>
    <a:band1H>
      <a:tcTxStyle/>
      <a:tcStyle>
        <a:tcBdr/>
        <a:fill>
          <a:solidFill>
            <a:srgbClr val="DBE9CB"/>
          </a:solidFill>
        </a:fill>
      </a:tcStyle>
    </a:band1H>
    <a:band2H>
      <a:tcTxStyle/>
      <a:tcStyle>
        <a:tcBdr/>
      </a:tcStyle>
    </a:band2H>
    <a:band1V>
      <a:tcTxStyle/>
      <a:tcStyle>
        <a:tcBdr/>
        <a:fill>
          <a:solidFill>
            <a:srgbClr val="DBE9CB"/>
          </a:solidFill>
        </a:fill>
      </a:tcStyle>
    </a:band1V>
    <a:band2V>
      <a:tcTxStyle/>
      <a:tcStyle>
        <a:tcBdr/>
      </a:tcStyle>
    </a:band2V>
    <a:lastCol>
      <a:tcTxStyle b="on" i="off">
        <a:font>
          <a:latin typeface="Trebuchet MS"/>
          <a:ea typeface="Trebuchet MS"/>
          <a:cs typeface="Trebuchet MS"/>
        </a:font>
        <a:srgbClr val="FFFFFF"/>
      </a:tcTxStyle>
      <a:tcStyle>
        <a:tcBdr/>
        <a:fill>
          <a:solidFill>
            <a:srgbClr val="90C226"/>
          </a:solidFill>
        </a:fill>
      </a:tcStyle>
    </a:lastCol>
    <a:firstCol>
      <a:tcTxStyle b="on" i="off">
        <a:font>
          <a:latin typeface="Trebuchet MS"/>
          <a:ea typeface="Trebuchet MS"/>
          <a:cs typeface="Trebuchet MS"/>
        </a:font>
        <a:srgbClr val="FFFFFF"/>
      </a:tcTxStyle>
      <a:tcStyle>
        <a:tcBdr/>
        <a:fill>
          <a:solidFill>
            <a:srgbClr val="90C226"/>
          </a:solidFill>
        </a:fill>
      </a:tcStyle>
    </a:firstCol>
    <a:lastRow>
      <a:tcTxStyle b="on" i="off">
        <a:font>
          <a:latin typeface="Trebuchet MS"/>
          <a:ea typeface="Trebuchet MS"/>
          <a:cs typeface="Trebuchet MS"/>
        </a:font>
        <a:srgbClr val="FFFFFF"/>
      </a:tcTxStyle>
      <a:tcStyle>
        <a:tcBdr>
          <a:top>
            <a:ln w="38100" cap="flat" cmpd="sng">
              <a:solidFill>
                <a:srgbClr val="FFFFFF"/>
              </a:solidFill>
              <a:prstDash val="solid"/>
              <a:round/>
              <a:headEnd type="none" w="sm" len="sm"/>
              <a:tailEnd type="none" w="sm" len="sm"/>
            </a:ln>
          </a:top>
        </a:tcBdr>
        <a:fill>
          <a:solidFill>
            <a:srgbClr val="90C226"/>
          </a:solidFill>
        </a:fill>
      </a:tcStyle>
    </a:lastRow>
    <a:seCell>
      <a:tcTxStyle/>
      <a:tcStyle>
        <a:tcBdr/>
      </a:tcStyle>
    </a:seCell>
    <a:swCell>
      <a:tcTxStyle/>
      <a:tcStyle>
        <a:tcBdr/>
      </a:tcStyle>
    </a:swCell>
    <a:firstRow>
      <a:tcTxStyle b="on" i="off">
        <a:font>
          <a:latin typeface="Trebuchet MS"/>
          <a:ea typeface="Trebuchet MS"/>
          <a:cs typeface="Trebuchet MS"/>
        </a:font>
        <a:srgbClr val="FFFFFF"/>
      </a:tcTxStyle>
      <a:tcStyle>
        <a:tcBdr>
          <a:bottom>
            <a:ln w="38100" cap="flat" cmpd="sng">
              <a:solidFill>
                <a:srgbClr val="FFFFFF"/>
              </a:solidFill>
              <a:prstDash val="solid"/>
              <a:round/>
              <a:headEnd type="none" w="sm" len="sm"/>
              <a:tailEnd type="none" w="sm" len="sm"/>
            </a:ln>
          </a:bottom>
        </a:tcBdr>
        <a:fill>
          <a:solidFill>
            <a:srgbClr val="90C22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Array/isArra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45171b5e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45171b5e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45171b5e1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45171b5e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45171b5e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45171b5e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\b	Backspace</a:t>
            </a:r>
            <a:endParaRPr/>
          </a:p>
          <a:p>
            <a:pPr marL="0" lvl="0" indent="0" algn="l" rtl="0">
              <a:spcBef>
                <a:spcPts val="0"/>
              </a:spcBef>
              <a:spcAft>
                <a:spcPts val="0"/>
              </a:spcAft>
              <a:buNone/>
            </a:pPr>
            <a:r>
              <a:rPr lang="vi"/>
              <a:t>\f	Form Feed</a:t>
            </a:r>
            <a:endParaRPr/>
          </a:p>
          <a:p>
            <a:pPr marL="0" lvl="0" indent="0" algn="l" rtl="0">
              <a:spcBef>
                <a:spcPts val="0"/>
              </a:spcBef>
              <a:spcAft>
                <a:spcPts val="0"/>
              </a:spcAft>
              <a:buNone/>
            </a:pPr>
            <a:r>
              <a:rPr lang="vi"/>
              <a:t>\n	New Line</a:t>
            </a:r>
            <a:endParaRPr/>
          </a:p>
          <a:p>
            <a:pPr marL="0" lvl="0" indent="0" algn="l" rtl="0">
              <a:spcBef>
                <a:spcPts val="0"/>
              </a:spcBef>
              <a:spcAft>
                <a:spcPts val="0"/>
              </a:spcAft>
              <a:buNone/>
            </a:pPr>
            <a:r>
              <a:rPr lang="vi"/>
              <a:t>\r	Carriage Return</a:t>
            </a:r>
            <a:endParaRPr/>
          </a:p>
          <a:p>
            <a:pPr marL="0" lvl="0" indent="0" algn="l" rtl="0">
              <a:spcBef>
                <a:spcPts val="0"/>
              </a:spcBef>
              <a:spcAft>
                <a:spcPts val="0"/>
              </a:spcAft>
              <a:buNone/>
            </a:pPr>
            <a:r>
              <a:rPr lang="vi"/>
              <a:t>\t	Horizontal Tabulator</a:t>
            </a:r>
            <a:endParaRPr/>
          </a:p>
          <a:p>
            <a:pPr marL="0" lvl="0" indent="0" algn="l" rtl="0">
              <a:spcBef>
                <a:spcPts val="0"/>
              </a:spcBef>
              <a:spcAft>
                <a:spcPts val="0"/>
              </a:spcAft>
              <a:buNone/>
            </a:pPr>
            <a:r>
              <a:rPr lang="vi"/>
              <a:t>\v	Vertical Tabulator</a:t>
            </a:r>
            <a:endParaRPr/>
          </a:p>
          <a:p>
            <a:pPr marL="0" lvl="0" indent="0" algn="l" rtl="0">
              <a:spcBef>
                <a:spcPts val="0"/>
              </a:spcBef>
              <a:spcAft>
                <a:spcPts val="0"/>
              </a:spcAft>
              <a:buNone/>
            </a:pPr>
            <a:r>
              <a:rPr lang="vi"/>
              <a:t>The 6 escape characters above were originally designed to control typewriters, teletypes, and fax machines. They do not make any sense in HTML.</a:t>
            </a:r>
            <a:endParaRPr/>
          </a:p>
          <a:p>
            <a:pPr marL="0" lvl="0" indent="0" algn="l" rtl="0">
              <a:spcBef>
                <a:spcPts val="0"/>
              </a:spcBef>
              <a:spcAft>
                <a:spcPts val="0"/>
              </a:spcAft>
              <a:buNone/>
            </a:pPr>
            <a:endParaRPr/>
          </a:p>
          <a:p>
            <a:pPr marL="0" lvl="0" indent="0" algn="l" rtl="0">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x = </a:t>
            </a:r>
            <a:r>
              <a:rPr lang="vi" sz="1150">
                <a:solidFill>
                  <a:srgbClr val="A52A2A"/>
                </a:solidFill>
                <a:highlight>
                  <a:srgbClr val="FFFFFF"/>
                </a:highlight>
                <a:latin typeface="Consolas"/>
                <a:ea typeface="Consolas"/>
                <a:cs typeface="Consolas"/>
                <a:sym typeface="Consolas"/>
              </a:rPr>
              <a:t>"John"</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marL="0" lvl="0" indent="0" algn="l" rtl="0">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y = </a:t>
            </a:r>
            <a:r>
              <a:rPr lang="vi" sz="1150">
                <a:solidFill>
                  <a:srgbClr val="0000CD"/>
                </a:solidFill>
                <a:highlight>
                  <a:srgbClr val="FFFFFF"/>
                </a:highlight>
                <a:latin typeface="Consolas"/>
                <a:ea typeface="Consolas"/>
                <a:cs typeface="Consolas"/>
                <a:sym typeface="Consolas"/>
              </a:rPr>
              <a:t>new</a:t>
            </a:r>
            <a:r>
              <a:rPr lang="vi" sz="1150">
                <a:highlight>
                  <a:srgbClr val="FFFFFF"/>
                </a:highlight>
                <a:latin typeface="Consolas"/>
                <a:ea typeface="Consolas"/>
                <a:cs typeface="Consolas"/>
                <a:sym typeface="Consolas"/>
              </a:rPr>
              <a:t> String(</a:t>
            </a:r>
            <a:r>
              <a:rPr lang="vi" sz="1150">
                <a:solidFill>
                  <a:srgbClr val="A52A2A"/>
                </a:solidFill>
                <a:highlight>
                  <a:srgbClr val="FFFFFF"/>
                </a:highlight>
                <a:latin typeface="Consolas"/>
                <a:ea typeface="Consolas"/>
                <a:cs typeface="Consolas"/>
                <a:sym typeface="Consolas"/>
              </a:rPr>
              <a:t>"John"</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0"/>
              </a:spcBef>
              <a:spcAft>
                <a:spcPts val="0"/>
              </a:spcAft>
              <a:buNone/>
            </a:pPr>
            <a:r>
              <a:rPr lang="vi" sz="1150">
                <a:solidFill>
                  <a:srgbClr val="008000"/>
                </a:solidFill>
                <a:highlight>
                  <a:srgbClr val="FFFFFF"/>
                </a:highlight>
                <a:latin typeface="Consolas"/>
                <a:ea typeface="Consolas"/>
                <a:cs typeface="Consolas"/>
                <a:sym typeface="Consolas"/>
              </a:rPr>
              <a:t>// typeof x will return string</a:t>
            </a:r>
            <a:endParaRPr sz="1150">
              <a:solidFill>
                <a:srgbClr val="008000"/>
              </a:solidFill>
              <a:highlight>
                <a:srgbClr val="FFFFFF"/>
              </a:highlight>
              <a:latin typeface="Consolas"/>
              <a:ea typeface="Consolas"/>
              <a:cs typeface="Consolas"/>
              <a:sym typeface="Consolas"/>
            </a:endParaRPr>
          </a:p>
          <a:p>
            <a:pPr marL="0" lvl="0" indent="0" algn="l" rtl="0">
              <a:spcBef>
                <a:spcPts val="0"/>
              </a:spcBef>
              <a:spcAft>
                <a:spcPts val="0"/>
              </a:spcAft>
              <a:buNone/>
            </a:pPr>
            <a:r>
              <a:rPr lang="vi" sz="1150">
                <a:solidFill>
                  <a:srgbClr val="008000"/>
                </a:solidFill>
                <a:highlight>
                  <a:srgbClr val="FFFFFF"/>
                </a:highlight>
                <a:latin typeface="Consolas"/>
                <a:ea typeface="Consolas"/>
                <a:cs typeface="Consolas"/>
                <a:sym typeface="Consolas"/>
              </a:rPr>
              <a:t>// typeof y will return object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45171b5e1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45171b5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slice(0, 1) = charAt(0)</a:t>
            </a:r>
            <a:endParaRPr/>
          </a:p>
          <a:p>
            <a:pPr marL="0" lvl="0" indent="0" algn="l" rtl="0">
              <a:spcBef>
                <a:spcPts val="0"/>
              </a:spcBef>
              <a:spcAft>
                <a:spcPts val="0"/>
              </a:spcAft>
              <a:buNone/>
            </a:pPr>
            <a:r>
              <a:rPr lang="vi"/>
              <a:t>var firstChar = text.IndexOf("World War II")</a:t>
            </a:r>
            <a:endParaRPr/>
          </a:p>
          <a:p>
            <a:pPr marL="0" lvl="0" indent="0" algn="l" rtl="0">
              <a:spcBef>
                <a:spcPts val="0"/>
              </a:spcBef>
              <a:spcAft>
                <a:spcPts val="0"/>
              </a:spcAft>
              <a:buNone/>
            </a:pPr>
            <a:r>
              <a:rPr lang="vi"/>
              <a:t>replaceString: x = text.slice(0,firstChar) + "adb" + text.slice(firstChar + "World War II".length) &lt;=&gt; text.replace()</a:t>
            </a:r>
            <a:endParaRPr/>
          </a:p>
          <a:p>
            <a:pPr marL="0" lvl="0" indent="0" algn="l" rtl="0">
              <a:spcBef>
                <a:spcPts val="0"/>
              </a:spcBef>
              <a:spcAft>
                <a:spcPts val="0"/>
              </a:spcAft>
              <a:buNone/>
            </a:pPr>
            <a:r>
              <a:rPr lang="vi"/>
              <a:t>Bài toán trim()</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45171b5e1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45171b5e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45171b5e1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45171b5e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14300" marR="114300" lvl="0" indent="0" algn="l" rtl="0">
              <a:lnSpc>
                <a:spcPct val="100000"/>
              </a:lnSpc>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fruits = [</a:t>
            </a:r>
            <a:r>
              <a:rPr lang="vi" sz="1150">
                <a:solidFill>
                  <a:srgbClr val="A52A2A"/>
                </a:solidFill>
                <a:highlight>
                  <a:srgbClr val="FFFFFF"/>
                </a:highlight>
                <a:latin typeface="Consolas"/>
                <a:ea typeface="Consolas"/>
                <a:cs typeface="Consolas"/>
                <a:sym typeface="Consolas"/>
              </a:rPr>
              <a:t>"Banana"</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"Orange"</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"Apple"</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"Mango"</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marL="114300" marR="114300" lvl="0" indent="0" algn="l" rtl="0">
              <a:lnSpc>
                <a:spcPct val="100000"/>
              </a:lnSpc>
              <a:spcBef>
                <a:spcPts val="0"/>
              </a:spcBef>
              <a:spcAft>
                <a:spcPts val="0"/>
              </a:spcAft>
              <a:buNone/>
            </a:pPr>
            <a:r>
              <a:rPr lang="vi" sz="1150">
                <a:highlight>
                  <a:srgbClr val="FFFFFF"/>
                </a:highlight>
                <a:latin typeface="Consolas"/>
                <a:ea typeface="Consolas"/>
                <a:cs typeface="Consolas"/>
                <a:sym typeface="Consolas"/>
              </a:rPr>
              <a:t>fruits[fruits.length] = </a:t>
            </a:r>
            <a:r>
              <a:rPr lang="vi" sz="1150">
                <a:solidFill>
                  <a:srgbClr val="A52A2A"/>
                </a:solidFill>
                <a:highlight>
                  <a:srgbClr val="FFFFFF"/>
                </a:highlight>
                <a:latin typeface="Consolas"/>
                <a:ea typeface="Consolas"/>
                <a:cs typeface="Consolas"/>
                <a:sym typeface="Consolas"/>
              </a:rPr>
              <a:t>"Lemon"</a:t>
            </a:r>
            <a:r>
              <a:rPr lang="vi" sz="1150">
                <a:highlight>
                  <a:srgbClr val="FFFFFF"/>
                </a:highlight>
                <a:latin typeface="Consolas"/>
                <a:ea typeface="Consolas"/>
                <a:cs typeface="Consolas"/>
                <a:sym typeface="Consolas"/>
              </a:rPr>
              <a:t>;    </a:t>
            </a:r>
            <a:r>
              <a:rPr lang="vi" sz="1150">
                <a:solidFill>
                  <a:srgbClr val="008000"/>
                </a:solidFill>
                <a:highlight>
                  <a:srgbClr val="FFFFFF"/>
                </a:highlight>
                <a:latin typeface="Consolas"/>
                <a:ea typeface="Consolas"/>
                <a:cs typeface="Consolas"/>
                <a:sym typeface="Consolas"/>
              </a:rPr>
              <a:t>// adds a new element (Lemon) to fruits</a:t>
            </a:r>
            <a:endParaRPr sz="1150">
              <a:solidFill>
                <a:srgbClr val="FFFFFF"/>
              </a:solidFill>
              <a:highlight>
                <a:srgbClr val="4CAF50"/>
              </a:highlight>
              <a:latin typeface="Verdana"/>
              <a:ea typeface="Verdana"/>
              <a:cs typeface="Verdana"/>
              <a:sym typeface="Verdana"/>
            </a:endParaRPr>
          </a:p>
          <a:p>
            <a:pPr marL="114300" marR="114300" lvl="0" indent="0" algn="l" rtl="0">
              <a:lnSpc>
                <a:spcPct val="100000"/>
              </a:lnSpc>
              <a:spcBef>
                <a:spcPts val="0"/>
              </a:spcBef>
              <a:spcAft>
                <a:spcPts val="0"/>
              </a:spcAft>
              <a:buNone/>
            </a:pPr>
            <a:r>
              <a:rPr lang="vi" sz="1150">
                <a:highlight>
                  <a:srgbClr val="FFDDDD"/>
                </a:highlight>
                <a:latin typeface="Verdana"/>
                <a:ea typeface="Verdana"/>
                <a:cs typeface="Verdana"/>
                <a:sym typeface="Verdana"/>
              </a:rPr>
              <a:t>WARNING !</a:t>
            </a:r>
            <a:endParaRPr sz="1150">
              <a:highlight>
                <a:srgbClr val="FFDDDD"/>
              </a:highlight>
              <a:latin typeface="Verdana"/>
              <a:ea typeface="Verdana"/>
              <a:cs typeface="Verdana"/>
              <a:sym typeface="Verdana"/>
            </a:endParaRPr>
          </a:p>
          <a:p>
            <a:pPr marL="0" lvl="0" indent="0" algn="l" rtl="0">
              <a:lnSpc>
                <a:spcPct val="100000"/>
              </a:lnSpc>
              <a:spcBef>
                <a:spcPts val="0"/>
              </a:spcBef>
              <a:spcAft>
                <a:spcPts val="0"/>
              </a:spcAft>
              <a:buNone/>
            </a:pPr>
            <a:r>
              <a:rPr lang="vi" sz="1150">
                <a:highlight>
                  <a:srgbClr val="FFDDDD"/>
                </a:highlight>
                <a:latin typeface="Verdana"/>
                <a:ea typeface="Verdana"/>
                <a:cs typeface="Verdana"/>
                <a:sym typeface="Verdana"/>
              </a:rPr>
              <a:t>Adding elements with high indexes can create undefined "holes" in an array:</a:t>
            </a:r>
            <a:endParaRPr sz="1150">
              <a:highlight>
                <a:srgbClr val="FFDDDD"/>
              </a:highlight>
              <a:latin typeface="Verdana"/>
              <a:ea typeface="Verdana"/>
              <a:cs typeface="Verdana"/>
              <a:sym typeface="Verdana"/>
            </a:endParaRPr>
          </a:p>
          <a:p>
            <a:pPr marL="0" lvl="0" indent="0" algn="l" rtl="0">
              <a:lnSpc>
                <a:spcPct val="100000"/>
              </a:lnSpc>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45171b5e1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45171b5e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533400" marR="139700" lvl="0" indent="0" algn="l" rtl="0">
              <a:lnSpc>
                <a:spcPct val="100000"/>
              </a:lnSpc>
              <a:spcBef>
                <a:spcPts val="0"/>
              </a:spcBef>
              <a:spcAft>
                <a:spcPts val="0"/>
              </a:spcAft>
              <a:buNone/>
            </a:pPr>
            <a:r>
              <a:rPr lang="vi" sz="1200">
                <a:solidFill>
                  <a:srgbClr val="0077AA"/>
                </a:solidFill>
                <a:highlight>
                  <a:srgbClr val="EEEEEE"/>
                </a:highlight>
                <a:latin typeface="Consolas"/>
                <a:ea typeface="Consolas"/>
                <a:cs typeface="Consolas"/>
                <a:sym typeface="Consolas"/>
              </a:rPr>
              <a:t>var</a:t>
            </a:r>
            <a:r>
              <a:rPr lang="vi" sz="1200">
                <a:solidFill>
                  <a:srgbClr val="333333"/>
                </a:solidFill>
                <a:highlight>
                  <a:srgbClr val="EEEEEE"/>
                </a:highlight>
                <a:latin typeface="Consolas"/>
                <a:ea typeface="Consolas"/>
                <a:cs typeface="Consolas"/>
                <a:sym typeface="Consolas"/>
              </a:rPr>
              <a:t> shallowCopy </a:t>
            </a:r>
            <a:r>
              <a:rPr lang="vi" sz="1200">
                <a:solidFill>
                  <a:srgbClr val="9A6E3A"/>
                </a:solidFill>
                <a:highlight>
                  <a:srgbClr val="EEEEEE"/>
                </a:highlight>
                <a:latin typeface="Consolas"/>
                <a:ea typeface="Consolas"/>
                <a:cs typeface="Consolas"/>
                <a:sym typeface="Consolas"/>
              </a:rPr>
              <a:t>=</a:t>
            </a:r>
            <a:r>
              <a:rPr lang="vi" sz="1200">
                <a:solidFill>
                  <a:srgbClr val="333333"/>
                </a:solidFill>
                <a:highlight>
                  <a:srgbClr val="EEEEEE"/>
                </a:highlight>
                <a:latin typeface="Consolas"/>
                <a:ea typeface="Consolas"/>
                <a:cs typeface="Consolas"/>
                <a:sym typeface="Consolas"/>
              </a:rPr>
              <a:t> fruits</a:t>
            </a:r>
            <a:r>
              <a:rPr lang="vi" sz="1200">
                <a:solidFill>
                  <a:schemeClr val="accent4"/>
                </a:solidFill>
                <a:highlight>
                  <a:srgbClr val="EEEEEE"/>
                </a:highlight>
                <a:latin typeface="Consolas"/>
                <a:ea typeface="Consolas"/>
                <a:cs typeface="Consolas"/>
                <a:sym typeface="Consolas"/>
              </a:rPr>
              <a:t>.</a:t>
            </a:r>
            <a:r>
              <a:rPr lang="vi" sz="1200">
                <a:solidFill>
                  <a:srgbClr val="DD4A68"/>
                </a:solidFill>
                <a:highlight>
                  <a:srgbClr val="EEEEEE"/>
                </a:highlight>
                <a:latin typeface="Consolas"/>
                <a:ea typeface="Consolas"/>
                <a:cs typeface="Consolas"/>
                <a:sym typeface="Consolas"/>
              </a:rPr>
              <a:t>slice</a:t>
            </a:r>
            <a:r>
              <a:rPr lang="vi" sz="1200">
                <a:solidFill>
                  <a:schemeClr val="accent4"/>
                </a:solidFill>
                <a:highlight>
                  <a:srgbClr val="EEEEEE"/>
                </a:highlight>
                <a:latin typeface="Consolas"/>
                <a:ea typeface="Consolas"/>
                <a:cs typeface="Consolas"/>
                <a:sym typeface="Consolas"/>
              </a:rPr>
              <a:t>();</a:t>
            </a:r>
            <a:endParaRPr sz="1200">
              <a:solidFill>
                <a:schemeClr val="accent4"/>
              </a:solidFill>
              <a:highlight>
                <a:srgbClr val="EEEEEE"/>
              </a:highlight>
              <a:latin typeface="Consolas"/>
              <a:ea typeface="Consolas"/>
              <a:cs typeface="Consolas"/>
              <a:sym typeface="Consolas"/>
            </a:endParaRPr>
          </a:p>
          <a:p>
            <a:pPr marL="533400" marR="139700" lvl="0" indent="0" algn="l" rtl="0">
              <a:lnSpc>
                <a:spcPct val="100000"/>
              </a:lnSpc>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fruits = [</a:t>
            </a:r>
            <a:r>
              <a:rPr lang="vi" sz="1150">
                <a:solidFill>
                  <a:srgbClr val="A52A2A"/>
                </a:solidFill>
                <a:highlight>
                  <a:srgbClr val="FFFFFF"/>
                </a:highlight>
                <a:latin typeface="Consolas"/>
                <a:ea typeface="Consolas"/>
                <a:cs typeface="Consolas"/>
                <a:sym typeface="Consolas"/>
              </a:rPr>
              <a:t>"Banana"</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"Orange"</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"Apple"</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"Mango"</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marL="533400" marR="139700" lvl="0" indent="0" algn="l" rtl="0">
              <a:lnSpc>
                <a:spcPct val="100000"/>
              </a:lnSpc>
              <a:spcBef>
                <a:spcPts val="0"/>
              </a:spcBef>
              <a:spcAft>
                <a:spcPts val="0"/>
              </a:spcAft>
              <a:buNone/>
            </a:pPr>
            <a:r>
              <a:rPr lang="vi" sz="1150">
                <a:solidFill>
                  <a:srgbClr val="0000CD"/>
                </a:solidFill>
                <a:highlight>
                  <a:srgbClr val="FFFFFF"/>
                </a:highlight>
                <a:latin typeface="Consolas"/>
                <a:ea typeface="Consolas"/>
                <a:cs typeface="Consolas"/>
                <a:sym typeface="Consolas"/>
              </a:rPr>
              <a:t>delete</a:t>
            </a:r>
            <a:r>
              <a:rPr lang="vi" sz="1150">
                <a:highlight>
                  <a:srgbClr val="FFFFFF"/>
                </a:highlight>
                <a:latin typeface="Consolas"/>
                <a:ea typeface="Consolas"/>
                <a:cs typeface="Consolas"/>
                <a:sym typeface="Consolas"/>
              </a:rPr>
              <a:t> fruits[</a:t>
            </a:r>
            <a:r>
              <a:rPr lang="vi" sz="1150">
                <a:solidFill>
                  <a:srgbClr val="FF0000"/>
                </a:solidFill>
                <a:highlight>
                  <a:srgbClr val="FFFFFF"/>
                </a:highlight>
                <a:latin typeface="Consolas"/>
                <a:ea typeface="Consolas"/>
                <a:cs typeface="Consolas"/>
                <a:sym typeface="Consolas"/>
              </a:rPr>
              <a:t>0</a:t>
            </a:r>
            <a:r>
              <a:rPr lang="vi" sz="1150">
                <a:highlight>
                  <a:srgbClr val="FFFFFF"/>
                </a:highlight>
                <a:latin typeface="Consolas"/>
                <a:ea typeface="Consolas"/>
                <a:cs typeface="Consolas"/>
                <a:sym typeface="Consolas"/>
              </a:rPr>
              <a:t>];          </a:t>
            </a:r>
            <a:r>
              <a:rPr lang="vi" sz="1150">
                <a:solidFill>
                  <a:srgbClr val="FF0000"/>
                </a:solidFill>
                <a:highlight>
                  <a:srgbClr val="FFFFFF"/>
                </a:highlight>
                <a:latin typeface="Consolas"/>
                <a:ea typeface="Consolas"/>
                <a:cs typeface="Consolas"/>
                <a:sym typeface="Consolas"/>
              </a:rPr>
              <a:t> </a:t>
            </a:r>
            <a:r>
              <a:rPr lang="vi" sz="1150">
                <a:solidFill>
                  <a:srgbClr val="008000"/>
                </a:solidFill>
                <a:highlight>
                  <a:srgbClr val="FFFFFF"/>
                </a:highlight>
                <a:latin typeface="Consolas"/>
                <a:ea typeface="Consolas"/>
                <a:cs typeface="Consolas"/>
                <a:sym typeface="Consolas"/>
              </a:rPr>
              <a:t>// Changes the first element in fruits to undefined</a:t>
            </a:r>
            <a:endParaRPr sz="1200">
              <a:solidFill>
                <a:schemeClr val="accent4"/>
              </a:solidFill>
              <a:highlight>
                <a:srgbClr val="EEEEEE"/>
              </a:highlight>
              <a:latin typeface="Consolas"/>
              <a:ea typeface="Consolas"/>
              <a:cs typeface="Consolas"/>
              <a:sym typeface="Consolas"/>
            </a:endParaRPr>
          </a:p>
          <a:p>
            <a:pPr marL="533400" marR="139700" lvl="0" indent="0" algn="l" rtl="0">
              <a:lnSpc>
                <a:spcPct val="100000"/>
              </a:lnSpc>
              <a:spcBef>
                <a:spcPts val="0"/>
              </a:spcBef>
              <a:spcAft>
                <a:spcPts val="0"/>
              </a:spcAft>
              <a:buNone/>
            </a:pPr>
            <a:r>
              <a:rPr lang="vi" sz="1150">
                <a:highlight>
                  <a:srgbClr val="FFDDDD"/>
                </a:highlight>
                <a:latin typeface="Verdana"/>
                <a:ea typeface="Verdana"/>
                <a:cs typeface="Verdana"/>
                <a:sym typeface="Verdana"/>
              </a:rPr>
              <a:t>Using delete may leave undefined holes in the array. Use pop() or shift() instead.</a:t>
            </a:r>
            <a:endParaRPr sz="1150">
              <a:highlight>
                <a:srgbClr val="FFDDDD"/>
              </a:highlight>
              <a:latin typeface="Verdana"/>
              <a:ea typeface="Verdana"/>
              <a:cs typeface="Verdana"/>
              <a:sym typeface="Verdana"/>
            </a:endParaRPr>
          </a:p>
          <a:p>
            <a:pPr marL="533400" marR="139700" lvl="0" indent="0" algn="l" rtl="0">
              <a:lnSpc>
                <a:spcPct val="100000"/>
              </a:lnSpc>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myGirls = [</a:t>
            </a:r>
            <a:r>
              <a:rPr lang="vi" sz="1150">
                <a:solidFill>
                  <a:srgbClr val="A52A2A"/>
                </a:solidFill>
                <a:highlight>
                  <a:srgbClr val="FFFFFF"/>
                </a:highlight>
                <a:latin typeface="Consolas"/>
                <a:ea typeface="Consolas"/>
                <a:cs typeface="Consolas"/>
                <a:sym typeface="Consolas"/>
              </a:rPr>
              <a:t>"Cecilie"</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"Lone"</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marL="533400" marR="139700" lvl="0" indent="0" algn="l" rtl="0">
              <a:lnSpc>
                <a:spcPct val="100000"/>
              </a:lnSpc>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myBoys = [</a:t>
            </a:r>
            <a:r>
              <a:rPr lang="vi" sz="1150">
                <a:solidFill>
                  <a:srgbClr val="A52A2A"/>
                </a:solidFill>
                <a:highlight>
                  <a:srgbClr val="FFFFFF"/>
                </a:highlight>
                <a:latin typeface="Consolas"/>
                <a:ea typeface="Consolas"/>
                <a:cs typeface="Consolas"/>
                <a:sym typeface="Consolas"/>
              </a:rPr>
              <a:t>"Emil"</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"Tobias"</a:t>
            </a:r>
            <a:r>
              <a:rPr lang="vi" sz="1150">
                <a:highlight>
                  <a:srgbClr val="FFFFFF"/>
                </a:highlight>
                <a:latin typeface="Consolas"/>
                <a:ea typeface="Consolas"/>
                <a:cs typeface="Consolas"/>
                <a:sym typeface="Consolas"/>
              </a:rPr>
              <a:t>, </a:t>
            </a:r>
            <a:r>
              <a:rPr lang="vi" sz="1150">
                <a:solidFill>
                  <a:srgbClr val="A52A2A"/>
                </a:solidFill>
                <a:highlight>
                  <a:srgbClr val="FFFFFF"/>
                </a:highlight>
                <a:latin typeface="Consolas"/>
                <a:ea typeface="Consolas"/>
                <a:cs typeface="Consolas"/>
                <a:sym typeface="Consolas"/>
              </a:rPr>
              <a:t>"Linus"</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marL="533400" marR="139700" lvl="0" indent="0" algn="l" rtl="0">
              <a:lnSpc>
                <a:spcPct val="100000"/>
              </a:lnSpc>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myChildren = myGirls.concat(myBoys); </a:t>
            </a:r>
            <a:endParaRPr sz="1150">
              <a:highlight>
                <a:srgbClr val="FFDDDD"/>
              </a:highlight>
              <a:latin typeface="Verdana"/>
              <a:ea typeface="Verdana"/>
              <a:cs typeface="Verdana"/>
              <a:sym typeface="Verdan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45171b5e1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45171b5e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map(myCallBack), filter(myCallBack), every(myCallBack),</a:t>
            </a:r>
            <a:endParaRPr/>
          </a:p>
          <a:p>
            <a:pPr marL="0" lvl="0" indent="0" algn="l" rtl="0">
              <a:spcBef>
                <a:spcPts val="0"/>
              </a:spcBef>
              <a:spcAft>
                <a:spcPts val="0"/>
              </a:spcAft>
              <a:buNone/>
            </a:pPr>
            <a:r>
              <a:rPr lang="vi"/>
              <a:t>reduce(myCallBack2 ),</a:t>
            </a:r>
            <a:endParaRPr/>
          </a:p>
          <a:p>
            <a:pPr marL="0" lvl="0" indent="0" algn="l" rtl="0">
              <a:spcBef>
                <a:spcPts val="0"/>
              </a:spcBef>
              <a:spcAft>
                <a:spcPts val="0"/>
              </a:spcAft>
              <a:buNone/>
            </a:pPr>
            <a:r>
              <a:rPr lang="vi"/>
              <a:t>var myCallBack = myFunction(value, index, array) {}</a:t>
            </a:r>
            <a:endParaRPr/>
          </a:p>
          <a:p>
            <a:pPr marL="0" lvl="0" indent="0" algn="l" rtl="0">
              <a:spcBef>
                <a:spcPts val="0"/>
              </a:spcBef>
              <a:spcAft>
                <a:spcPts val="0"/>
              </a:spcAft>
              <a:buNone/>
            </a:pPr>
            <a:r>
              <a:rPr lang="vi"/>
              <a:t>var myCallBack2 = myFunction(total, value, index, array)</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45171b5e1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45171b5e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vi">
                <a:solidFill>
                  <a:srgbClr val="222222"/>
                </a:solidFill>
                <a:latin typeface="Times New Roman"/>
                <a:ea typeface="Times New Roman"/>
                <a:cs typeface="Times New Roman"/>
                <a:sym typeface="Times New Roman"/>
              </a:rPr>
              <a:t>Ví dụ khi sử dụng Symbol</a:t>
            </a:r>
            <a:endParaRPr>
              <a:solidFill>
                <a:srgbClr val="222222"/>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vi">
                <a:solidFill>
                  <a:srgbClr val="222222"/>
                </a:solidFill>
                <a:latin typeface="Times New Roman"/>
                <a:ea typeface="Times New Roman"/>
                <a:cs typeface="Times New Roman"/>
                <a:sym typeface="Times New Roman"/>
              </a:rPr>
              <a:t>lib.js:</a:t>
            </a:r>
            <a:endParaRPr>
              <a:solidFill>
                <a:srgbClr val="222222"/>
              </a:solidFill>
              <a:latin typeface="Times New Roman"/>
              <a:ea typeface="Times New Roman"/>
              <a:cs typeface="Times New Roman"/>
              <a:sym typeface="Times New Roman"/>
            </a:endParaRPr>
          </a:p>
          <a:p>
            <a:pPr marL="0" lvl="0" indent="0" algn="l" rtl="0">
              <a:spcBef>
                <a:spcPts val="0"/>
              </a:spcBef>
              <a:spcAft>
                <a:spcPts val="0"/>
              </a:spcAft>
              <a:buNone/>
            </a:pPr>
            <a:r>
              <a:rPr lang="vi">
                <a:solidFill>
                  <a:srgbClr val="CC99CD"/>
                </a:solidFill>
                <a:latin typeface="Times New Roman"/>
                <a:ea typeface="Times New Roman"/>
                <a:cs typeface="Times New Roman"/>
                <a:sym typeface="Times New Roman"/>
              </a:rPr>
              <a:t>let</a:t>
            </a:r>
            <a:r>
              <a:rPr lang="vi">
                <a:solidFill>
                  <a:srgbClr val="CCCCCC"/>
                </a:solidFill>
                <a:latin typeface="Times New Roman"/>
                <a:ea typeface="Times New Roman"/>
                <a:cs typeface="Times New Roman"/>
                <a:sym typeface="Times New Roman"/>
              </a:rPr>
              <a:t> id </a:t>
            </a:r>
            <a:r>
              <a:rPr lang="vi">
                <a:solidFill>
                  <a:srgbClr val="67CDCC"/>
                </a:solidFill>
                <a:latin typeface="Times New Roman"/>
                <a:ea typeface="Times New Roman"/>
                <a:cs typeface="Times New Roman"/>
                <a:sym typeface="Times New Roman"/>
              </a:rPr>
              <a:t>=</a:t>
            </a:r>
            <a:r>
              <a:rPr lang="vi">
                <a:solidFill>
                  <a:srgbClr val="CCCCCC"/>
                </a:solidFill>
                <a:latin typeface="Times New Roman"/>
                <a:ea typeface="Times New Roman"/>
                <a:cs typeface="Times New Roman"/>
                <a:sym typeface="Times New Roman"/>
              </a:rPr>
              <a:t> </a:t>
            </a:r>
            <a:r>
              <a:rPr lang="vi">
                <a:solidFill>
                  <a:srgbClr val="F08D49"/>
                </a:solidFill>
                <a:latin typeface="Times New Roman"/>
                <a:ea typeface="Times New Roman"/>
                <a:cs typeface="Times New Roman"/>
                <a:sym typeface="Times New Roman"/>
              </a:rPr>
              <a:t>Symbol</a:t>
            </a:r>
            <a:r>
              <a:rPr lang="vi">
                <a:solidFill>
                  <a:srgbClr val="CCCCCC"/>
                </a:solidFill>
                <a:latin typeface="Times New Roman"/>
                <a:ea typeface="Times New Roman"/>
                <a:cs typeface="Times New Roman"/>
                <a:sym typeface="Times New Roman"/>
              </a:rPr>
              <a:t>(</a:t>
            </a:r>
            <a:r>
              <a:rPr lang="vi">
                <a:solidFill>
                  <a:srgbClr val="7EC699"/>
                </a:solidFill>
                <a:latin typeface="Times New Roman"/>
                <a:ea typeface="Times New Roman"/>
                <a:cs typeface="Times New Roman"/>
                <a:sym typeface="Times New Roman"/>
              </a:rPr>
              <a:t>"id"</a:t>
            </a:r>
            <a:r>
              <a:rPr lang="vi">
                <a:solidFill>
                  <a:srgbClr val="CCCCCC"/>
                </a:solidFill>
                <a:latin typeface="Times New Roman"/>
                <a:ea typeface="Times New Roman"/>
                <a:cs typeface="Times New Roman"/>
                <a:sym typeface="Times New Roman"/>
              </a:rPr>
              <a:t>);</a:t>
            </a:r>
            <a:endParaRPr>
              <a:solidFill>
                <a:srgbClr val="CCCCCC"/>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CCCCCC"/>
              </a:solidFill>
              <a:latin typeface="Times New Roman"/>
              <a:ea typeface="Times New Roman"/>
              <a:cs typeface="Times New Roman"/>
              <a:sym typeface="Times New Roman"/>
            </a:endParaRPr>
          </a:p>
          <a:p>
            <a:pPr marL="0" lvl="0" indent="0" algn="l" rtl="0">
              <a:spcBef>
                <a:spcPts val="0"/>
              </a:spcBef>
              <a:spcAft>
                <a:spcPts val="0"/>
              </a:spcAft>
              <a:buNone/>
            </a:pPr>
            <a:r>
              <a:rPr lang="vi">
                <a:solidFill>
                  <a:srgbClr val="CC99CD"/>
                </a:solidFill>
                <a:latin typeface="Times New Roman"/>
                <a:ea typeface="Times New Roman"/>
                <a:cs typeface="Times New Roman"/>
                <a:sym typeface="Times New Roman"/>
              </a:rPr>
              <a:t>let</a:t>
            </a:r>
            <a:r>
              <a:rPr lang="vi">
                <a:solidFill>
                  <a:srgbClr val="CCCCCC"/>
                </a:solidFill>
                <a:latin typeface="Times New Roman"/>
                <a:ea typeface="Times New Roman"/>
                <a:cs typeface="Times New Roman"/>
                <a:sym typeface="Times New Roman"/>
              </a:rPr>
              <a:t> module </a:t>
            </a:r>
            <a:r>
              <a:rPr lang="vi">
                <a:solidFill>
                  <a:srgbClr val="67CDCC"/>
                </a:solidFill>
                <a:latin typeface="Times New Roman"/>
                <a:ea typeface="Times New Roman"/>
                <a:cs typeface="Times New Roman"/>
                <a:sym typeface="Times New Roman"/>
              </a:rPr>
              <a:t>=</a:t>
            </a:r>
            <a:r>
              <a:rPr lang="vi">
                <a:solidFill>
                  <a:srgbClr val="CCCCCC"/>
                </a:solidFill>
                <a:latin typeface="Times New Roman"/>
                <a:ea typeface="Times New Roman"/>
                <a:cs typeface="Times New Roman"/>
                <a:sym typeface="Times New Roman"/>
              </a:rPr>
              <a:t> {</a:t>
            </a:r>
            <a:endParaRPr>
              <a:solidFill>
                <a:srgbClr val="CCCCCC"/>
              </a:solidFill>
              <a:latin typeface="Times New Roman"/>
              <a:ea typeface="Times New Roman"/>
              <a:cs typeface="Times New Roman"/>
              <a:sym typeface="Times New Roman"/>
            </a:endParaRPr>
          </a:p>
          <a:p>
            <a:pPr marL="0" lvl="0" indent="0" algn="l" rtl="0">
              <a:spcBef>
                <a:spcPts val="0"/>
              </a:spcBef>
              <a:spcAft>
                <a:spcPts val="0"/>
              </a:spcAft>
              <a:buNone/>
            </a:pPr>
            <a:r>
              <a:rPr lang="vi">
                <a:solidFill>
                  <a:srgbClr val="CCCCCC"/>
                </a:solidFill>
                <a:latin typeface="Times New Roman"/>
                <a:ea typeface="Times New Roman"/>
                <a:cs typeface="Times New Roman"/>
                <a:sym typeface="Times New Roman"/>
              </a:rPr>
              <a:t>  [id]: </a:t>
            </a:r>
            <a:r>
              <a:rPr lang="vi">
                <a:solidFill>
                  <a:srgbClr val="7EC699"/>
                </a:solidFill>
                <a:latin typeface="Times New Roman"/>
                <a:ea typeface="Times New Roman"/>
                <a:cs typeface="Times New Roman"/>
                <a:sym typeface="Times New Roman"/>
              </a:rPr>
              <a:t>"abc"</a:t>
            </a:r>
            <a:r>
              <a:rPr lang="vi">
                <a:solidFill>
                  <a:srgbClr val="CCCCCC"/>
                </a:solidFill>
                <a:latin typeface="Times New Roman"/>
                <a:ea typeface="Times New Roman"/>
                <a:cs typeface="Times New Roman"/>
                <a:sym typeface="Times New Roman"/>
              </a:rPr>
              <a:t>,</a:t>
            </a:r>
            <a:endParaRPr>
              <a:solidFill>
                <a:srgbClr val="CCCCCC"/>
              </a:solidFill>
              <a:latin typeface="Times New Roman"/>
              <a:ea typeface="Times New Roman"/>
              <a:cs typeface="Times New Roman"/>
              <a:sym typeface="Times New Roman"/>
            </a:endParaRPr>
          </a:p>
          <a:p>
            <a:pPr marL="0" lvl="0" indent="0" algn="l" rtl="0">
              <a:spcBef>
                <a:spcPts val="0"/>
              </a:spcBef>
              <a:spcAft>
                <a:spcPts val="0"/>
              </a:spcAft>
              <a:buNone/>
            </a:pPr>
            <a:r>
              <a:rPr lang="vi">
                <a:solidFill>
                  <a:srgbClr val="CCCCCC"/>
                </a:solidFill>
                <a:latin typeface="Times New Roman"/>
                <a:ea typeface="Times New Roman"/>
                <a:cs typeface="Times New Roman"/>
                <a:sym typeface="Times New Roman"/>
              </a:rPr>
              <a:t>  </a:t>
            </a:r>
            <a:r>
              <a:rPr lang="vi">
                <a:solidFill>
                  <a:srgbClr val="F08D49"/>
                </a:solidFill>
                <a:latin typeface="Times New Roman"/>
                <a:ea typeface="Times New Roman"/>
                <a:cs typeface="Times New Roman"/>
                <a:sym typeface="Times New Roman"/>
              </a:rPr>
              <a:t>printId</a:t>
            </a:r>
            <a:r>
              <a:rPr lang="vi">
                <a:solidFill>
                  <a:srgbClr val="CCCCCC"/>
                </a:solidFill>
                <a:latin typeface="Times New Roman"/>
                <a:ea typeface="Times New Roman"/>
                <a:cs typeface="Times New Roman"/>
                <a:sym typeface="Times New Roman"/>
              </a:rPr>
              <a:t>: </a:t>
            </a:r>
            <a:r>
              <a:rPr lang="vi">
                <a:solidFill>
                  <a:srgbClr val="CC99CD"/>
                </a:solidFill>
                <a:latin typeface="Times New Roman"/>
                <a:ea typeface="Times New Roman"/>
                <a:cs typeface="Times New Roman"/>
                <a:sym typeface="Times New Roman"/>
              </a:rPr>
              <a:t>function</a:t>
            </a:r>
            <a:r>
              <a:rPr lang="vi">
                <a:solidFill>
                  <a:srgbClr val="CCCCCC"/>
                </a:solidFill>
                <a:latin typeface="Times New Roman"/>
                <a:ea typeface="Times New Roman"/>
                <a:cs typeface="Times New Roman"/>
                <a:sym typeface="Times New Roman"/>
              </a:rPr>
              <a:t>() {</a:t>
            </a:r>
            <a:endParaRPr>
              <a:solidFill>
                <a:srgbClr val="CCCCCC"/>
              </a:solidFill>
              <a:latin typeface="Times New Roman"/>
              <a:ea typeface="Times New Roman"/>
              <a:cs typeface="Times New Roman"/>
              <a:sym typeface="Times New Roman"/>
            </a:endParaRPr>
          </a:p>
          <a:p>
            <a:pPr marL="0" lvl="0" indent="0" algn="l" rtl="0">
              <a:spcBef>
                <a:spcPts val="0"/>
              </a:spcBef>
              <a:spcAft>
                <a:spcPts val="0"/>
              </a:spcAft>
              <a:buNone/>
            </a:pPr>
            <a:r>
              <a:rPr lang="vi">
                <a:solidFill>
                  <a:srgbClr val="CCCCCC"/>
                </a:solidFill>
                <a:latin typeface="Times New Roman"/>
                <a:ea typeface="Times New Roman"/>
                <a:cs typeface="Times New Roman"/>
                <a:sym typeface="Times New Roman"/>
              </a:rPr>
              <a:t>    console.</a:t>
            </a:r>
            <a:r>
              <a:rPr lang="vi">
                <a:solidFill>
                  <a:srgbClr val="F08D49"/>
                </a:solidFill>
                <a:latin typeface="Times New Roman"/>
                <a:ea typeface="Times New Roman"/>
                <a:cs typeface="Times New Roman"/>
                <a:sym typeface="Times New Roman"/>
              </a:rPr>
              <a:t>log</a:t>
            </a:r>
            <a:r>
              <a:rPr lang="vi">
                <a:solidFill>
                  <a:srgbClr val="CCCCCC"/>
                </a:solidFill>
                <a:latin typeface="Times New Roman"/>
                <a:ea typeface="Times New Roman"/>
                <a:cs typeface="Times New Roman"/>
                <a:sym typeface="Times New Roman"/>
              </a:rPr>
              <a:t>(</a:t>
            </a:r>
            <a:r>
              <a:rPr lang="vi">
                <a:solidFill>
                  <a:srgbClr val="7EC699"/>
                </a:solidFill>
                <a:latin typeface="Times New Roman"/>
                <a:ea typeface="Times New Roman"/>
                <a:cs typeface="Times New Roman"/>
                <a:sym typeface="Times New Roman"/>
              </a:rPr>
              <a:t>"id in lib:"</a:t>
            </a:r>
            <a:r>
              <a:rPr lang="vi">
                <a:solidFill>
                  <a:srgbClr val="CCCCCC"/>
                </a:solidFill>
                <a:latin typeface="Times New Roman"/>
                <a:ea typeface="Times New Roman"/>
                <a:cs typeface="Times New Roman"/>
                <a:sym typeface="Times New Roman"/>
              </a:rPr>
              <a:t>, </a:t>
            </a:r>
            <a:r>
              <a:rPr lang="vi">
                <a:solidFill>
                  <a:srgbClr val="CC99CD"/>
                </a:solidFill>
                <a:latin typeface="Times New Roman"/>
                <a:ea typeface="Times New Roman"/>
                <a:cs typeface="Times New Roman"/>
                <a:sym typeface="Times New Roman"/>
              </a:rPr>
              <a:t>this</a:t>
            </a:r>
            <a:r>
              <a:rPr lang="vi">
                <a:solidFill>
                  <a:srgbClr val="CCCCCC"/>
                </a:solidFill>
                <a:latin typeface="Times New Roman"/>
                <a:ea typeface="Times New Roman"/>
                <a:cs typeface="Times New Roman"/>
                <a:sym typeface="Times New Roman"/>
              </a:rPr>
              <a:t>[id]);</a:t>
            </a:r>
            <a:endParaRPr>
              <a:solidFill>
                <a:srgbClr val="CCCCCC"/>
              </a:solidFill>
              <a:latin typeface="Times New Roman"/>
              <a:ea typeface="Times New Roman"/>
              <a:cs typeface="Times New Roman"/>
              <a:sym typeface="Times New Roman"/>
            </a:endParaRPr>
          </a:p>
          <a:p>
            <a:pPr marL="0" lvl="0" indent="0" algn="l" rtl="0">
              <a:spcBef>
                <a:spcPts val="0"/>
              </a:spcBef>
              <a:spcAft>
                <a:spcPts val="0"/>
              </a:spcAft>
              <a:buNone/>
            </a:pPr>
            <a:r>
              <a:rPr lang="vi">
                <a:solidFill>
                  <a:srgbClr val="CCCCCC"/>
                </a:solidFill>
                <a:latin typeface="Times New Roman"/>
                <a:ea typeface="Times New Roman"/>
                <a:cs typeface="Times New Roman"/>
                <a:sym typeface="Times New Roman"/>
              </a:rPr>
              <a:t>  }</a:t>
            </a:r>
            <a:endParaRPr>
              <a:solidFill>
                <a:srgbClr val="CCCCCC"/>
              </a:solidFill>
              <a:latin typeface="Times New Roman"/>
              <a:ea typeface="Times New Roman"/>
              <a:cs typeface="Times New Roman"/>
              <a:sym typeface="Times New Roman"/>
            </a:endParaRPr>
          </a:p>
          <a:p>
            <a:pPr marL="0" lvl="0" indent="0" algn="l" rtl="0">
              <a:spcBef>
                <a:spcPts val="0"/>
              </a:spcBef>
              <a:spcAft>
                <a:spcPts val="0"/>
              </a:spcAft>
              <a:buNone/>
            </a:pPr>
            <a:r>
              <a:rPr lang="vi">
                <a:solidFill>
                  <a:srgbClr val="CCCCCC"/>
                </a:solidFill>
                <a:latin typeface="Times New Roman"/>
                <a:ea typeface="Times New Roman"/>
                <a:cs typeface="Times New Roman"/>
                <a:sym typeface="Times New Roman"/>
              </a:rPr>
              <a:t>};</a:t>
            </a:r>
            <a:endParaRPr>
              <a:solidFill>
                <a:srgbClr val="CCCCCC"/>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CCCCCC"/>
              </a:solidFill>
              <a:latin typeface="Times New Roman"/>
              <a:ea typeface="Times New Roman"/>
              <a:cs typeface="Times New Roman"/>
              <a:sym typeface="Times New Roman"/>
            </a:endParaRPr>
          </a:p>
          <a:p>
            <a:pPr marL="165100" marR="165100" lvl="0" indent="0" algn="l" rtl="0">
              <a:lnSpc>
                <a:spcPct val="150000"/>
              </a:lnSpc>
              <a:spcBef>
                <a:spcPts val="0"/>
              </a:spcBef>
              <a:spcAft>
                <a:spcPts val="0"/>
              </a:spcAft>
              <a:buNone/>
            </a:pPr>
            <a:r>
              <a:rPr lang="vi">
                <a:solidFill>
                  <a:srgbClr val="CC99CD"/>
                </a:solidFill>
                <a:latin typeface="Times New Roman"/>
                <a:ea typeface="Times New Roman"/>
                <a:cs typeface="Times New Roman"/>
                <a:sym typeface="Times New Roman"/>
              </a:rPr>
              <a:t>export</a:t>
            </a:r>
            <a:r>
              <a:rPr lang="vi">
                <a:solidFill>
                  <a:srgbClr val="CCCCCC"/>
                </a:solidFill>
                <a:latin typeface="Times New Roman"/>
                <a:ea typeface="Times New Roman"/>
                <a:cs typeface="Times New Roman"/>
                <a:sym typeface="Times New Roman"/>
              </a:rPr>
              <a:t> </a:t>
            </a:r>
            <a:r>
              <a:rPr lang="vi">
                <a:solidFill>
                  <a:srgbClr val="CC99CD"/>
                </a:solidFill>
                <a:latin typeface="Times New Roman"/>
                <a:ea typeface="Times New Roman"/>
                <a:cs typeface="Times New Roman"/>
                <a:sym typeface="Times New Roman"/>
              </a:rPr>
              <a:t>default</a:t>
            </a:r>
            <a:r>
              <a:rPr lang="vi">
                <a:solidFill>
                  <a:srgbClr val="CCCCCC"/>
                </a:solidFill>
                <a:latin typeface="Times New Roman"/>
                <a:ea typeface="Times New Roman"/>
                <a:cs typeface="Times New Roman"/>
                <a:sym typeface="Times New Roman"/>
              </a:rPr>
              <a:t> module;</a:t>
            </a:r>
            <a:endParaRPr>
              <a:solidFill>
                <a:srgbClr val="CCCCCC"/>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vi">
                <a:solidFill>
                  <a:srgbClr val="222222"/>
                </a:solidFill>
                <a:latin typeface="Times New Roman"/>
                <a:ea typeface="Times New Roman"/>
                <a:cs typeface="Times New Roman"/>
                <a:sym typeface="Times New Roman"/>
              </a:rPr>
              <a:t>main.js:</a:t>
            </a:r>
            <a:endParaRPr>
              <a:solidFill>
                <a:srgbClr val="222222"/>
              </a:solidFill>
              <a:latin typeface="Times New Roman"/>
              <a:ea typeface="Times New Roman"/>
              <a:cs typeface="Times New Roman"/>
              <a:sym typeface="Times New Roman"/>
            </a:endParaRPr>
          </a:p>
          <a:p>
            <a:pPr marL="0" lvl="0" indent="0" algn="l" rtl="0">
              <a:spcBef>
                <a:spcPts val="0"/>
              </a:spcBef>
              <a:spcAft>
                <a:spcPts val="0"/>
              </a:spcAft>
              <a:buNone/>
            </a:pPr>
            <a:r>
              <a:rPr lang="vi">
                <a:solidFill>
                  <a:srgbClr val="CC99CD"/>
                </a:solidFill>
                <a:latin typeface="Times New Roman"/>
                <a:ea typeface="Times New Roman"/>
                <a:cs typeface="Times New Roman"/>
                <a:sym typeface="Times New Roman"/>
              </a:rPr>
              <a:t>import</a:t>
            </a:r>
            <a:r>
              <a:rPr lang="vi">
                <a:solidFill>
                  <a:srgbClr val="CCCCCC"/>
                </a:solidFill>
                <a:latin typeface="Times New Roman"/>
                <a:ea typeface="Times New Roman"/>
                <a:cs typeface="Times New Roman"/>
                <a:sym typeface="Times New Roman"/>
              </a:rPr>
              <a:t> module </a:t>
            </a:r>
            <a:r>
              <a:rPr lang="vi">
                <a:solidFill>
                  <a:srgbClr val="CC99CD"/>
                </a:solidFill>
                <a:latin typeface="Times New Roman"/>
                <a:ea typeface="Times New Roman"/>
                <a:cs typeface="Times New Roman"/>
                <a:sym typeface="Times New Roman"/>
              </a:rPr>
              <a:t>from</a:t>
            </a:r>
            <a:r>
              <a:rPr lang="vi">
                <a:solidFill>
                  <a:srgbClr val="CCCCCC"/>
                </a:solidFill>
                <a:latin typeface="Times New Roman"/>
                <a:ea typeface="Times New Roman"/>
                <a:cs typeface="Times New Roman"/>
                <a:sym typeface="Times New Roman"/>
              </a:rPr>
              <a:t> </a:t>
            </a:r>
            <a:r>
              <a:rPr lang="vi">
                <a:solidFill>
                  <a:srgbClr val="7EC699"/>
                </a:solidFill>
                <a:latin typeface="Times New Roman"/>
                <a:ea typeface="Times New Roman"/>
                <a:cs typeface="Times New Roman"/>
                <a:sym typeface="Times New Roman"/>
              </a:rPr>
              <a:t>"./lib.js"</a:t>
            </a:r>
            <a:r>
              <a:rPr lang="vi">
                <a:solidFill>
                  <a:srgbClr val="CCCCCC"/>
                </a:solidFill>
                <a:latin typeface="Times New Roman"/>
                <a:ea typeface="Times New Roman"/>
                <a:cs typeface="Times New Roman"/>
                <a:sym typeface="Times New Roman"/>
              </a:rPr>
              <a:t>;</a:t>
            </a:r>
            <a:endParaRPr>
              <a:solidFill>
                <a:srgbClr val="CCCCCC"/>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CCCCCC"/>
              </a:solidFill>
              <a:latin typeface="Times New Roman"/>
              <a:ea typeface="Times New Roman"/>
              <a:cs typeface="Times New Roman"/>
              <a:sym typeface="Times New Roman"/>
            </a:endParaRPr>
          </a:p>
          <a:p>
            <a:pPr marL="0" lvl="0" indent="0" algn="l" rtl="0">
              <a:spcBef>
                <a:spcPts val="0"/>
              </a:spcBef>
              <a:spcAft>
                <a:spcPts val="0"/>
              </a:spcAft>
              <a:buNone/>
            </a:pPr>
            <a:r>
              <a:rPr lang="vi">
                <a:solidFill>
                  <a:srgbClr val="CC99CD"/>
                </a:solidFill>
                <a:latin typeface="Times New Roman"/>
                <a:ea typeface="Times New Roman"/>
                <a:cs typeface="Times New Roman"/>
                <a:sym typeface="Times New Roman"/>
              </a:rPr>
              <a:t>let</a:t>
            </a:r>
            <a:r>
              <a:rPr lang="vi">
                <a:solidFill>
                  <a:srgbClr val="CCCCCC"/>
                </a:solidFill>
                <a:latin typeface="Times New Roman"/>
                <a:ea typeface="Times New Roman"/>
                <a:cs typeface="Times New Roman"/>
                <a:sym typeface="Times New Roman"/>
              </a:rPr>
              <a:t> id </a:t>
            </a:r>
            <a:r>
              <a:rPr lang="vi">
                <a:solidFill>
                  <a:srgbClr val="67CDCC"/>
                </a:solidFill>
                <a:latin typeface="Times New Roman"/>
                <a:ea typeface="Times New Roman"/>
                <a:cs typeface="Times New Roman"/>
                <a:sym typeface="Times New Roman"/>
              </a:rPr>
              <a:t>=</a:t>
            </a:r>
            <a:r>
              <a:rPr lang="vi">
                <a:solidFill>
                  <a:srgbClr val="CCCCCC"/>
                </a:solidFill>
                <a:latin typeface="Times New Roman"/>
                <a:ea typeface="Times New Roman"/>
                <a:cs typeface="Times New Roman"/>
                <a:sym typeface="Times New Roman"/>
              </a:rPr>
              <a:t> </a:t>
            </a:r>
            <a:r>
              <a:rPr lang="vi">
                <a:solidFill>
                  <a:srgbClr val="F08D49"/>
                </a:solidFill>
                <a:latin typeface="Times New Roman"/>
                <a:ea typeface="Times New Roman"/>
                <a:cs typeface="Times New Roman"/>
                <a:sym typeface="Times New Roman"/>
              </a:rPr>
              <a:t>Symbol</a:t>
            </a:r>
            <a:r>
              <a:rPr lang="vi">
                <a:solidFill>
                  <a:srgbClr val="CCCCCC"/>
                </a:solidFill>
                <a:latin typeface="Times New Roman"/>
                <a:ea typeface="Times New Roman"/>
                <a:cs typeface="Times New Roman"/>
                <a:sym typeface="Times New Roman"/>
              </a:rPr>
              <a:t>(</a:t>
            </a:r>
            <a:r>
              <a:rPr lang="vi">
                <a:solidFill>
                  <a:srgbClr val="7EC699"/>
                </a:solidFill>
                <a:latin typeface="Times New Roman"/>
                <a:ea typeface="Times New Roman"/>
                <a:cs typeface="Times New Roman"/>
                <a:sym typeface="Times New Roman"/>
              </a:rPr>
              <a:t>"id"</a:t>
            </a:r>
            <a:r>
              <a:rPr lang="vi">
                <a:solidFill>
                  <a:srgbClr val="CCCCCC"/>
                </a:solidFill>
                <a:latin typeface="Times New Roman"/>
                <a:ea typeface="Times New Roman"/>
                <a:cs typeface="Times New Roman"/>
                <a:sym typeface="Times New Roman"/>
              </a:rPr>
              <a:t>);</a:t>
            </a:r>
            <a:endParaRPr>
              <a:solidFill>
                <a:srgbClr val="CCCCCC"/>
              </a:solidFill>
              <a:latin typeface="Times New Roman"/>
              <a:ea typeface="Times New Roman"/>
              <a:cs typeface="Times New Roman"/>
              <a:sym typeface="Times New Roman"/>
            </a:endParaRPr>
          </a:p>
          <a:p>
            <a:pPr marL="0" lvl="0" indent="0" algn="l" rtl="0">
              <a:spcBef>
                <a:spcPts val="0"/>
              </a:spcBef>
              <a:spcAft>
                <a:spcPts val="0"/>
              </a:spcAft>
              <a:buNone/>
            </a:pPr>
            <a:r>
              <a:rPr lang="vi">
                <a:solidFill>
                  <a:srgbClr val="CCCCCC"/>
                </a:solidFill>
                <a:latin typeface="Times New Roman"/>
                <a:ea typeface="Times New Roman"/>
                <a:cs typeface="Times New Roman"/>
                <a:sym typeface="Times New Roman"/>
              </a:rPr>
              <a:t>module[id] </a:t>
            </a:r>
            <a:r>
              <a:rPr lang="vi">
                <a:solidFill>
                  <a:srgbClr val="67CDCC"/>
                </a:solidFill>
                <a:latin typeface="Times New Roman"/>
                <a:ea typeface="Times New Roman"/>
                <a:cs typeface="Times New Roman"/>
                <a:sym typeface="Times New Roman"/>
              </a:rPr>
              <a:t>=</a:t>
            </a:r>
            <a:r>
              <a:rPr lang="vi">
                <a:solidFill>
                  <a:srgbClr val="CCCCCC"/>
                </a:solidFill>
                <a:latin typeface="Times New Roman"/>
                <a:ea typeface="Times New Roman"/>
                <a:cs typeface="Times New Roman"/>
                <a:sym typeface="Times New Roman"/>
              </a:rPr>
              <a:t> </a:t>
            </a:r>
            <a:r>
              <a:rPr lang="vi">
                <a:solidFill>
                  <a:srgbClr val="7EC699"/>
                </a:solidFill>
                <a:latin typeface="Times New Roman"/>
                <a:ea typeface="Times New Roman"/>
                <a:cs typeface="Times New Roman"/>
                <a:sym typeface="Times New Roman"/>
              </a:rPr>
              <a:t>"123"</a:t>
            </a:r>
            <a:r>
              <a:rPr lang="vi">
                <a:solidFill>
                  <a:srgbClr val="CCCCCC"/>
                </a:solidFill>
                <a:latin typeface="Times New Roman"/>
                <a:ea typeface="Times New Roman"/>
                <a:cs typeface="Times New Roman"/>
                <a:sym typeface="Times New Roman"/>
              </a:rPr>
              <a:t>;</a:t>
            </a:r>
            <a:endParaRPr>
              <a:solidFill>
                <a:srgbClr val="CCCCCC"/>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CCCCCC"/>
              </a:solidFill>
              <a:latin typeface="Times New Roman"/>
              <a:ea typeface="Times New Roman"/>
              <a:cs typeface="Times New Roman"/>
              <a:sym typeface="Times New Roman"/>
            </a:endParaRPr>
          </a:p>
          <a:p>
            <a:pPr marL="0" lvl="0" indent="0" algn="l" rtl="0">
              <a:spcBef>
                <a:spcPts val="0"/>
              </a:spcBef>
              <a:spcAft>
                <a:spcPts val="0"/>
              </a:spcAft>
              <a:buNone/>
            </a:pPr>
            <a:r>
              <a:rPr lang="vi">
                <a:solidFill>
                  <a:srgbClr val="CCCCCC"/>
                </a:solidFill>
                <a:latin typeface="Times New Roman"/>
                <a:ea typeface="Times New Roman"/>
                <a:cs typeface="Times New Roman"/>
                <a:sym typeface="Times New Roman"/>
              </a:rPr>
              <a:t>module.</a:t>
            </a:r>
            <a:r>
              <a:rPr lang="vi">
                <a:solidFill>
                  <a:srgbClr val="F08D49"/>
                </a:solidFill>
                <a:latin typeface="Times New Roman"/>
                <a:ea typeface="Times New Roman"/>
                <a:cs typeface="Times New Roman"/>
                <a:sym typeface="Times New Roman"/>
              </a:rPr>
              <a:t>printId</a:t>
            </a:r>
            <a:r>
              <a:rPr lang="vi">
                <a:solidFill>
                  <a:srgbClr val="CCCCCC"/>
                </a:solidFill>
                <a:latin typeface="Times New Roman"/>
                <a:ea typeface="Times New Roman"/>
                <a:cs typeface="Times New Roman"/>
                <a:sym typeface="Times New Roman"/>
              </a:rPr>
              <a:t>();</a:t>
            </a:r>
            <a:endParaRPr>
              <a:solidFill>
                <a:srgbClr val="CCCCCC"/>
              </a:solidFill>
              <a:latin typeface="Times New Roman"/>
              <a:ea typeface="Times New Roman"/>
              <a:cs typeface="Times New Roman"/>
              <a:sym typeface="Times New Roman"/>
            </a:endParaRPr>
          </a:p>
          <a:p>
            <a:pPr marL="0" lvl="0" indent="0" algn="l" rtl="0">
              <a:spcBef>
                <a:spcPts val="0"/>
              </a:spcBef>
              <a:spcAft>
                <a:spcPts val="0"/>
              </a:spcAft>
              <a:buNone/>
            </a:pPr>
            <a:r>
              <a:rPr lang="vi">
                <a:solidFill>
                  <a:schemeClr val="accent4"/>
                </a:solidFill>
                <a:latin typeface="Times New Roman"/>
                <a:ea typeface="Times New Roman"/>
                <a:cs typeface="Times New Roman"/>
                <a:sym typeface="Times New Roman"/>
              </a:rPr>
              <a:t>// =&gt; id in lib: abc</a:t>
            </a:r>
            <a:endParaRPr>
              <a:solidFill>
                <a:srgbClr val="CCCCCC"/>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CCCCCC"/>
              </a:solidFill>
              <a:latin typeface="Times New Roman"/>
              <a:ea typeface="Times New Roman"/>
              <a:cs typeface="Times New Roman"/>
              <a:sym typeface="Times New Roman"/>
            </a:endParaRPr>
          </a:p>
          <a:p>
            <a:pPr marL="0" lvl="0" indent="0" algn="l" rtl="0">
              <a:spcBef>
                <a:spcPts val="0"/>
              </a:spcBef>
              <a:spcAft>
                <a:spcPts val="0"/>
              </a:spcAft>
              <a:buNone/>
            </a:pPr>
            <a:r>
              <a:rPr lang="vi">
                <a:solidFill>
                  <a:srgbClr val="CCCCCC"/>
                </a:solidFill>
                <a:latin typeface="Times New Roman"/>
                <a:ea typeface="Times New Roman"/>
                <a:cs typeface="Times New Roman"/>
                <a:sym typeface="Times New Roman"/>
              </a:rPr>
              <a:t>console.</a:t>
            </a:r>
            <a:r>
              <a:rPr lang="vi">
                <a:solidFill>
                  <a:srgbClr val="F08D49"/>
                </a:solidFill>
                <a:latin typeface="Times New Roman"/>
                <a:ea typeface="Times New Roman"/>
                <a:cs typeface="Times New Roman"/>
                <a:sym typeface="Times New Roman"/>
              </a:rPr>
              <a:t>log</a:t>
            </a:r>
            <a:r>
              <a:rPr lang="vi">
                <a:solidFill>
                  <a:srgbClr val="CCCCCC"/>
                </a:solidFill>
                <a:latin typeface="Times New Roman"/>
                <a:ea typeface="Times New Roman"/>
                <a:cs typeface="Times New Roman"/>
                <a:sym typeface="Times New Roman"/>
              </a:rPr>
              <a:t>(</a:t>
            </a:r>
            <a:r>
              <a:rPr lang="vi">
                <a:solidFill>
                  <a:srgbClr val="7EC699"/>
                </a:solidFill>
                <a:latin typeface="Times New Roman"/>
                <a:ea typeface="Times New Roman"/>
                <a:cs typeface="Times New Roman"/>
                <a:sym typeface="Times New Roman"/>
              </a:rPr>
              <a:t>"id in main:"</a:t>
            </a:r>
            <a:r>
              <a:rPr lang="vi">
                <a:solidFill>
                  <a:srgbClr val="CCCCCC"/>
                </a:solidFill>
                <a:latin typeface="Times New Roman"/>
                <a:ea typeface="Times New Roman"/>
                <a:cs typeface="Times New Roman"/>
                <a:sym typeface="Times New Roman"/>
              </a:rPr>
              <a:t>, module[id]);</a:t>
            </a:r>
            <a:endParaRPr>
              <a:solidFill>
                <a:srgbClr val="CCCCCC"/>
              </a:solidFill>
              <a:latin typeface="Times New Roman"/>
              <a:ea typeface="Times New Roman"/>
              <a:cs typeface="Times New Roman"/>
              <a:sym typeface="Times New Roman"/>
            </a:endParaRPr>
          </a:p>
          <a:p>
            <a:pPr marL="165100" marR="165100" lvl="0" indent="0" algn="l" rtl="0">
              <a:lnSpc>
                <a:spcPct val="150000"/>
              </a:lnSpc>
              <a:spcBef>
                <a:spcPts val="0"/>
              </a:spcBef>
              <a:spcAft>
                <a:spcPts val="0"/>
              </a:spcAft>
              <a:buNone/>
            </a:pPr>
            <a:r>
              <a:rPr lang="vi">
                <a:solidFill>
                  <a:schemeClr val="accent4"/>
                </a:solidFill>
                <a:latin typeface="Times New Roman"/>
                <a:ea typeface="Times New Roman"/>
                <a:cs typeface="Times New Roman"/>
                <a:sym typeface="Times New Roman"/>
              </a:rPr>
              <a:t>// =&gt; id in main: 123</a:t>
            </a:r>
            <a:endParaRPr>
              <a:solidFill>
                <a:schemeClr val="accent4"/>
              </a:solidFill>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45171b5e1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45171b5e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399777656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39977765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45171b5e1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45171b5e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person1 = {</a:t>
            </a:r>
            <a:endParaRPr sz="1150">
              <a:highlight>
                <a:srgbClr val="FFFFFF"/>
              </a:highlight>
              <a:latin typeface="Consolas"/>
              <a:ea typeface="Consolas"/>
              <a:cs typeface="Consolas"/>
              <a:sym typeface="Consolas"/>
            </a:endParaRPr>
          </a:p>
          <a:p>
            <a:pPr marL="0" lvl="0" indent="0" algn="l" rtl="0">
              <a:spcBef>
                <a:spcPts val="0"/>
              </a:spcBef>
              <a:spcAft>
                <a:spcPts val="0"/>
              </a:spcAft>
              <a:buNone/>
            </a:pPr>
            <a:r>
              <a:rPr lang="vi" sz="1150">
                <a:highlight>
                  <a:srgbClr val="FFFFFF"/>
                </a:highlight>
                <a:latin typeface="Consolas"/>
                <a:ea typeface="Consolas"/>
                <a:cs typeface="Consolas"/>
                <a:sym typeface="Consolas"/>
              </a:rPr>
              <a:t>  fullName: </a:t>
            </a:r>
            <a:r>
              <a:rPr lang="vi" sz="1150">
                <a:solidFill>
                  <a:srgbClr val="0000CD"/>
                </a:solidFill>
                <a:highlight>
                  <a:srgbClr val="FFFFFF"/>
                </a:highlight>
                <a:latin typeface="Consolas"/>
                <a:ea typeface="Consolas"/>
                <a:cs typeface="Consolas"/>
                <a:sym typeface="Consolas"/>
              </a:rPr>
              <a:t>function</a:t>
            </a:r>
            <a:r>
              <a:rPr lang="vi" sz="1150">
                <a:highlight>
                  <a:srgbClr val="FFFFFF"/>
                </a:highlight>
                <a:latin typeface="Consolas"/>
                <a:ea typeface="Consolas"/>
                <a:cs typeface="Consolas"/>
                <a:sym typeface="Consolas"/>
              </a:rPr>
              <a:t>() {</a:t>
            </a:r>
            <a:endParaRPr sz="1150">
              <a:highlight>
                <a:srgbClr val="FFFFFF"/>
              </a:highlight>
              <a:latin typeface="Consolas"/>
              <a:ea typeface="Consolas"/>
              <a:cs typeface="Consolas"/>
              <a:sym typeface="Consolas"/>
            </a:endParaRPr>
          </a:p>
          <a:p>
            <a:pPr marL="0" lvl="0" indent="0" algn="l" rtl="0">
              <a:spcBef>
                <a:spcPts val="0"/>
              </a:spcBef>
              <a:spcAft>
                <a:spcPts val="0"/>
              </a:spcAft>
              <a:buNone/>
            </a:pPr>
            <a:r>
              <a:rPr lang="vi" sz="1150">
                <a:highlight>
                  <a:srgbClr val="FFFFFF"/>
                </a:highlight>
                <a:latin typeface="Consolas"/>
                <a:ea typeface="Consolas"/>
                <a:cs typeface="Consolas"/>
                <a:sym typeface="Consolas"/>
              </a:rPr>
              <a:t>    </a:t>
            </a:r>
            <a:r>
              <a:rPr lang="vi" sz="1150">
                <a:solidFill>
                  <a:srgbClr val="0000CD"/>
                </a:solidFill>
                <a:highlight>
                  <a:srgbClr val="FFFFFF"/>
                </a:highlight>
                <a:latin typeface="Consolas"/>
                <a:ea typeface="Consolas"/>
                <a:cs typeface="Consolas"/>
                <a:sym typeface="Consolas"/>
              </a:rPr>
              <a:t>return</a:t>
            </a:r>
            <a:r>
              <a:rPr lang="vi" sz="1150">
                <a:highlight>
                  <a:srgbClr val="FFFFFF"/>
                </a:highlight>
                <a:latin typeface="Consolas"/>
                <a:ea typeface="Consolas"/>
                <a:cs typeface="Consolas"/>
                <a:sym typeface="Consolas"/>
              </a:rPr>
              <a:t> </a:t>
            </a:r>
            <a:r>
              <a:rPr lang="vi" sz="1150">
                <a:solidFill>
                  <a:srgbClr val="0000CD"/>
                </a:solidFill>
                <a:highlight>
                  <a:srgbClr val="FFFFFF"/>
                </a:highlight>
                <a:latin typeface="Consolas"/>
                <a:ea typeface="Consolas"/>
                <a:cs typeface="Consolas"/>
                <a:sym typeface="Consolas"/>
              </a:rPr>
              <a:t>this</a:t>
            </a:r>
            <a:r>
              <a:rPr lang="vi" sz="1150">
                <a:highlight>
                  <a:srgbClr val="FFFFFF"/>
                </a:highlight>
                <a:latin typeface="Consolas"/>
                <a:ea typeface="Consolas"/>
                <a:cs typeface="Consolas"/>
                <a:sym typeface="Consolas"/>
              </a:rPr>
              <a:t>.firstName + </a:t>
            </a:r>
            <a:r>
              <a:rPr lang="vi" sz="1150">
                <a:solidFill>
                  <a:srgbClr val="A52A2A"/>
                </a:solidFill>
                <a:highlight>
                  <a:srgbClr val="FFFFFF"/>
                </a:highlight>
                <a:latin typeface="Consolas"/>
                <a:ea typeface="Consolas"/>
                <a:cs typeface="Consolas"/>
                <a:sym typeface="Consolas"/>
              </a:rPr>
              <a:t>" "</a:t>
            </a:r>
            <a:r>
              <a:rPr lang="vi" sz="1150">
                <a:highlight>
                  <a:srgbClr val="FFFFFF"/>
                </a:highlight>
                <a:latin typeface="Consolas"/>
                <a:ea typeface="Consolas"/>
                <a:cs typeface="Consolas"/>
                <a:sym typeface="Consolas"/>
              </a:rPr>
              <a:t> + </a:t>
            </a:r>
            <a:r>
              <a:rPr lang="vi" sz="1150">
                <a:solidFill>
                  <a:srgbClr val="0000CD"/>
                </a:solidFill>
                <a:highlight>
                  <a:srgbClr val="FFFFFF"/>
                </a:highlight>
                <a:latin typeface="Consolas"/>
                <a:ea typeface="Consolas"/>
                <a:cs typeface="Consolas"/>
                <a:sym typeface="Consolas"/>
              </a:rPr>
              <a:t>this</a:t>
            </a:r>
            <a:r>
              <a:rPr lang="vi" sz="1150">
                <a:highlight>
                  <a:srgbClr val="FFFFFF"/>
                </a:highlight>
                <a:latin typeface="Consolas"/>
                <a:ea typeface="Consolas"/>
                <a:cs typeface="Consolas"/>
                <a:sym typeface="Consolas"/>
              </a:rPr>
              <a:t>.lastName;</a:t>
            </a:r>
            <a:endParaRPr sz="1150">
              <a:highlight>
                <a:srgbClr val="FFFFFF"/>
              </a:highlight>
              <a:latin typeface="Consolas"/>
              <a:ea typeface="Consolas"/>
              <a:cs typeface="Consolas"/>
              <a:sym typeface="Consolas"/>
            </a:endParaRPr>
          </a:p>
          <a:p>
            <a:pPr marL="0" lvl="0" indent="0" algn="l" rtl="0">
              <a:spcBef>
                <a:spcPts val="0"/>
              </a:spcBef>
              <a:spcAft>
                <a:spcPts val="0"/>
              </a:spcAft>
              <a:buNone/>
            </a:pPr>
            <a:r>
              <a:rPr lang="vi" sz="1150">
                <a:highlight>
                  <a:srgbClr val="FFFFFF"/>
                </a:highlight>
                <a:latin typeface="Consolas"/>
                <a:ea typeface="Consolas"/>
                <a:cs typeface="Consolas"/>
                <a:sym typeface="Consolas"/>
              </a:rPr>
              <a:t>  }</a:t>
            </a:r>
            <a:endParaRPr sz="1150">
              <a:highlight>
                <a:srgbClr val="FFFFFF"/>
              </a:highlight>
              <a:latin typeface="Consolas"/>
              <a:ea typeface="Consolas"/>
              <a:cs typeface="Consolas"/>
              <a:sym typeface="Consolas"/>
            </a:endParaRPr>
          </a:p>
          <a:p>
            <a:pPr marL="0" lvl="0" indent="0" algn="l" rtl="0">
              <a:spcBef>
                <a:spcPts val="0"/>
              </a:spcBef>
              <a:spcAft>
                <a:spcPts val="0"/>
              </a:spcAft>
              <a:buNone/>
            </a:pP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marL="0" lvl="0" indent="0" algn="l" rtl="0">
              <a:spcBef>
                <a:spcPts val="0"/>
              </a:spcBef>
              <a:spcAft>
                <a:spcPts val="0"/>
              </a:spcAft>
              <a:buNone/>
            </a:pPr>
            <a:r>
              <a:rPr lang="vi" sz="1150">
                <a:solidFill>
                  <a:srgbClr val="0000CD"/>
                </a:solidFill>
                <a:highlight>
                  <a:srgbClr val="FFFFFF"/>
                </a:highlight>
                <a:latin typeface="Consolas"/>
                <a:ea typeface="Consolas"/>
                <a:cs typeface="Consolas"/>
                <a:sym typeface="Consolas"/>
              </a:rPr>
              <a:t>var</a:t>
            </a:r>
            <a:r>
              <a:rPr lang="vi" sz="1150">
                <a:highlight>
                  <a:srgbClr val="FFFFFF"/>
                </a:highlight>
                <a:latin typeface="Consolas"/>
                <a:ea typeface="Consolas"/>
                <a:cs typeface="Consolas"/>
                <a:sym typeface="Consolas"/>
              </a:rPr>
              <a:t> person2 = {</a:t>
            </a:r>
            <a:endParaRPr sz="1150">
              <a:highlight>
                <a:srgbClr val="FFFFFF"/>
              </a:highlight>
              <a:latin typeface="Consolas"/>
              <a:ea typeface="Consolas"/>
              <a:cs typeface="Consolas"/>
              <a:sym typeface="Consolas"/>
            </a:endParaRPr>
          </a:p>
          <a:p>
            <a:pPr marL="0" lvl="0" indent="0" algn="l" rtl="0">
              <a:spcBef>
                <a:spcPts val="0"/>
              </a:spcBef>
              <a:spcAft>
                <a:spcPts val="0"/>
              </a:spcAft>
              <a:buNone/>
            </a:pPr>
            <a:r>
              <a:rPr lang="vi" sz="1150">
                <a:highlight>
                  <a:srgbClr val="FFFFFF"/>
                </a:highlight>
                <a:latin typeface="Consolas"/>
                <a:ea typeface="Consolas"/>
                <a:cs typeface="Consolas"/>
                <a:sym typeface="Consolas"/>
              </a:rPr>
              <a:t>  firstName:</a:t>
            </a:r>
            <a:r>
              <a:rPr lang="vi" sz="1150">
                <a:solidFill>
                  <a:srgbClr val="A52A2A"/>
                </a:solidFill>
                <a:highlight>
                  <a:srgbClr val="FFFFFF"/>
                </a:highlight>
                <a:latin typeface="Consolas"/>
                <a:ea typeface="Consolas"/>
                <a:cs typeface="Consolas"/>
                <a:sym typeface="Consolas"/>
              </a:rPr>
              <a:t>"John"</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marL="0" lvl="0" indent="0" algn="l" rtl="0">
              <a:spcBef>
                <a:spcPts val="0"/>
              </a:spcBef>
              <a:spcAft>
                <a:spcPts val="0"/>
              </a:spcAft>
              <a:buNone/>
            </a:pPr>
            <a:r>
              <a:rPr lang="vi" sz="1150">
                <a:highlight>
                  <a:srgbClr val="FFFFFF"/>
                </a:highlight>
                <a:latin typeface="Consolas"/>
                <a:ea typeface="Consolas"/>
                <a:cs typeface="Consolas"/>
                <a:sym typeface="Consolas"/>
              </a:rPr>
              <a:t>  lastName: </a:t>
            </a:r>
            <a:r>
              <a:rPr lang="vi" sz="1150">
                <a:solidFill>
                  <a:srgbClr val="A52A2A"/>
                </a:solidFill>
                <a:highlight>
                  <a:srgbClr val="FFFFFF"/>
                </a:highlight>
                <a:latin typeface="Consolas"/>
                <a:ea typeface="Consolas"/>
                <a:cs typeface="Consolas"/>
                <a:sym typeface="Consolas"/>
              </a:rPr>
              <a:t>"Doe"</a:t>
            </a: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marL="0" lvl="0" indent="0" algn="l" rtl="0">
              <a:spcBef>
                <a:spcPts val="0"/>
              </a:spcBef>
              <a:spcAft>
                <a:spcPts val="0"/>
              </a:spcAft>
              <a:buNone/>
            </a:pPr>
            <a:r>
              <a:rPr lang="vi" sz="1150">
                <a:highlight>
                  <a:srgbClr val="FFFFFF"/>
                </a:highlight>
                <a:latin typeface="Consolas"/>
                <a:ea typeface="Consolas"/>
                <a:cs typeface="Consolas"/>
                <a:sym typeface="Consolas"/>
              </a:rPr>
              <a:t>}</a:t>
            </a:r>
            <a:endParaRPr sz="1150">
              <a:highlight>
                <a:srgbClr val="FFFFFF"/>
              </a:highlight>
              <a:latin typeface="Consolas"/>
              <a:ea typeface="Consolas"/>
              <a:cs typeface="Consolas"/>
              <a:sym typeface="Consolas"/>
            </a:endParaRPr>
          </a:p>
          <a:p>
            <a:pPr marL="0" lvl="0" indent="0" algn="l" rtl="0">
              <a:spcBef>
                <a:spcPts val="0"/>
              </a:spcBef>
              <a:spcAft>
                <a:spcPts val="0"/>
              </a:spcAft>
              <a:buNone/>
            </a:pPr>
            <a:r>
              <a:rPr lang="vi" sz="1150">
                <a:highlight>
                  <a:srgbClr val="FFFFFF"/>
                </a:highlight>
                <a:latin typeface="Consolas"/>
                <a:ea typeface="Consolas"/>
                <a:cs typeface="Consolas"/>
                <a:sym typeface="Consolas"/>
              </a:rPr>
              <a:t>person1.fullName.call(person2);  </a:t>
            </a:r>
            <a:r>
              <a:rPr lang="vi" sz="1150">
                <a:solidFill>
                  <a:srgbClr val="008000"/>
                </a:solidFill>
                <a:highlight>
                  <a:srgbClr val="FFFFFF"/>
                </a:highlight>
                <a:latin typeface="Consolas"/>
                <a:ea typeface="Consolas"/>
                <a:cs typeface="Consolas"/>
                <a:sym typeface="Consolas"/>
              </a:rPr>
              <a:t>// Will return "John Doe"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3a1135387_5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3a1135387_5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00876d65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00876d65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45171b5e1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function greeting(name) {</a:t>
            </a:r>
            <a:endParaRPr/>
          </a:p>
          <a:p>
            <a:pPr marL="0" lvl="0" indent="0" algn="l" rtl="0">
              <a:spcBef>
                <a:spcPts val="0"/>
              </a:spcBef>
              <a:spcAft>
                <a:spcPts val="0"/>
              </a:spcAft>
              <a:buNone/>
            </a:pPr>
            <a:r>
              <a:rPr lang="vi"/>
              <a:t>  alert('Hello ' + name);</a:t>
            </a:r>
            <a:endParaRPr/>
          </a:p>
          <a:p>
            <a:pPr marL="0" lvl="0" indent="0" algn="l" rtl="0">
              <a:spcBef>
                <a:spcPts val="0"/>
              </a:spcBef>
              <a:spcAft>
                <a:spcPts val="0"/>
              </a:spcAft>
              <a:buNone/>
            </a:pPr>
            <a:r>
              <a:rPr lang="vi"/>
              <a:t>}</a:t>
            </a:r>
            <a:endParaRPr/>
          </a:p>
          <a:p>
            <a:pPr marL="0" lvl="0" indent="0" algn="l" rtl="0">
              <a:spcBef>
                <a:spcPts val="0"/>
              </a:spcBef>
              <a:spcAft>
                <a:spcPts val="0"/>
              </a:spcAft>
              <a:buNone/>
            </a:pPr>
            <a:endParaRPr/>
          </a:p>
          <a:p>
            <a:pPr marL="0" lvl="0" indent="0" algn="l" rtl="0">
              <a:spcBef>
                <a:spcPts val="0"/>
              </a:spcBef>
              <a:spcAft>
                <a:spcPts val="0"/>
              </a:spcAft>
              <a:buNone/>
            </a:pPr>
            <a:r>
              <a:rPr lang="vi"/>
              <a:t>function processUserInput(callback) {</a:t>
            </a:r>
            <a:endParaRPr/>
          </a:p>
          <a:p>
            <a:pPr marL="0" lvl="0" indent="0" algn="l" rtl="0">
              <a:spcBef>
                <a:spcPts val="0"/>
              </a:spcBef>
              <a:spcAft>
                <a:spcPts val="0"/>
              </a:spcAft>
              <a:buNone/>
            </a:pPr>
            <a:r>
              <a:rPr lang="vi"/>
              <a:t>  var name = prompt('Please enter your name.');</a:t>
            </a:r>
            <a:endParaRPr/>
          </a:p>
          <a:p>
            <a:pPr marL="0" lvl="0" indent="0" algn="l" rtl="0">
              <a:spcBef>
                <a:spcPts val="0"/>
              </a:spcBef>
              <a:spcAft>
                <a:spcPts val="0"/>
              </a:spcAft>
              <a:buNone/>
            </a:pPr>
            <a:r>
              <a:rPr lang="vi"/>
              <a:t>  callback(name);</a:t>
            </a:r>
            <a:endParaRPr/>
          </a:p>
          <a:p>
            <a:pPr marL="0" lvl="0" indent="0" algn="l" rtl="0">
              <a:spcBef>
                <a:spcPts val="0"/>
              </a:spcBef>
              <a:spcAft>
                <a:spcPts val="0"/>
              </a:spcAft>
              <a:buNone/>
            </a:pPr>
            <a:r>
              <a:rPr lang="vi"/>
              <a:t>}</a:t>
            </a:r>
            <a:endParaRPr/>
          </a:p>
          <a:p>
            <a:pPr marL="0" lvl="0" indent="0" algn="l" rtl="0">
              <a:spcBef>
                <a:spcPts val="0"/>
              </a:spcBef>
              <a:spcAft>
                <a:spcPts val="0"/>
              </a:spcAft>
              <a:buNone/>
            </a:pPr>
            <a:endParaRPr/>
          </a:p>
          <a:p>
            <a:pPr marL="0" lvl="0" indent="0" algn="l" rtl="0">
              <a:spcBef>
                <a:spcPts val="0"/>
              </a:spcBef>
              <a:spcAft>
                <a:spcPts val="0"/>
              </a:spcAft>
              <a:buNone/>
            </a:pPr>
            <a:r>
              <a:rPr lang="vi"/>
              <a:t>processUserInput(greeting);</a:t>
            </a:r>
            <a:endParaRPr/>
          </a:p>
          <a:p>
            <a:pPr marL="0" lvl="0" indent="0" algn="l" rtl="0">
              <a:spcBef>
                <a:spcPts val="0"/>
              </a:spcBef>
              <a:spcAft>
                <a:spcPts val="0"/>
              </a:spcAft>
              <a:buNone/>
            </a:pPr>
            <a:endParaRPr/>
          </a:p>
        </p:txBody>
      </p:sp>
      <p:sp>
        <p:nvSpPr>
          <p:cNvPr id="206" name="Google Shape;206;g745171b5e1_0_1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45171b5e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745171b5e1_0_1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745171b5e1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745171b5e1_0_1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45171b5e1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vi" sz="1050">
                <a:solidFill>
                  <a:srgbClr val="0000FF"/>
                </a:solidFill>
                <a:highlight>
                  <a:srgbClr val="FFFFFE"/>
                </a:highlight>
                <a:latin typeface="Consolas"/>
                <a:ea typeface="Consolas"/>
                <a:cs typeface="Consolas"/>
                <a:sym typeface="Consolas"/>
              </a:rPr>
              <a:t>function</a:t>
            </a:r>
            <a:r>
              <a:rPr lang="vi" sz="1050">
                <a:highlight>
                  <a:srgbClr val="FFFFFE"/>
                </a:highlight>
                <a:latin typeface="Consolas"/>
                <a:ea typeface="Consolas"/>
                <a:cs typeface="Consolas"/>
                <a:sym typeface="Consolas"/>
              </a:rPr>
              <a:t> api() {</a:t>
            </a:r>
            <a:endParaRPr sz="1050">
              <a:highlight>
                <a:srgbClr val="FFFFFE"/>
              </a:highlight>
              <a:latin typeface="Consolas"/>
              <a:ea typeface="Consolas"/>
              <a:cs typeface="Consolas"/>
              <a:sym typeface="Consolas"/>
            </a:endParaRPr>
          </a:p>
          <a:p>
            <a:pPr marL="0" lvl="0" indent="0" algn="l" rtl="0">
              <a:lnSpc>
                <a:spcPct val="135714"/>
              </a:lnSpc>
              <a:spcBef>
                <a:spcPts val="0"/>
              </a:spcBef>
              <a:spcAft>
                <a:spcPts val="0"/>
              </a:spcAft>
              <a:buNone/>
            </a:pPr>
            <a:r>
              <a:rPr lang="vi" sz="1050">
                <a:highlight>
                  <a:srgbClr val="FFFFFE"/>
                </a:highlight>
                <a:latin typeface="Consolas"/>
                <a:ea typeface="Consolas"/>
                <a:cs typeface="Consolas"/>
                <a:sym typeface="Consolas"/>
              </a:rPr>
              <a:t> </a:t>
            </a:r>
            <a:r>
              <a:rPr lang="vi" sz="1050">
                <a:solidFill>
                  <a:srgbClr val="0000FF"/>
                </a:solidFill>
                <a:highlight>
                  <a:srgbClr val="FFFFFE"/>
                </a:highlight>
                <a:latin typeface="Consolas"/>
                <a:ea typeface="Consolas"/>
                <a:cs typeface="Consolas"/>
                <a:sym typeface="Consolas"/>
              </a:rPr>
              <a:t>return</a:t>
            </a:r>
            <a:r>
              <a:rPr lang="vi" sz="1050">
                <a:highlight>
                  <a:srgbClr val="FFFFFE"/>
                </a:highlight>
                <a:latin typeface="Consolas"/>
                <a:ea typeface="Consolas"/>
                <a:cs typeface="Consolas"/>
                <a:sym typeface="Consolas"/>
              </a:rPr>
              <a:t> </a:t>
            </a:r>
            <a:r>
              <a:rPr lang="vi" sz="1050">
                <a:solidFill>
                  <a:srgbClr val="0000FF"/>
                </a:solidFill>
                <a:highlight>
                  <a:srgbClr val="FFFFFE"/>
                </a:highlight>
                <a:latin typeface="Consolas"/>
                <a:ea typeface="Consolas"/>
                <a:cs typeface="Consolas"/>
                <a:sym typeface="Consolas"/>
              </a:rPr>
              <a:t>new</a:t>
            </a:r>
            <a:r>
              <a:rPr lang="vi" sz="1050">
                <a:highlight>
                  <a:srgbClr val="FFFFFE"/>
                </a:highlight>
                <a:latin typeface="Consolas"/>
                <a:ea typeface="Consolas"/>
                <a:cs typeface="Consolas"/>
                <a:sym typeface="Consolas"/>
              </a:rPr>
              <a:t> </a:t>
            </a:r>
            <a:r>
              <a:rPr lang="vi" sz="1050">
                <a:solidFill>
                  <a:srgbClr val="008080"/>
                </a:solidFill>
                <a:highlight>
                  <a:srgbClr val="FFFFFE"/>
                </a:highlight>
                <a:latin typeface="Consolas"/>
                <a:ea typeface="Consolas"/>
                <a:cs typeface="Consolas"/>
                <a:sym typeface="Consolas"/>
              </a:rPr>
              <a:t>Promise</a:t>
            </a:r>
            <a:r>
              <a:rPr lang="vi" sz="1050">
                <a:highlight>
                  <a:srgbClr val="FFFFFE"/>
                </a:highlight>
                <a:latin typeface="Consolas"/>
                <a:ea typeface="Consolas"/>
                <a:cs typeface="Consolas"/>
                <a:sym typeface="Consolas"/>
              </a:rPr>
              <a:t>(</a:t>
            </a:r>
            <a:r>
              <a:rPr lang="vi" sz="1050">
                <a:solidFill>
                  <a:srgbClr val="0000FF"/>
                </a:solidFill>
                <a:highlight>
                  <a:srgbClr val="FFFFFE"/>
                </a:highlight>
                <a:latin typeface="Consolas"/>
                <a:ea typeface="Consolas"/>
                <a:cs typeface="Consolas"/>
                <a:sym typeface="Consolas"/>
              </a:rPr>
              <a:t>function</a:t>
            </a:r>
            <a:r>
              <a:rPr lang="vi" sz="1050">
                <a:highlight>
                  <a:srgbClr val="FFFFFE"/>
                </a:highlight>
                <a:latin typeface="Consolas"/>
                <a:ea typeface="Consolas"/>
                <a:cs typeface="Consolas"/>
                <a:sym typeface="Consolas"/>
              </a:rPr>
              <a:t>(resolve, reject) {</a:t>
            </a:r>
            <a:endParaRPr sz="1050">
              <a:highlight>
                <a:srgbClr val="FFFFFE"/>
              </a:highlight>
              <a:latin typeface="Consolas"/>
              <a:ea typeface="Consolas"/>
              <a:cs typeface="Consolas"/>
              <a:sym typeface="Consolas"/>
            </a:endParaRPr>
          </a:p>
          <a:p>
            <a:pPr marL="0" lvl="0" indent="0" algn="l" rtl="0">
              <a:lnSpc>
                <a:spcPct val="135714"/>
              </a:lnSpc>
              <a:spcBef>
                <a:spcPts val="0"/>
              </a:spcBef>
              <a:spcAft>
                <a:spcPts val="0"/>
              </a:spcAft>
              <a:buNone/>
            </a:pPr>
            <a:r>
              <a:rPr lang="vi" sz="1050">
                <a:highlight>
                  <a:srgbClr val="FFFFFE"/>
                </a:highlight>
                <a:latin typeface="Consolas"/>
                <a:ea typeface="Consolas"/>
                <a:cs typeface="Consolas"/>
                <a:sym typeface="Consolas"/>
              </a:rPr>
              <a:t>   setTimeout(</a:t>
            </a:r>
            <a:r>
              <a:rPr lang="vi" sz="1050">
                <a:solidFill>
                  <a:srgbClr val="0000FF"/>
                </a:solidFill>
                <a:highlight>
                  <a:srgbClr val="FFFFFE"/>
                </a:highlight>
                <a:latin typeface="Consolas"/>
                <a:ea typeface="Consolas"/>
                <a:cs typeface="Consolas"/>
                <a:sym typeface="Consolas"/>
              </a:rPr>
              <a:t>function</a:t>
            </a:r>
            <a:r>
              <a:rPr lang="vi" sz="1050">
                <a:highlight>
                  <a:srgbClr val="FFFFFE"/>
                </a:highlight>
                <a:latin typeface="Consolas"/>
                <a:ea typeface="Consolas"/>
                <a:cs typeface="Consolas"/>
                <a:sym typeface="Consolas"/>
              </a:rPr>
              <a:t>() {</a:t>
            </a:r>
            <a:endParaRPr sz="1050">
              <a:highlight>
                <a:srgbClr val="FFFFFE"/>
              </a:highlight>
              <a:latin typeface="Consolas"/>
              <a:ea typeface="Consolas"/>
              <a:cs typeface="Consolas"/>
              <a:sym typeface="Consolas"/>
            </a:endParaRPr>
          </a:p>
          <a:p>
            <a:pPr marL="0" lvl="0" indent="0" algn="l" rtl="0">
              <a:lnSpc>
                <a:spcPct val="135714"/>
              </a:lnSpc>
              <a:spcBef>
                <a:spcPts val="0"/>
              </a:spcBef>
              <a:spcAft>
                <a:spcPts val="0"/>
              </a:spcAft>
              <a:buNone/>
            </a:pPr>
            <a:r>
              <a:rPr lang="vi" sz="1050">
                <a:highlight>
                  <a:srgbClr val="FFFFFE"/>
                </a:highlight>
                <a:latin typeface="Consolas"/>
                <a:ea typeface="Consolas"/>
                <a:cs typeface="Consolas"/>
                <a:sym typeface="Consolas"/>
              </a:rPr>
              <a:t>     resolve(</a:t>
            </a:r>
            <a:r>
              <a:rPr lang="vi" sz="1050">
                <a:solidFill>
                  <a:srgbClr val="A31515"/>
                </a:solidFill>
                <a:highlight>
                  <a:srgbClr val="FFFFFE"/>
                </a:highlight>
                <a:latin typeface="Consolas"/>
                <a:ea typeface="Consolas"/>
                <a:cs typeface="Consolas"/>
                <a:sym typeface="Consolas"/>
              </a:rPr>
              <a:t>"success"</a:t>
            </a:r>
            <a:r>
              <a:rPr lang="vi" sz="1050">
                <a:highlight>
                  <a:srgbClr val="FFFFFE"/>
                </a:highlight>
                <a:latin typeface="Consolas"/>
                <a:ea typeface="Consolas"/>
                <a:cs typeface="Consolas"/>
                <a:sym typeface="Consolas"/>
              </a:rPr>
              <a:t>)</a:t>
            </a:r>
            <a:endParaRPr sz="1050">
              <a:highlight>
                <a:srgbClr val="FFFFFE"/>
              </a:highlight>
              <a:latin typeface="Consolas"/>
              <a:ea typeface="Consolas"/>
              <a:cs typeface="Consolas"/>
              <a:sym typeface="Consolas"/>
            </a:endParaRPr>
          </a:p>
          <a:p>
            <a:pPr marL="0" lvl="0" indent="0" algn="l" rtl="0">
              <a:lnSpc>
                <a:spcPct val="135714"/>
              </a:lnSpc>
              <a:spcBef>
                <a:spcPts val="0"/>
              </a:spcBef>
              <a:spcAft>
                <a:spcPts val="0"/>
              </a:spcAft>
              <a:buNone/>
            </a:pPr>
            <a:r>
              <a:rPr lang="vi" sz="1050">
                <a:highlight>
                  <a:srgbClr val="FFFFFE"/>
                </a:highlight>
                <a:latin typeface="Consolas"/>
                <a:ea typeface="Consolas"/>
                <a:cs typeface="Consolas"/>
                <a:sym typeface="Consolas"/>
              </a:rPr>
              <a:t>   }, </a:t>
            </a:r>
            <a:r>
              <a:rPr lang="vi" sz="1050">
                <a:solidFill>
                  <a:srgbClr val="09885A"/>
                </a:solidFill>
                <a:highlight>
                  <a:srgbClr val="FFFFFE"/>
                </a:highlight>
                <a:latin typeface="Consolas"/>
                <a:ea typeface="Consolas"/>
                <a:cs typeface="Consolas"/>
                <a:sym typeface="Consolas"/>
              </a:rPr>
              <a:t>5000</a:t>
            </a:r>
            <a:r>
              <a:rPr lang="vi" sz="1050">
                <a:highlight>
                  <a:srgbClr val="FFFFFE"/>
                </a:highlight>
                <a:latin typeface="Consolas"/>
                <a:ea typeface="Consolas"/>
                <a:cs typeface="Consolas"/>
                <a:sym typeface="Consolas"/>
              </a:rPr>
              <a:t>)</a:t>
            </a:r>
            <a:endParaRPr sz="1050">
              <a:highlight>
                <a:srgbClr val="FFFFFE"/>
              </a:highlight>
              <a:latin typeface="Consolas"/>
              <a:ea typeface="Consolas"/>
              <a:cs typeface="Consolas"/>
              <a:sym typeface="Consolas"/>
            </a:endParaRPr>
          </a:p>
          <a:p>
            <a:pPr marL="0" lvl="0" indent="0" algn="l" rtl="0">
              <a:lnSpc>
                <a:spcPct val="135714"/>
              </a:lnSpc>
              <a:spcBef>
                <a:spcPts val="0"/>
              </a:spcBef>
              <a:spcAft>
                <a:spcPts val="0"/>
              </a:spcAft>
              <a:buNone/>
            </a:pPr>
            <a:r>
              <a:rPr lang="vi" sz="1050">
                <a:highlight>
                  <a:srgbClr val="FFFFFE"/>
                </a:highlight>
                <a:latin typeface="Consolas"/>
                <a:ea typeface="Consolas"/>
                <a:cs typeface="Consolas"/>
                <a:sym typeface="Consolas"/>
              </a:rPr>
              <a:t> })</a:t>
            </a:r>
            <a:endParaRPr sz="1050">
              <a:highlight>
                <a:srgbClr val="FFFFFE"/>
              </a:highlight>
              <a:latin typeface="Consolas"/>
              <a:ea typeface="Consolas"/>
              <a:cs typeface="Consolas"/>
              <a:sym typeface="Consolas"/>
            </a:endParaRPr>
          </a:p>
          <a:p>
            <a:pPr marL="0" lvl="0" indent="0" algn="l" rtl="0">
              <a:lnSpc>
                <a:spcPct val="135714"/>
              </a:lnSpc>
              <a:spcBef>
                <a:spcPts val="0"/>
              </a:spcBef>
              <a:spcAft>
                <a:spcPts val="0"/>
              </a:spcAft>
              <a:buNone/>
            </a:pPr>
            <a:r>
              <a:rPr lang="vi" sz="1050">
                <a:highlight>
                  <a:srgbClr val="FFFFFE"/>
                </a:highlight>
                <a:latin typeface="Consolas"/>
                <a:ea typeface="Consolas"/>
                <a:cs typeface="Consolas"/>
                <a:sym typeface="Consolas"/>
              </a:rPr>
              <a:t>}</a:t>
            </a:r>
            <a:endParaRPr sz="1050">
              <a:highlight>
                <a:srgbClr val="FFFFFE"/>
              </a:highlight>
              <a:latin typeface="Consolas"/>
              <a:ea typeface="Consolas"/>
              <a:cs typeface="Consolas"/>
              <a:sym typeface="Consolas"/>
            </a:endParaRPr>
          </a:p>
          <a:p>
            <a:pPr marL="0" lvl="0" indent="0" algn="l" rtl="0">
              <a:lnSpc>
                <a:spcPct val="135714"/>
              </a:lnSpc>
              <a:spcBef>
                <a:spcPts val="0"/>
              </a:spcBef>
              <a:spcAft>
                <a:spcPts val="0"/>
              </a:spcAft>
              <a:buNone/>
            </a:pPr>
            <a:endParaRPr sz="1050">
              <a:highlight>
                <a:srgbClr val="FFFFFE"/>
              </a:highlight>
              <a:latin typeface="Consolas"/>
              <a:ea typeface="Consolas"/>
              <a:cs typeface="Consolas"/>
              <a:sym typeface="Consolas"/>
            </a:endParaRPr>
          </a:p>
          <a:p>
            <a:pPr marL="0" lvl="0" indent="0" algn="l" rtl="0">
              <a:lnSpc>
                <a:spcPct val="135714"/>
              </a:lnSpc>
              <a:spcBef>
                <a:spcPts val="0"/>
              </a:spcBef>
              <a:spcAft>
                <a:spcPts val="0"/>
              </a:spcAft>
              <a:buNone/>
            </a:pPr>
            <a:r>
              <a:rPr lang="vi" sz="1050">
                <a:solidFill>
                  <a:srgbClr val="0000FF"/>
                </a:solidFill>
                <a:highlight>
                  <a:srgbClr val="FFFFFE"/>
                </a:highlight>
                <a:latin typeface="Consolas"/>
                <a:ea typeface="Consolas"/>
                <a:cs typeface="Consolas"/>
                <a:sym typeface="Consolas"/>
              </a:rPr>
              <a:t>var</a:t>
            </a:r>
            <a:r>
              <a:rPr lang="vi" sz="1050">
                <a:highlight>
                  <a:srgbClr val="FFFFFE"/>
                </a:highlight>
                <a:latin typeface="Consolas"/>
                <a:ea typeface="Consolas"/>
                <a:cs typeface="Consolas"/>
                <a:sym typeface="Consolas"/>
              </a:rPr>
              <a:t> myPromise = api().then(result =&gt;{</a:t>
            </a:r>
            <a:endParaRPr sz="1050">
              <a:highlight>
                <a:srgbClr val="FFFFFE"/>
              </a:highlight>
              <a:latin typeface="Consolas"/>
              <a:ea typeface="Consolas"/>
              <a:cs typeface="Consolas"/>
              <a:sym typeface="Consolas"/>
            </a:endParaRPr>
          </a:p>
          <a:p>
            <a:pPr marL="0" lvl="0" indent="0" algn="l" rtl="0">
              <a:lnSpc>
                <a:spcPct val="135714"/>
              </a:lnSpc>
              <a:spcBef>
                <a:spcPts val="0"/>
              </a:spcBef>
              <a:spcAft>
                <a:spcPts val="0"/>
              </a:spcAft>
              <a:buNone/>
            </a:pPr>
            <a:r>
              <a:rPr lang="vi" sz="1050">
                <a:highlight>
                  <a:srgbClr val="FFFFFE"/>
                </a:highlight>
                <a:latin typeface="Consolas"/>
                <a:ea typeface="Consolas"/>
                <a:cs typeface="Consolas"/>
                <a:sym typeface="Consolas"/>
              </a:rPr>
              <a:t> console.log(result)</a:t>
            </a:r>
            <a:endParaRPr sz="1050">
              <a:highlight>
                <a:srgbClr val="FFFFFE"/>
              </a:highlight>
              <a:latin typeface="Consolas"/>
              <a:ea typeface="Consolas"/>
              <a:cs typeface="Consolas"/>
              <a:sym typeface="Consolas"/>
            </a:endParaRPr>
          </a:p>
          <a:p>
            <a:pPr marL="0" lvl="0" indent="0" algn="l" rtl="0">
              <a:lnSpc>
                <a:spcPct val="135714"/>
              </a:lnSpc>
              <a:spcBef>
                <a:spcPts val="0"/>
              </a:spcBef>
              <a:spcAft>
                <a:spcPts val="0"/>
              </a:spcAft>
              <a:buNone/>
            </a:pPr>
            <a:r>
              <a:rPr lang="vi" sz="1050">
                <a:highlight>
                  <a:srgbClr val="FFFFFE"/>
                </a:highlight>
                <a:latin typeface="Consolas"/>
                <a:ea typeface="Consolas"/>
                <a:cs typeface="Consolas"/>
                <a:sym typeface="Consolas"/>
              </a:rPr>
              <a:t>})</a:t>
            </a:r>
            <a:endParaRPr sz="1050">
              <a:highlight>
                <a:srgbClr val="FFFFFE"/>
              </a:highlight>
              <a:latin typeface="Consolas"/>
              <a:ea typeface="Consolas"/>
              <a:cs typeface="Consolas"/>
              <a:sym typeface="Consolas"/>
            </a:endParaRPr>
          </a:p>
          <a:p>
            <a:pPr marL="0" lvl="0" indent="0" algn="l" rtl="0">
              <a:spcBef>
                <a:spcPts val="0"/>
              </a:spcBef>
              <a:spcAft>
                <a:spcPts val="0"/>
              </a:spcAft>
              <a:buNone/>
            </a:pPr>
            <a:endParaRPr/>
          </a:p>
        </p:txBody>
      </p:sp>
      <p:sp>
        <p:nvSpPr>
          <p:cNvPr id="227" name="Google Shape;227;g745171b5e1_0_1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45171b5e1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g745171b5e1_0_1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45171b5e1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745171b5e1_0_1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745171b5e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g745171b5e1_0_1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399777656_0_3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8399777656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745171b5e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g745171b5e1_0_1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45171b5e1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g745171b5e1_0_1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745171b5e1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745171b5e1_0_1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81d3f3093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81d3f309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45171b5e1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g745171b5e1_0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745171b5e1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g745171b5e1_0_1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745171b5e1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g745171b5e1_0_1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745171b5e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g745171b5e1_0_1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745171b5e1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g745171b5e1_0_1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83b30fb7d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83b30fb7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399777656_0_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399777656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af732b2d2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af732b2d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af732b2d2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af732b2d2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af732b2d2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af732b2d2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80326894c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80326894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80326894c4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80326894c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80326894c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80326894c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0326894c4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0326894c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0326894c4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0326894c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0326894c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0326894c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80326894c4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80326894c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99777656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399777656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80346a5b5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80346a5b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80346a5b53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80346a5b5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8399777656_0_4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8399777656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399777656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399777656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 Numbers</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37 === 'number';</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3.14 === 'number';</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typeof(42) === 'number';</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Math.LN2 === 'number';</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Infinity === 'number';</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NaN === 'number'; // Mặc dù "Not-A-Number" nhưng lại là number :)</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Number('1') === 'number'; // Number ép kiểu chuỗi thành kiểu number</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42n === 'bigint';</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 Strings</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 === 'string';</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'bla' === 'string';</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`template literal` === 'string';</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'1' === 'string'; // 1 là number nhưng khi nằm trong ngoặc '' sẽ thành kiểu string</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(typeof 1) === 'string'; // typeof 1 sẽ trả về chữ number, bạn tự hiểu được hen</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String(1) === 'string'; // String sẽ đổi kiểu số 1 từ number thành string</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 Booleans</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true === 'boolean';</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false === 'boolean';</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Boolean(1) === 'boolean'; // Boolean() will convert values based on if they're truthy or falsy</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!!(1) === 'boolean'; // two calls of the ! (logical NOT) operator are equivalent to Boolean()</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 Symbols</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Symbol() === 'symbol'</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Symbol('foo') === 'symbol'</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Symbol.iterator === 'symbol'</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 Undefined</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undefined === 'undefined';</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declaredButUndefinedVariable === 'undefined';</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undeclaredVariable === 'undefined'; </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 Objects</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{a: 1} === 'object';</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 use</a:t>
            </a:r>
            <a:r>
              <a:rPr lang="vi" sz="1200">
                <a:solidFill>
                  <a:srgbClr val="333333"/>
                </a:solidFill>
                <a:highlight>
                  <a:srgbClr val="EEEEEE"/>
                </a:highlight>
                <a:uFill>
                  <a:noFill/>
                </a:uFill>
                <a:latin typeface="Consolas"/>
                <a:ea typeface="Consolas"/>
                <a:cs typeface="Consolas"/>
                <a:sym typeface="Consolas"/>
                <a:hlinkClick r:id="rId3">
                  <a:extLst>
                    <a:ext uri="{A12FA001-AC4F-418D-AE19-62706E023703}">
                      <ahyp:hlinkClr xmlns:ahyp="http://schemas.microsoft.com/office/drawing/2018/hyperlinkcolor" val="tx"/>
                    </a:ext>
                  </a:extLst>
                </a:hlinkClick>
              </a:rPr>
              <a:t> </a:t>
            </a:r>
            <a:r>
              <a:rPr lang="vi" sz="1200">
                <a:solidFill>
                  <a:srgbClr val="3D7E9A"/>
                </a:solidFill>
                <a:highlight>
                  <a:srgbClr val="EEEEEE"/>
                </a:highlight>
                <a:uFill>
                  <a:noFill/>
                </a:uFill>
                <a:latin typeface="Consolas"/>
                <a:ea typeface="Consolas"/>
                <a:cs typeface="Consolas"/>
                <a:sym typeface="Consolas"/>
                <a:hlinkClick r:id="rId3">
                  <a:extLst>
                    <a:ext uri="{A12FA001-AC4F-418D-AE19-62706E023703}">
                      <ahyp:hlinkClr xmlns:ahyp="http://schemas.microsoft.com/office/drawing/2018/hyperlinkcolor" val="tx"/>
                    </a:ext>
                  </a:extLst>
                </a:hlinkClick>
              </a:rPr>
              <a:t>Array.isArray</a:t>
            </a:r>
            <a:r>
              <a:rPr lang="vi" sz="1200">
                <a:solidFill>
                  <a:srgbClr val="333333"/>
                </a:solidFill>
                <a:highlight>
                  <a:srgbClr val="EEEEEE"/>
                </a:highlight>
                <a:latin typeface="Consolas"/>
                <a:ea typeface="Consolas"/>
                <a:cs typeface="Consolas"/>
                <a:sym typeface="Consolas"/>
              </a:rPr>
              <a:t> or Object.prototype.toString.call</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 to differentiate regular objects from arrays</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[1, 2, 4] === 'object';</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new Date() === 'object';</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/regex/ === 'object'; // See Regular expressions section for historical results</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 The following are confusing, dangerous, and wasteful. Avoid them.</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new Boolean(true) === 'object'; </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new Number(1) === 'object'; </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new String('abc') === 'object';</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 Functions</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function() {} === 'function';</a:t>
            </a:r>
            <a:endParaRPr sz="1200">
              <a:solidFill>
                <a:srgbClr val="333333"/>
              </a:solidFill>
              <a:highlight>
                <a:srgbClr val="EEEEEE"/>
              </a:highlight>
              <a:latin typeface="Consolas"/>
              <a:ea typeface="Consolas"/>
              <a:cs typeface="Consolas"/>
              <a:sym typeface="Consolas"/>
            </a:endParaRPr>
          </a:p>
          <a:p>
            <a:pPr marL="0" lvl="0" indent="0" algn="l" rtl="0">
              <a:spcBef>
                <a:spcPts val="0"/>
              </a:spcBef>
              <a:spcAft>
                <a:spcPts val="0"/>
              </a:spcAft>
              <a:buNone/>
            </a:pPr>
            <a:r>
              <a:rPr lang="vi" sz="1200">
                <a:solidFill>
                  <a:srgbClr val="333333"/>
                </a:solidFill>
                <a:highlight>
                  <a:srgbClr val="EEEEEE"/>
                </a:highlight>
                <a:latin typeface="Consolas"/>
                <a:ea typeface="Consolas"/>
                <a:cs typeface="Consolas"/>
                <a:sym typeface="Consolas"/>
              </a:rPr>
              <a:t>typeof class C {} === 'function';</a:t>
            </a:r>
            <a:endParaRPr sz="1200">
              <a:solidFill>
                <a:srgbClr val="333333"/>
              </a:solidFill>
              <a:highlight>
                <a:srgbClr val="EEEEEE"/>
              </a:highlight>
              <a:latin typeface="Consolas"/>
              <a:ea typeface="Consolas"/>
              <a:cs typeface="Consolas"/>
              <a:sym typeface="Consolas"/>
            </a:endParaRPr>
          </a:p>
          <a:p>
            <a:pPr marL="139700" marR="139700" lvl="0" indent="0" algn="l" rtl="0">
              <a:lnSpc>
                <a:spcPct val="150000"/>
              </a:lnSpc>
              <a:spcBef>
                <a:spcPts val="0"/>
              </a:spcBef>
              <a:spcAft>
                <a:spcPts val="0"/>
              </a:spcAft>
              <a:buNone/>
            </a:pPr>
            <a:r>
              <a:rPr lang="vi" sz="1200">
                <a:solidFill>
                  <a:srgbClr val="333333"/>
                </a:solidFill>
                <a:highlight>
                  <a:srgbClr val="EEEEEE"/>
                </a:highlight>
                <a:latin typeface="Consolas"/>
                <a:ea typeface="Consolas"/>
                <a:cs typeface="Consolas"/>
                <a:sym typeface="Consolas"/>
              </a:rPr>
              <a:t>typeof Math.sin === 'function';</a:t>
            </a:r>
            <a:endParaRPr sz="1200">
              <a:solidFill>
                <a:srgbClr val="333333"/>
              </a:solidFill>
              <a:highlight>
                <a:srgbClr val="EEEEEE"/>
              </a:highlight>
              <a:latin typeface="Consolas"/>
              <a:ea typeface="Consolas"/>
              <a:cs typeface="Consolas"/>
              <a:sym typeface="Consolas"/>
            </a:endParaRPr>
          </a:p>
          <a:p>
            <a:pPr marL="0" lvl="0" indent="0" algn="l" rtl="0">
              <a:spcBef>
                <a:spcPts val="15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399777656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399777656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399777656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399777656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6200" marR="76200" lvl="0" indent="0" algn="l" rtl="0">
              <a:lnSpc>
                <a:spcPct val="115000"/>
              </a:lnSpc>
              <a:spcBef>
                <a:spcPts val="0"/>
              </a:spcBef>
              <a:spcAft>
                <a:spcPts val="1100"/>
              </a:spcAft>
              <a:buNone/>
            </a:pPr>
            <a:r>
              <a:rPr lang="vi" sz="1000">
                <a:solidFill>
                  <a:srgbClr val="242729"/>
                </a:solidFill>
                <a:latin typeface="Consolas"/>
                <a:ea typeface="Consolas"/>
                <a:cs typeface="Consolas"/>
                <a:sym typeface="Consolas"/>
              </a:rPr>
              <a:t>let list = [4, 5, 6]; for (let i in list) { console.log(i); // "0", "1", "2", } for (let i of list) { console.log(i); // "4", "5", "6" }</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5171b5e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5171b5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Ex: Print 1 -&gt; n without using loop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noAutofit/>
          </a:bodyPr>
          <a:lstStyle>
            <a:lvl1pPr lvl="0" algn="l" rtl="0">
              <a:spcBef>
                <a:spcPts val="0"/>
              </a:spcBef>
              <a:spcAft>
                <a:spcPts val="0"/>
              </a:spcAft>
              <a:buClr>
                <a:schemeClr val="accent1"/>
              </a:buClr>
              <a:buSzPts val="2700"/>
              <a:buFont typeface="Trebuchet MS"/>
              <a:buNone/>
              <a:defRPr sz="2700"/>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7" name="Google Shape;57;p13"/>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noAutofit/>
          </a:bodyPr>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58" name="Google Shape;58;p1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9" name="Google Shape;59;p13"/>
          <p:cNvSpPr txBox="1">
            <a:spLocks noGrp="1"/>
          </p:cNvSpPr>
          <p:nvPr>
            <p:ph type="ftr" idx="11"/>
          </p:nvPr>
        </p:nvSpPr>
        <p:spPr>
          <a:xfrm>
            <a:off x="508000" y="4531022"/>
            <a:ext cx="47232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0" name="Google Shape;60;p13"/>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mozilla.org/en-US/docs/Glossary/JavaScript"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developer.mozilla.org/en-US/docs/Glossary/Primitiv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hyperlink" Target="about:blank" TargetMode="Externa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javascript.info/formdata"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hyperlink" Target="https://javascript.info/arraybuffer-binary-arrays" TargetMode="External"/><Relationship Id="rId4" Type="http://schemas.openxmlformats.org/officeDocument/2006/relationships/hyperlink" Target="https://javascript.info/blob"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api.covid19api.com/summary"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hyperlink" Target="https://api.covid19api.com/total/country/vietnam"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
              <a:t>Javascript</a:t>
            </a:r>
            <a:endParaRPr/>
          </a:p>
        </p:txBody>
      </p:sp>
      <p:sp>
        <p:nvSpPr>
          <p:cNvPr id="66" name="Google Shape;66;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Author: Ngô Thúc Đạt</a:t>
            </a:r>
            <a:endParaRPr/>
          </a:p>
        </p:txBody>
      </p:sp>
      <p:pic>
        <p:nvPicPr>
          <p:cNvPr id="67" name="Google Shape;67;p14"/>
          <p:cNvPicPr preferRelativeResize="0"/>
          <p:nvPr/>
        </p:nvPicPr>
        <p:blipFill>
          <a:blip r:embed="rId3">
            <a:alphaModFix/>
          </a:blip>
          <a:stretch>
            <a:fillRect/>
          </a:stretch>
        </p:blipFill>
        <p:spPr>
          <a:xfrm>
            <a:off x="5009925" y="867875"/>
            <a:ext cx="3927300" cy="3927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vi">
                <a:solidFill>
                  <a:srgbClr val="90C226"/>
                </a:solidFill>
                <a:latin typeface="Arial"/>
                <a:ea typeface="Arial"/>
                <a:cs typeface="Arial"/>
                <a:sym typeface="Arial"/>
              </a:rPr>
              <a:t>Function expressions &amp;&amp; Arrow Function</a:t>
            </a:r>
            <a:endParaRPr>
              <a:solidFill>
                <a:srgbClr val="90C226"/>
              </a:solidFill>
              <a:latin typeface="Arial"/>
              <a:ea typeface="Arial"/>
              <a:cs typeface="Arial"/>
              <a:sym typeface="Arial"/>
            </a:endParaRPr>
          </a:p>
        </p:txBody>
      </p:sp>
      <p:sp>
        <p:nvSpPr>
          <p:cNvPr id="126" name="Google Shape;12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90C226"/>
              </a:buClr>
              <a:buSzPts val="1400"/>
              <a:buFont typeface="Times New Roman"/>
              <a:buChar char="❖"/>
            </a:pPr>
            <a:r>
              <a:rPr lang="vi" sz="1400" b="1">
                <a:solidFill>
                  <a:srgbClr val="3F3F3F"/>
                </a:solidFill>
                <a:latin typeface="Times New Roman"/>
                <a:ea typeface="Times New Roman"/>
                <a:cs typeface="Times New Roman"/>
                <a:sym typeface="Times New Roman"/>
              </a:rPr>
              <a:t>Function expressions</a:t>
            </a:r>
            <a:r>
              <a:rPr lang="vi" sz="1400">
                <a:solidFill>
                  <a:srgbClr val="3F3F3F"/>
                </a:solidFill>
                <a:latin typeface="Times New Roman"/>
                <a:ea typeface="Times New Roman"/>
                <a:cs typeface="Times New Roman"/>
                <a:sym typeface="Times New Roman"/>
              </a:rPr>
              <a:t>: là cách định nghĩa khác của hàm, một function expressions là một biểu thức và nó định nghĩa một hàm không đặt tên.</a:t>
            </a:r>
            <a:endParaRPr sz="1400">
              <a:solidFill>
                <a:srgbClr val="3F3F3F"/>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90C226"/>
              </a:buClr>
              <a:buSzPts val="1400"/>
              <a:buFont typeface="Times New Roman"/>
              <a:buChar char="❖"/>
            </a:pPr>
            <a:r>
              <a:rPr lang="vi" sz="1400" b="1">
                <a:solidFill>
                  <a:srgbClr val="3F3F3F"/>
                </a:solidFill>
                <a:latin typeface="Times New Roman"/>
                <a:ea typeface="Times New Roman"/>
                <a:cs typeface="Times New Roman"/>
                <a:sym typeface="Times New Roman"/>
              </a:rPr>
              <a:t>Cú pháp</a:t>
            </a:r>
            <a:r>
              <a:rPr lang="vi" sz="1400">
                <a:solidFill>
                  <a:srgbClr val="3F3F3F"/>
                </a:solidFill>
                <a:latin typeface="Times New Roman"/>
                <a:ea typeface="Times New Roman"/>
                <a:cs typeface="Times New Roman"/>
                <a:sym typeface="Times New Roman"/>
              </a:rPr>
              <a:t>: Cú pháp của một  </a:t>
            </a:r>
            <a:r>
              <a:rPr lang="vi" sz="1400" b="1">
                <a:solidFill>
                  <a:srgbClr val="3F3F3F"/>
                </a:solidFill>
                <a:latin typeface="Times New Roman"/>
                <a:ea typeface="Times New Roman"/>
                <a:cs typeface="Times New Roman"/>
                <a:sym typeface="Times New Roman"/>
              </a:rPr>
              <a:t>function expressions </a:t>
            </a:r>
            <a:r>
              <a:rPr lang="vi" sz="1400">
                <a:solidFill>
                  <a:srgbClr val="3F3F3F"/>
                </a:solidFill>
                <a:latin typeface="Times New Roman"/>
                <a:ea typeface="Times New Roman"/>
                <a:cs typeface="Times New Roman"/>
                <a:sym typeface="Times New Roman"/>
              </a:rPr>
              <a:t>khá giống với một lệnh function, ngoại trừ ở chỗ nó được sử dụng như là một biểu thức chứ không phải là một lệnh và không yêu cầu tên hàm </a:t>
            </a:r>
            <a:endParaRPr sz="1400">
              <a:solidFill>
                <a:srgbClr val="3F3F3F"/>
              </a:solidFill>
              <a:latin typeface="Times New Roman"/>
              <a:ea typeface="Times New Roman"/>
              <a:cs typeface="Times New Roman"/>
              <a:sym typeface="Times New Roman"/>
            </a:endParaRPr>
          </a:p>
          <a:p>
            <a:pPr marL="457200" lvl="0" indent="457200" algn="l" rtl="0">
              <a:lnSpc>
                <a:spcPct val="115000"/>
              </a:lnSpc>
              <a:spcBef>
                <a:spcPts val="1000"/>
              </a:spcBef>
              <a:spcAft>
                <a:spcPts val="0"/>
              </a:spcAft>
              <a:buNone/>
            </a:pPr>
            <a:r>
              <a:rPr lang="vi" sz="1400" b="1" i="1">
                <a:solidFill>
                  <a:srgbClr val="3F3F3F"/>
                </a:solidFill>
                <a:latin typeface="Times New Roman"/>
                <a:ea typeface="Times New Roman"/>
                <a:cs typeface="Times New Roman"/>
                <a:sym typeface="Times New Roman"/>
              </a:rPr>
              <a:t>let variableName = function(arguments) { // statements };</a:t>
            </a:r>
            <a:endParaRPr sz="1400" i="1">
              <a:solidFill>
                <a:srgbClr val="3F3F3F"/>
              </a:solidFill>
              <a:latin typeface="Times New Roman"/>
              <a:ea typeface="Times New Roman"/>
              <a:cs typeface="Times New Roman"/>
              <a:sym typeface="Times New Roman"/>
            </a:endParaRPr>
          </a:p>
          <a:p>
            <a:pPr marL="457200" lvl="0" indent="-317500" algn="l" rtl="0">
              <a:lnSpc>
                <a:spcPct val="115000"/>
              </a:lnSpc>
              <a:spcBef>
                <a:spcPts val="1000"/>
              </a:spcBef>
              <a:spcAft>
                <a:spcPts val="0"/>
              </a:spcAft>
              <a:buClr>
                <a:srgbClr val="90C226"/>
              </a:buClr>
              <a:buSzPts val="1400"/>
              <a:buFont typeface="Times New Roman"/>
              <a:buChar char="❖"/>
            </a:pPr>
            <a:r>
              <a:rPr lang="vi" sz="1400" b="1">
                <a:solidFill>
                  <a:srgbClr val="3F3F3F"/>
                </a:solidFill>
                <a:latin typeface="Times New Roman"/>
                <a:ea typeface="Times New Roman"/>
                <a:cs typeface="Times New Roman"/>
                <a:sym typeface="Times New Roman"/>
              </a:rPr>
              <a:t>Arrow function</a:t>
            </a:r>
            <a:r>
              <a:rPr lang="vi" sz="1400">
                <a:solidFill>
                  <a:srgbClr val="3F3F3F"/>
                </a:solidFill>
                <a:latin typeface="Times New Roman"/>
                <a:ea typeface="Times New Roman"/>
                <a:cs typeface="Times New Roman"/>
                <a:sym typeface="Times New Roman"/>
              </a:rPr>
              <a:t>(fat function) : </a:t>
            </a:r>
            <a:endParaRPr sz="1400">
              <a:solidFill>
                <a:srgbClr val="3F3F3F"/>
              </a:solidFill>
              <a:latin typeface="Times New Roman"/>
              <a:ea typeface="Times New Roman"/>
              <a:cs typeface="Times New Roman"/>
              <a:sym typeface="Times New Roman"/>
            </a:endParaRPr>
          </a:p>
          <a:p>
            <a:pPr marL="857250" lvl="0" indent="0" algn="l" rtl="0">
              <a:lnSpc>
                <a:spcPct val="115000"/>
              </a:lnSpc>
              <a:spcBef>
                <a:spcPts val="1000"/>
              </a:spcBef>
              <a:spcAft>
                <a:spcPts val="0"/>
              </a:spcAft>
              <a:buNone/>
            </a:pPr>
            <a:r>
              <a:rPr lang="vi" sz="1400" b="1" i="1">
                <a:solidFill>
                  <a:srgbClr val="3F3F3F"/>
                </a:solidFill>
                <a:latin typeface="Times New Roman"/>
                <a:ea typeface="Times New Roman"/>
                <a:cs typeface="Times New Roman"/>
                <a:sym typeface="Times New Roman"/>
              </a:rPr>
              <a:t>let  functionName  =  (var1, var2) =&gt; {</a:t>
            </a:r>
            <a:endParaRPr sz="1400" b="1" i="1">
              <a:solidFill>
                <a:srgbClr val="3F3F3F"/>
              </a:solidFill>
              <a:latin typeface="Times New Roman"/>
              <a:ea typeface="Times New Roman"/>
              <a:cs typeface="Times New Roman"/>
              <a:sym typeface="Times New Roman"/>
            </a:endParaRPr>
          </a:p>
          <a:p>
            <a:pPr marL="857250" lvl="0" indent="0" algn="l" rtl="0">
              <a:lnSpc>
                <a:spcPct val="115000"/>
              </a:lnSpc>
              <a:spcBef>
                <a:spcPts val="1000"/>
              </a:spcBef>
              <a:spcAft>
                <a:spcPts val="0"/>
              </a:spcAft>
              <a:buNone/>
            </a:pPr>
            <a:r>
              <a:rPr lang="vi" sz="1400" b="1" i="1">
                <a:solidFill>
                  <a:srgbClr val="3F3F3F"/>
                </a:solidFill>
                <a:latin typeface="Times New Roman"/>
                <a:ea typeface="Times New Roman"/>
                <a:cs typeface="Times New Roman"/>
                <a:sym typeface="Times New Roman"/>
              </a:rPr>
              <a:t>    // instruments</a:t>
            </a:r>
            <a:endParaRPr sz="1400" b="1" i="1">
              <a:solidFill>
                <a:srgbClr val="3F3F3F"/>
              </a:solidFill>
              <a:latin typeface="Times New Roman"/>
              <a:ea typeface="Times New Roman"/>
              <a:cs typeface="Times New Roman"/>
              <a:sym typeface="Times New Roman"/>
            </a:endParaRPr>
          </a:p>
          <a:p>
            <a:pPr marL="857250" lvl="0" indent="0" algn="l" rtl="0">
              <a:lnSpc>
                <a:spcPct val="115000"/>
              </a:lnSpc>
              <a:spcBef>
                <a:spcPts val="1000"/>
              </a:spcBef>
              <a:spcAft>
                <a:spcPts val="0"/>
              </a:spcAft>
              <a:buNone/>
            </a:pPr>
            <a:r>
              <a:rPr lang="vi" sz="1400" b="1" i="1">
                <a:solidFill>
                  <a:srgbClr val="3F3F3F"/>
                </a:solidFill>
                <a:latin typeface="Times New Roman"/>
                <a:ea typeface="Times New Roman"/>
                <a:cs typeface="Times New Roman"/>
                <a:sym typeface="Times New Roman"/>
              </a:rPr>
              <a:t>};</a:t>
            </a:r>
            <a:r>
              <a:rPr lang="vi" sz="1400" b="1">
                <a:solidFill>
                  <a:srgbClr val="3F3F3F"/>
                </a:solidFill>
                <a:latin typeface="Times New Roman"/>
                <a:ea typeface="Times New Roman"/>
                <a:cs typeface="Times New Roman"/>
                <a:sym typeface="Times New Roman"/>
              </a:rPr>
              <a:t>	</a:t>
            </a:r>
            <a:endParaRPr sz="1400" b="1">
              <a:solidFill>
                <a:srgbClr val="3F3F3F"/>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309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solidFill>
                  <a:srgbClr val="90C226"/>
                </a:solidFill>
                <a:latin typeface="Arial"/>
                <a:ea typeface="Arial"/>
                <a:cs typeface="Arial"/>
                <a:sym typeface="Arial"/>
              </a:rPr>
              <a:t>Numbers</a:t>
            </a:r>
            <a:endParaRPr>
              <a:solidFill>
                <a:srgbClr val="90C226"/>
              </a:solidFill>
              <a:latin typeface="Arial"/>
              <a:ea typeface="Arial"/>
              <a:cs typeface="Arial"/>
              <a:sym typeface="Arial"/>
            </a:endParaRPr>
          </a:p>
        </p:txBody>
      </p:sp>
      <p:sp>
        <p:nvSpPr>
          <p:cNvPr id="132" name="Google Shape;132;p24"/>
          <p:cNvSpPr txBox="1">
            <a:spLocks noGrp="1"/>
          </p:cNvSpPr>
          <p:nvPr>
            <p:ph type="body" idx="1"/>
          </p:nvPr>
        </p:nvSpPr>
        <p:spPr>
          <a:xfrm>
            <a:off x="311700" y="1008350"/>
            <a:ext cx="8520600" cy="40272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Convert to Number: Number.parseFloat()/parseFloat(), Number.parseInt()/parseInt(), Number()</a:t>
            </a:r>
            <a:endParaRPr sz="1400">
              <a:solidFill>
                <a:srgbClr val="3F3F3F"/>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Convert to String: Ex: var x = 24; var strX = x.toString()</a:t>
            </a:r>
            <a:endParaRPr sz="1400">
              <a:solidFill>
                <a:srgbClr val="3F3F3F"/>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Check type of number: Number.isInteger(), Number.isFinite()</a:t>
            </a:r>
            <a:endParaRPr sz="1400">
              <a:solidFill>
                <a:srgbClr val="3F3F3F"/>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Kiểm tra số đó không phải là số : Number.isNaN()/ isNaN()</a:t>
            </a:r>
            <a:endParaRPr sz="1400">
              <a:solidFill>
                <a:srgbClr val="3F3F3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isNaN(NaN); // true </a:t>
            </a:r>
            <a:endParaRPr>
              <a:solidFill>
                <a:srgbClr val="3F3F3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isNaN(0 / 0); // true</a:t>
            </a:r>
            <a:endParaRPr>
              <a:solidFill>
                <a:srgbClr val="3F3F3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isNaN(undefined); // true </a:t>
            </a:r>
            <a:endParaRPr>
              <a:solidFill>
                <a:srgbClr val="3F3F3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isNaN({}); // true</a:t>
            </a:r>
            <a:endParaRPr>
              <a:solidFill>
                <a:srgbClr val="3F3F3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isNaN(“1234”); // false</a:t>
            </a:r>
            <a:endParaRPr>
              <a:solidFill>
                <a:srgbClr val="3F3F3F"/>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Maths</a:t>
            </a:r>
            <a:endParaRPr sz="1400">
              <a:solidFill>
                <a:srgbClr val="3F3F3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Rounding: Math.round() Math.ceil(), Math.floor()</a:t>
            </a:r>
            <a:endParaRPr>
              <a:solidFill>
                <a:srgbClr val="3F3F3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Random: Math.random() return [0, 1)</a:t>
            </a:r>
            <a:endParaRPr>
              <a:solidFill>
                <a:srgbClr val="3F3F3F"/>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Controlling number: total.toFixed(2) round with 2 decimals</a:t>
            </a:r>
            <a:endParaRPr b="1">
              <a:solidFill>
                <a:srgbClr val="3F3F3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274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solidFill>
                  <a:srgbClr val="90C226"/>
                </a:solidFill>
                <a:latin typeface="Arial"/>
                <a:ea typeface="Arial"/>
                <a:cs typeface="Arial"/>
                <a:sym typeface="Arial"/>
              </a:rPr>
              <a:t>String</a:t>
            </a:r>
            <a:endParaRPr>
              <a:solidFill>
                <a:srgbClr val="90C226"/>
              </a:solidFill>
              <a:latin typeface="Arial"/>
              <a:ea typeface="Arial"/>
              <a:cs typeface="Arial"/>
              <a:sym typeface="Arial"/>
            </a:endParaRPr>
          </a:p>
        </p:txBody>
      </p:sp>
      <p:sp>
        <p:nvSpPr>
          <p:cNvPr id="138" name="Google Shape;138;p25"/>
          <p:cNvSpPr txBox="1">
            <a:spLocks noGrp="1"/>
          </p:cNvSpPr>
          <p:nvPr>
            <p:ph type="body" idx="1"/>
          </p:nvPr>
        </p:nvSpPr>
        <p:spPr>
          <a:xfrm>
            <a:off x="311700" y="863550"/>
            <a:ext cx="8520600" cy="1027800"/>
          </a:xfrm>
          <a:prstGeom prst="rect">
            <a:avLst/>
          </a:prstGeom>
        </p:spPr>
        <p:txBody>
          <a:bodyPr spcFirstLastPara="1" wrap="square" lIns="91425" tIns="91425" rIns="91425" bIns="91425" anchor="t" anchorCtr="0">
            <a:noAutofit/>
          </a:bodyPr>
          <a:lstStyle/>
          <a:p>
            <a:pPr marL="342900" lvl="0" indent="-340360" algn="l" rtl="0">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String is zero or more characters written inside quotes.</a:t>
            </a:r>
            <a:endParaRPr sz="1400">
              <a:solidFill>
                <a:srgbClr val="3F3F3F"/>
              </a:solidFill>
              <a:latin typeface="Times New Roman"/>
              <a:ea typeface="Times New Roman"/>
              <a:cs typeface="Times New Roman"/>
              <a:sym typeface="Times New Roman"/>
            </a:endParaRPr>
          </a:p>
          <a:p>
            <a:pPr marL="342900" lvl="0" indent="-340360" algn="l" rtl="0">
              <a:lnSpc>
                <a:spcPct val="115000"/>
              </a:lnSpc>
              <a:spcBef>
                <a:spcPts val="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Chuỗi được khởi tạo bằng: </a:t>
            </a:r>
            <a:r>
              <a:rPr lang="vi" sz="1400" b="1">
                <a:solidFill>
                  <a:srgbClr val="3F3F3F"/>
                </a:solidFill>
                <a:latin typeface="Times New Roman"/>
                <a:ea typeface="Times New Roman"/>
                <a:cs typeface="Times New Roman"/>
                <a:sym typeface="Times New Roman"/>
              </a:rPr>
              <a:t>'</a:t>
            </a:r>
            <a:r>
              <a:rPr lang="vi" sz="1100">
                <a:solidFill>
                  <a:srgbClr val="3F3F3F"/>
                </a:solidFill>
                <a:latin typeface="Times New Roman"/>
                <a:ea typeface="Times New Roman"/>
                <a:cs typeface="Times New Roman"/>
                <a:sym typeface="Times New Roman"/>
              </a:rPr>
              <a:t>text</a:t>
            </a:r>
            <a:r>
              <a:rPr lang="vi" sz="1400" b="1">
                <a:solidFill>
                  <a:srgbClr val="3F3F3F"/>
                </a:solidFill>
                <a:latin typeface="Times New Roman"/>
                <a:ea typeface="Times New Roman"/>
                <a:cs typeface="Times New Roman"/>
                <a:sym typeface="Times New Roman"/>
              </a:rPr>
              <a:t>'</a:t>
            </a:r>
            <a:r>
              <a:rPr lang="vi" sz="1400">
                <a:solidFill>
                  <a:srgbClr val="3F3F3F"/>
                </a:solidFill>
                <a:latin typeface="Times New Roman"/>
                <a:ea typeface="Times New Roman"/>
                <a:cs typeface="Times New Roman"/>
                <a:sym typeface="Times New Roman"/>
              </a:rPr>
              <a:t>, </a:t>
            </a:r>
            <a:r>
              <a:rPr lang="vi" sz="1400" b="1">
                <a:solidFill>
                  <a:srgbClr val="3F3F3F"/>
                </a:solidFill>
                <a:latin typeface="Times New Roman"/>
                <a:ea typeface="Times New Roman"/>
                <a:cs typeface="Times New Roman"/>
                <a:sym typeface="Times New Roman"/>
              </a:rPr>
              <a:t>"</a:t>
            </a:r>
            <a:r>
              <a:rPr lang="vi" sz="1100">
                <a:solidFill>
                  <a:srgbClr val="3F3F3F"/>
                </a:solidFill>
                <a:latin typeface="Times New Roman"/>
                <a:ea typeface="Times New Roman"/>
                <a:cs typeface="Times New Roman"/>
                <a:sym typeface="Times New Roman"/>
              </a:rPr>
              <a:t>text</a:t>
            </a:r>
            <a:r>
              <a:rPr lang="vi" sz="1400" b="1">
                <a:solidFill>
                  <a:srgbClr val="3F3F3F"/>
                </a:solidFill>
                <a:latin typeface="Times New Roman"/>
                <a:ea typeface="Times New Roman"/>
                <a:cs typeface="Times New Roman"/>
                <a:sym typeface="Times New Roman"/>
              </a:rPr>
              <a:t>"</a:t>
            </a:r>
            <a:r>
              <a:rPr lang="vi" sz="1400">
                <a:solidFill>
                  <a:srgbClr val="3F3F3F"/>
                </a:solidFill>
                <a:latin typeface="Times New Roman"/>
                <a:ea typeface="Times New Roman"/>
                <a:cs typeface="Times New Roman"/>
                <a:sym typeface="Times New Roman"/>
              </a:rPr>
              <a:t>, </a:t>
            </a:r>
            <a:r>
              <a:rPr lang="vi" sz="1400" b="1">
                <a:solidFill>
                  <a:srgbClr val="3F3F3F"/>
                </a:solidFill>
                <a:latin typeface="Times New Roman"/>
                <a:ea typeface="Times New Roman"/>
                <a:cs typeface="Times New Roman"/>
                <a:sym typeface="Times New Roman"/>
              </a:rPr>
              <a:t>`</a:t>
            </a:r>
            <a:r>
              <a:rPr lang="vi" sz="1100">
                <a:solidFill>
                  <a:srgbClr val="3F3F3F"/>
                </a:solidFill>
                <a:latin typeface="Times New Roman"/>
                <a:ea typeface="Times New Roman"/>
                <a:cs typeface="Times New Roman"/>
                <a:sym typeface="Times New Roman"/>
              </a:rPr>
              <a:t>text [${variable}]</a:t>
            </a:r>
            <a:r>
              <a:rPr lang="vi" sz="1400" b="1">
                <a:solidFill>
                  <a:srgbClr val="3F3F3F"/>
                </a:solidFill>
                <a:latin typeface="Times New Roman"/>
                <a:ea typeface="Times New Roman"/>
                <a:cs typeface="Times New Roman"/>
                <a:sym typeface="Times New Roman"/>
              </a:rPr>
              <a:t>`(ES6: Template literals/Template Strings)</a:t>
            </a:r>
            <a:endParaRPr sz="1400" b="1">
              <a:solidFill>
                <a:srgbClr val="3F3F3F"/>
              </a:solidFill>
              <a:latin typeface="Times New Roman"/>
              <a:ea typeface="Times New Roman"/>
              <a:cs typeface="Times New Roman"/>
              <a:sym typeface="Times New Roman"/>
            </a:endParaRPr>
          </a:p>
          <a:p>
            <a:pPr marL="342900" lvl="0" indent="-340360" algn="l" rtl="0">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Chuỗi có thể được tạo bằng </a:t>
            </a:r>
            <a:r>
              <a:rPr lang="vi" sz="1400" b="1">
                <a:solidFill>
                  <a:srgbClr val="3F3F3F"/>
                </a:solidFill>
                <a:latin typeface="Times New Roman"/>
                <a:ea typeface="Times New Roman"/>
                <a:cs typeface="Times New Roman"/>
                <a:sym typeface="Times New Roman"/>
              </a:rPr>
              <a:t>String </a:t>
            </a:r>
            <a:r>
              <a:rPr lang="vi" sz="1400">
                <a:solidFill>
                  <a:srgbClr val="3F3F3F"/>
                </a:solidFill>
                <a:latin typeface="Times New Roman"/>
                <a:ea typeface="Times New Roman"/>
                <a:cs typeface="Times New Roman"/>
                <a:sym typeface="Times New Roman"/>
              </a:rPr>
              <a:t>object toàn cục: </a:t>
            </a:r>
            <a:r>
              <a:rPr lang="vi" sz="1400" b="1">
                <a:solidFill>
                  <a:srgbClr val="3F3F3F"/>
                </a:solidFill>
                <a:latin typeface="Times New Roman"/>
                <a:ea typeface="Times New Roman"/>
                <a:cs typeface="Times New Roman"/>
                <a:sym typeface="Times New Roman"/>
              </a:rPr>
              <a:t>var str = String(thing)</a:t>
            </a:r>
            <a:r>
              <a:rPr lang="vi" sz="1400">
                <a:solidFill>
                  <a:srgbClr val="3F3F3F"/>
                </a:solidFill>
                <a:latin typeface="Times New Roman"/>
                <a:ea typeface="Times New Roman"/>
                <a:cs typeface="Times New Roman"/>
                <a:sym typeface="Times New Roman"/>
              </a:rPr>
              <a:t> // also convert to string</a:t>
            </a:r>
            <a:endParaRPr sz="1400">
              <a:solidFill>
                <a:srgbClr val="3F3F3F"/>
              </a:solidFill>
              <a:latin typeface="Times New Roman"/>
              <a:ea typeface="Times New Roman"/>
              <a:cs typeface="Times New Roman"/>
              <a:sym typeface="Times New Roman"/>
            </a:endParaRPr>
          </a:p>
          <a:p>
            <a:pPr marL="342900" lvl="0" indent="-340360" algn="l" rtl="0">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Một vài các ký tự đặc biệt trong chuỗi JS</a:t>
            </a:r>
            <a:endParaRPr/>
          </a:p>
        </p:txBody>
      </p:sp>
      <p:graphicFrame>
        <p:nvGraphicFramePr>
          <p:cNvPr id="139" name="Google Shape;139;p25"/>
          <p:cNvGraphicFramePr/>
          <p:nvPr/>
        </p:nvGraphicFramePr>
        <p:xfrm>
          <a:off x="755718" y="2111700"/>
          <a:ext cx="3000000" cy="3000000"/>
        </p:xfrm>
        <a:graphic>
          <a:graphicData uri="http://schemas.openxmlformats.org/drawingml/2006/table">
            <a:tbl>
              <a:tblPr firstRow="1" bandRow="1">
                <a:noFill/>
                <a:tableStyleId>{6A8B28CD-F5E3-4E4E-9E88-A3EF87A4229D}</a:tableStyleId>
              </a:tblPr>
              <a:tblGrid>
                <a:gridCol w="2443100">
                  <a:extLst>
                    <a:ext uri="{9D8B030D-6E8A-4147-A177-3AD203B41FA5}">
                      <a16:colId xmlns:a16="http://schemas.microsoft.com/office/drawing/2014/main" val="20000"/>
                    </a:ext>
                  </a:extLst>
                </a:gridCol>
                <a:gridCol w="3948975">
                  <a:extLst>
                    <a:ext uri="{9D8B030D-6E8A-4147-A177-3AD203B41FA5}">
                      <a16:colId xmlns:a16="http://schemas.microsoft.com/office/drawing/2014/main" val="20001"/>
                    </a:ext>
                  </a:extLst>
                </a:gridCol>
              </a:tblGrid>
              <a:tr h="171275">
                <a:tc>
                  <a:txBody>
                    <a:bodyPr/>
                    <a:lstStyle/>
                    <a:p>
                      <a:pPr marL="0" marR="0" lvl="0" indent="0" algn="l" rtl="0">
                        <a:spcBef>
                          <a:spcPts val="0"/>
                        </a:spcBef>
                        <a:spcAft>
                          <a:spcPts val="0"/>
                        </a:spcAft>
                        <a:buNone/>
                      </a:pPr>
                      <a:r>
                        <a:rPr lang="vi" sz="1100">
                          <a:latin typeface="Times New Roman"/>
                          <a:ea typeface="Times New Roman"/>
                          <a:cs typeface="Times New Roman"/>
                          <a:sym typeface="Times New Roman"/>
                        </a:rPr>
                        <a:t>Code</a:t>
                      </a:r>
                      <a:endParaRPr sz="1100">
                        <a:latin typeface="Times New Roman"/>
                        <a:ea typeface="Times New Roman"/>
                        <a:cs typeface="Times New Roman"/>
                        <a:sym typeface="Times New Roman"/>
                      </a:endParaRPr>
                    </a:p>
                  </a:txBody>
                  <a:tcPr marL="91450" marR="91450" marT="0" marB="0"/>
                </a:tc>
                <a:tc>
                  <a:txBody>
                    <a:bodyPr/>
                    <a:lstStyle/>
                    <a:p>
                      <a:pPr marL="0" marR="0" lvl="0" indent="0" algn="l" rtl="0">
                        <a:spcBef>
                          <a:spcPts val="0"/>
                        </a:spcBef>
                        <a:spcAft>
                          <a:spcPts val="0"/>
                        </a:spcAft>
                        <a:buNone/>
                      </a:pPr>
                      <a:r>
                        <a:rPr lang="vi" sz="1100">
                          <a:latin typeface="Times New Roman"/>
                          <a:ea typeface="Times New Roman"/>
                          <a:cs typeface="Times New Roman"/>
                          <a:sym typeface="Times New Roman"/>
                        </a:rPr>
                        <a:t>Output</a:t>
                      </a:r>
                      <a:endParaRPr sz="1100">
                        <a:latin typeface="Times New Roman"/>
                        <a:ea typeface="Times New Roman"/>
                        <a:cs typeface="Times New Roman"/>
                        <a:sym typeface="Times New Roman"/>
                      </a:endParaRPr>
                    </a:p>
                  </a:txBody>
                  <a:tcPr marL="91450" marR="91450" marT="0" marB="0"/>
                </a:tc>
                <a:extLst>
                  <a:ext uri="{0D108BD9-81ED-4DB2-BD59-A6C34878D82A}">
                    <a16:rowId xmlns:a16="http://schemas.microsoft.com/office/drawing/2014/main" val="10000"/>
                  </a:ext>
                </a:extLst>
              </a:tr>
              <a:tr h="176800">
                <a:tc>
                  <a:txBody>
                    <a:bodyPr/>
                    <a:lstStyle/>
                    <a:p>
                      <a:pPr marL="0" lvl="0" indent="0" algn="l" rtl="0">
                        <a:spcBef>
                          <a:spcPts val="10"/>
                        </a:spcBef>
                        <a:spcAft>
                          <a:spcPts val="10"/>
                        </a:spcAft>
                        <a:buNone/>
                      </a:pPr>
                      <a:r>
                        <a:rPr lang="vi" sz="1000">
                          <a:latin typeface="Times New Roman"/>
                          <a:ea typeface="Times New Roman"/>
                          <a:cs typeface="Times New Roman"/>
                          <a:sym typeface="Times New Roman"/>
                        </a:rPr>
                        <a:t>\0</a:t>
                      </a:r>
                      <a:endParaRPr sz="1000">
                        <a:latin typeface="Times New Roman"/>
                        <a:ea typeface="Times New Roman"/>
                        <a:cs typeface="Times New Roman"/>
                        <a:sym typeface="Times New Roman"/>
                      </a:endParaRPr>
                    </a:p>
                  </a:txBody>
                  <a:tcPr marL="91450" marR="91450" marT="0" marB="0"/>
                </a:tc>
                <a:tc>
                  <a:txBody>
                    <a:bodyPr/>
                    <a:lstStyle/>
                    <a:p>
                      <a:pPr marL="0" lvl="0" indent="0" algn="l" rtl="0">
                        <a:spcBef>
                          <a:spcPts val="10"/>
                        </a:spcBef>
                        <a:spcAft>
                          <a:spcPts val="10"/>
                        </a:spcAft>
                        <a:buNone/>
                      </a:pPr>
                      <a:r>
                        <a:rPr lang="vi" sz="1000">
                          <a:latin typeface="Times New Roman"/>
                          <a:ea typeface="Times New Roman"/>
                          <a:cs typeface="Times New Roman"/>
                          <a:sym typeface="Times New Roman"/>
                        </a:rPr>
                        <a:t>the NULL character</a:t>
                      </a:r>
                      <a:endParaRPr sz="1000">
                        <a:latin typeface="Times New Roman"/>
                        <a:ea typeface="Times New Roman"/>
                        <a:cs typeface="Times New Roman"/>
                        <a:sym typeface="Times New Roman"/>
                      </a:endParaRPr>
                    </a:p>
                  </a:txBody>
                  <a:tcPr marL="91450" marR="91450" marT="0" marB="0"/>
                </a:tc>
                <a:extLst>
                  <a:ext uri="{0D108BD9-81ED-4DB2-BD59-A6C34878D82A}">
                    <a16:rowId xmlns:a16="http://schemas.microsoft.com/office/drawing/2014/main" val="10001"/>
                  </a:ext>
                </a:extLst>
              </a:tr>
              <a:tr h="176800">
                <a:tc>
                  <a:txBody>
                    <a:bodyPr/>
                    <a:lstStyle/>
                    <a:p>
                      <a:pPr marL="0" lvl="0" indent="0" algn="l" rtl="0">
                        <a:spcBef>
                          <a:spcPts val="10"/>
                        </a:spcBef>
                        <a:spcAft>
                          <a:spcPts val="10"/>
                        </a:spcAft>
                        <a:buNone/>
                      </a:pPr>
                      <a:r>
                        <a:rPr lang="vi" sz="1000">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a:txBody>
                  <a:tcPr marL="91450" marR="91450" marT="0" marB="0"/>
                </a:tc>
                <a:tc>
                  <a:txBody>
                    <a:bodyPr/>
                    <a:lstStyle/>
                    <a:p>
                      <a:pPr marL="0" lvl="0" indent="0" algn="l" rtl="0">
                        <a:spcBef>
                          <a:spcPts val="10"/>
                        </a:spcBef>
                        <a:spcAft>
                          <a:spcPts val="10"/>
                        </a:spcAft>
                        <a:buNone/>
                      </a:pPr>
                      <a:r>
                        <a:rPr lang="vi" sz="1000">
                          <a:latin typeface="Times New Roman"/>
                          <a:ea typeface="Times New Roman"/>
                          <a:cs typeface="Times New Roman"/>
                          <a:sym typeface="Times New Roman"/>
                        </a:rPr>
                        <a:t>single quote</a:t>
                      </a:r>
                      <a:endParaRPr sz="1000">
                        <a:latin typeface="Times New Roman"/>
                        <a:ea typeface="Times New Roman"/>
                        <a:cs typeface="Times New Roman"/>
                        <a:sym typeface="Times New Roman"/>
                      </a:endParaRPr>
                    </a:p>
                  </a:txBody>
                  <a:tcPr marL="91450" marR="91450" marT="0" marB="0"/>
                </a:tc>
                <a:extLst>
                  <a:ext uri="{0D108BD9-81ED-4DB2-BD59-A6C34878D82A}">
                    <a16:rowId xmlns:a16="http://schemas.microsoft.com/office/drawing/2014/main" val="10002"/>
                  </a:ext>
                </a:extLst>
              </a:tr>
              <a:tr h="176800">
                <a:tc>
                  <a:txBody>
                    <a:bodyPr/>
                    <a:lstStyle/>
                    <a:p>
                      <a:pPr marL="0" lvl="0" indent="0" algn="l" rtl="0">
                        <a:spcBef>
                          <a:spcPts val="10"/>
                        </a:spcBef>
                        <a:spcAft>
                          <a:spcPts val="10"/>
                        </a:spcAft>
                        <a:buNone/>
                      </a:pPr>
                      <a:r>
                        <a:rPr lang="vi" sz="1000">
                          <a:latin typeface="Times New Roman"/>
                          <a:ea typeface="Times New Roman"/>
                          <a:cs typeface="Times New Roman"/>
                          <a:sym typeface="Times New Roman"/>
                        </a:rPr>
                        <a:t>\</a:t>
                      </a:r>
                      <a:r>
                        <a:rPr lang="vi" sz="1000" b="1">
                          <a:latin typeface="Times New Roman"/>
                          <a:ea typeface="Times New Roman"/>
                          <a:cs typeface="Times New Roman"/>
                          <a:sym typeface="Times New Roman"/>
                        </a:rPr>
                        <a:t>"</a:t>
                      </a:r>
                      <a:endParaRPr sz="1000" b="1">
                        <a:latin typeface="Times New Roman"/>
                        <a:ea typeface="Times New Roman"/>
                        <a:cs typeface="Times New Roman"/>
                        <a:sym typeface="Times New Roman"/>
                      </a:endParaRPr>
                    </a:p>
                  </a:txBody>
                  <a:tcPr marL="91450" marR="91450" marT="0" marB="0"/>
                </a:tc>
                <a:tc>
                  <a:txBody>
                    <a:bodyPr/>
                    <a:lstStyle/>
                    <a:p>
                      <a:pPr marL="0" lvl="0" indent="0" algn="l" rtl="0">
                        <a:spcBef>
                          <a:spcPts val="10"/>
                        </a:spcBef>
                        <a:spcAft>
                          <a:spcPts val="10"/>
                        </a:spcAft>
                        <a:buNone/>
                      </a:pPr>
                      <a:r>
                        <a:rPr lang="vi" sz="1000">
                          <a:latin typeface="Times New Roman"/>
                          <a:ea typeface="Times New Roman"/>
                          <a:cs typeface="Times New Roman"/>
                          <a:sym typeface="Times New Roman"/>
                        </a:rPr>
                        <a:t>double quote</a:t>
                      </a:r>
                      <a:endParaRPr sz="1000">
                        <a:latin typeface="Times New Roman"/>
                        <a:ea typeface="Times New Roman"/>
                        <a:cs typeface="Times New Roman"/>
                        <a:sym typeface="Times New Roman"/>
                      </a:endParaRPr>
                    </a:p>
                  </a:txBody>
                  <a:tcPr marL="91450" marR="91450" marT="0" marB="0"/>
                </a:tc>
                <a:extLst>
                  <a:ext uri="{0D108BD9-81ED-4DB2-BD59-A6C34878D82A}">
                    <a16:rowId xmlns:a16="http://schemas.microsoft.com/office/drawing/2014/main" val="10003"/>
                  </a:ext>
                </a:extLst>
              </a:tr>
              <a:tr h="176800">
                <a:tc>
                  <a:txBody>
                    <a:bodyPr/>
                    <a:lstStyle/>
                    <a:p>
                      <a:pPr marL="0" lvl="0" indent="0" algn="l" rtl="0">
                        <a:spcBef>
                          <a:spcPts val="10"/>
                        </a:spcBef>
                        <a:spcAft>
                          <a:spcPts val="10"/>
                        </a:spcAft>
                        <a:buNone/>
                      </a:pPr>
                      <a:r>
                        <a:rPr lang="vi" sz="1000">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a:txBody>
                  <a:tcPr marL="91450" marR="91450" marT="0" marB="0"/>
                </a:tc>
                <a:tc>
                  <a:txBody>
                    <a:bodyPr/>
                    <a:lstStyle/>
                    <a:p>
                      <a:pPr marL="0" lvl="0" indent="0" algn="l" rtl="0">
                        <a:spcBef>
                          <a:spcPts val="10"/>
                        </a:spcBef>
                        <a:spcAft>
                          <a:spcPts val="10"/>
                        </a:spcAft>
                        <a:buNone/>
                      </a:pPr>
                      <a:r>
                        <a:rPr lang="vi" sz="1000">
                          <a:latin typeface="Times New Roman"/>
                          <a:ea typeface="Times New Roman"/>
                          <a:cs typeface="Times New Roman"/>
                          <a:sym typeface="Times New Roman"/>
                        </a:rPr>
                        <a:t>backslash</a:t>
                      </a:r>
                      <a:endParaRPr sz="1000">
                        <a:latin typeface="Times New Roman"/>
                        <a:ea typeface="Times New Roman"/>
                        <a:cs typeface="Times New Roman"/>
                        <a:sym typeface="Times New Roman"/>
                      </a:endParaRPr>
                    </a:p>
                  </a:txBody>
                  <a:tcPr marL="91450" marR="91450" marT="0" marB="0"/>
                </a:tc>
                <a:extLst>
                  <a:ext uri="{0D108BD9-81ED-4DB2-BD59-A6C34878D82A}">
                    <a16:rowId xmlns:a16="http://schemas.microsoft.com/office/drawing/2014/main" val="10004"/>
                  </a:ext>
                </a:extLst>
              </a:tr>
              <a:tr h="176800">
                <a:tc>
                  <a:txBody>
                    <a:bodyPr/>
                    <a:lstStyle/>
                    <a:p>
                      <a:pPr marL="0" lvl="0" indent="0" algn="l" rtl="0">
                        <a:spcBef>
                          <a:spcPts val="10"/>
                        </a:spcBef>
                        <a:spcAft>
                          <a:spcPts val="10"/>
                        </a:spcAft>
                        <a:buNone/>
                      </a:pPr>
                      <a:r>
                        <a:rPr lang="vi" sz="1000">
                          <a:latin typeface="Times New Roman"/>
                          <a:ea typeface="Times New Roman"/>
                          <a:cs typeface="Times New Roman"/>
                          <a:sym typeface="Times New Roman"/>
                        </a:rPr>
                        <a:t>\n</a:t>
                      </a:r>
                      <a:endParaRPr sz="1000">
                        <a:latin typeface="Times New Roman"/>
                        <a:ea typeface="Times New Roman"/>
                        <a:cs typeface="Times New Roman"/>
                        <a:sym typeface="Times New Roman"/>
                      </a:endParaRPr>
                    </a:p>
                  </a:txBody>
                  <a:tcPr marL="91450" marR="91450" marT="0" marB="0"/>
                </a:tc>
                <a:tc>
                  <a:txBody>
                    <a:bodyPr/>
                    <a:lstStyle/>
                    <a:p>
                      <a:pPr marL="0" lvl="0" indent="0" algn="l" rtl="0">
                        <a:spcBef>
                          <a:spcPts val="10"/>
                        </a:spcBef>
                        <a:spcAft>
                          <a:spcPts val="10"/>
                        </a:spcAft>
                        <a:buNone/>
                      </a:pPr>
                      <a:r>
                        <a:rPr lang="vi" sz="1000">
                          <a:latin typeface="Times New Roman"/>
                          <a:ea typeface="Times New Roman"/>
                          <a:cs typeface="Times New Roman"/>
                          <a:sym typeface="Times New Roman"/>
                        </a:rPr>
                        <a:t>new line</a:t>
                      </a:r>
                      <a:endParaRPr sz="1000">
                        <a:latin typeface="Times New Roman"/>
                        <a:ea typeface="Times New Roman"/>
                        <a:cs typeface="Times New Roman"/>
                        <a:sym typeface="Times New Roman"/>
                      </a:endParaRPr>
                    </a:p>
                  </a:txBody>
                  <a:tcPr marL="91450" marR="91450" marT="0" marB="0"/>
                </a:tc>
                <a:extLst>
                  <a:ext uri="{0D108BD9-81ED-4DB2-BD59-A6C34878D82A}">
                    <a16:rowId xmlns:a16="http://schemas.microsoft.com/office/drawing/2014/main" val="10005"/>
                  </a:ext>
                </a:extLst>
              </a:tr>
              <a:tr h="176800">
                <a:tc>
                  <a:txBody>
                    <a:bodyPr/>
                    <a:lstStyle/>
                    <a:p>
                      <a:pPr marL="0" lvl="0" indent="0" algn="l" rtl="0">
                        <a:spcBef>
                          <a:spcPts val="10"/>
                        </a:spcBef>
                        <a:spcAft>
                          <a:spcPts val="10"/>
                        </a:spcAft>
                        <a:buNone/>
                      </a:pPr>
                      <a:r>
                        <a:rPr lang="vi" sz="1000">
                          <a:solidFill>
                            <a:srgbClr val="9E9E9E"/>
                          </a:solidFill>
                          <a:latin typeface="Times New Roman"/>
                          <a:ea typeface="Times New Roman"/>
                          <a:cs typeface="Times New Roman"/>
                          <a:sym typeface="Times New Roman"/>
                        </a:rPr>
                        <a:t>\r</a:t>
                      </a:r>
                      <a:endParaRPr sz="1000">
                        <a:solidFill>
                          <a:srgbClr val="9E9E9E"/>
                        </a:solidFill>
                        <a:latin typeface="Times New Roman"/>
                        <a:ea typeface="Times New Roman"/>
                        <a:cs typeface="Times New Roman"/>
                        <a:sym typeface="Times New Roman"/>
                      </a:endParaRPr>
                    </a:p>
                  </a:txBody>
                  <a:tcPr marL="91450" marR="91450" marT="0" marB="0"/>
                </a:tc>
                <a:tc>
                  <a:txBody>
                    <a:bodyPr/>
                    <a:lstStyle/>
                    <a:p>
                      <a:pPr marL="0" marR="0" lvl="0" indent="0" algn="l" rtl="0">
                        <a:spcBef>
                          <a:spcPts val="0"/>
                        </a:spcBef>
                        <a:spcAft>
                          <a:spcPts val="0"/>
                        </a:spcAft>
                        <a:buNone/>
                      </a:pPr>
                      <a:r>
                        <a:rPr lang="vi" sz="1000">
                          <a:solidFill>
                            <a:srgbClr val="9E9E9E"/>
                          </a:solidFill>
                          <a:latin typeface="Times New Roman"/>
                          <a:ea typeface="Times New Roman"/>
                          <a:cs typeface="Times New Roman"/>
                          <a:sym typeface="Times New Roman"/>
                        </a:rPr>
                        <a:t>carriage return</a:t>
                      </a:r>
                      <a:endParaRPr sz="1000">
                        <a:solidFill>
                          <a:srgbClr val="9E9E9E"/>
                        </a:solidFill>
                        <a:latin typeface="Times New Roman"/>
                        <a:ea typeface="Times New Roman"/>
                        <a:cs typeface="Times New Roman"/>
                        <a:sym typeface="Times New Roman"/>
                      </a:endParaRPr>
                    </a:p>
                  </a:txBody>
                  <a:tcPr marL="91450" marR="91450" marT="0" marB="0"/>
                </a:tc>
                <a:extLst>
                  <a:ext uri="{0D108BD9-81ED-4DB2-BD59-A6C34878D82A}">
                    <a16:rowId xmlns:a16="http://schemas.microsoft.com/office/drawing/2014/main" val="10006"/>
                  </a:ext>
                </a:extLst>
              </a:tr>
              <a:tr h="176800">
                <a:tc>
                  <a:txBody>
                    <a:bodyPr/>
                    <a:lstStyle/>
                    <a:p>
                      <a:pPr marL="0" lvl="0" indent="0" algn="l" rtl="0">
                        <a:spcBef>
                          <a:spcPts val="10"/>
                        </a:spcBef>
                        <a:spcAft>
                          <a:spcPts val="10"/>
                        </a:spcAft>
                        <a:buNone/>
                      </a:pPr>
                      <a:r>
                        <a:rPr lang="vi" sz="1000">
                          <a:solidFill>
                            <a:srgbClr val="9E9E9E"/>
                          </a:solidFill>
                          <a:latin typeface="Times New Roman"/>
                          <a:ea typeface="Times New Roman"/>
                          <a:cs typeface="Times New Roman"/>
                          <a:sym typeface="Times New Roman"/>
                        </a:rPr>
                        <a:t>\v</a:t>
                      </a:r>
                      <a:endParaRPr sz="1000">
                        <a:solidFill>
                          <a:srgbClr val="9E9E9E"/>
                        </a:solidFill>
                        <a:latin typeface="Times New Roman"/>
                        <a:ea typeface="Times New Roman"/>
                        <a:cs typeface="Times New Roman"/>
                        <a:sym typeface="Times New Roman"/>
                      </a:endParaRPr>
                    </a:p>
                  </a:txBody>
                  <a:tcPr marL="91450" marR="91450" marT="0" marB="0"/>
                </a:tc>
                <a:tc>
                  <a:txBody>
                    <a:bodyPr/>
                    <a:lstStyle/>
                    <a:p>
                      <a:pPr marL="0" marR="0" lvl="0" indent="0" algn="l" rtl="0">
                        <a:spcBef>
                          <a:spcPts val="0"/>
                        </a:spcBef>
                        <a:spcAft>
                          <a:spcPts val="0"/>
                        </a:spcAft>
                        <a:buNone/>
                      </a:pPr>
                      <a:r>
                        <a:rPr lang="vi" sz="1000">
                          <a:solidFill>
                            <a:srgbClr val="9E9E9E"/>
                          </a:solidFill>
                          <a:latin typeface="Times New Roman"/>
                          <a:ea typeface="Times New Roman"/>
                          <a:cs typeface="Times New Roman"/>
                          <a:sym typeface="Times New Roman"/>
                        </a:rPr>
                        <a:t>vertical tab</a:t>
                      </a:r>
                      <a:endParaRPr sz="1000">
                        <a:solidFill>
                          <a:srgbClr val="9E9E9E"/>
                        </a:solidFill>
                        <a:latin typeface="Times New Roman"/>
                        <a:ea typeface="Times New Roman"/>
                        <a:cs typeface="Times New Roman"/>
                        <a:sym typeface="Times New Roman"/>
                      </a:endParaRPr>
                    </a:p>
                  </a:txBody>
                  <a:tcPr marL="91450" marR="91450" marT="0" marB="0"/>
                </a:tc>
                <a:extLst>
                  <a:ext uri="{0D108BD9-81ED-4DB2-BD59-A6C34878D82A}">
                    <a16:rowId xmlns:a16="http://schemas.microsoft.com/office/drawing/2014/main" val="10007"/>
                  </a:ext>
                </a:extLst>
              </a:tr>
              <a:tr h="176800">
                <a:tc>
                  <a:txBody>
                    <a:bodyPr/>
                    <a:lstStyle/>
                    <a:p>
                      <a:pPr marL="0" lvl="0" indent="0" algn="l" rtl="0">
                        <a:spcBef>
                          <a:spcPts val="10"/>
                        </a:spcBef>
                        <a:spcAft>
                          <a:spcPts val="10"/>
                        </a:spcAft>
                        <a:buNone/>
                      </a:pPr>
                      <a:r>
                        <a:rPr lang="vi" sz="1000">
                          <a:solidFill>
                            <a:srgbClr val="9E9E9E"/>
                          </a:solidFill>
                          <a:latin typeface="Times New Roman"/>
                          <a:ea typeface="Times New Roman"/>
                          <a:cs typeface="Times New Roman"/>
                          <a:sym typeface="Times New Roman"/>
                        </a:rPr>
                        <a:t>\t</a:t>
                      </a:r>
                      <a:endParaRPr sz="1000">
                        <a:solidFill>
                          <a:srgbClr val="9E9E9E"/>
                        </a:solidFill>
                        <a:latin typeface="Times New Roman"/>
                        <a:ea typeface="Times New Roman"/>
                        <a:cs typeface="Times New Roman"/>
                        <a:sym typeface="Times New Roman"/>
                      </a:endParaRPr>
                    </a:p>
                  </a:txBody>
                  <a:tcPr marL="91450" marR="91450" marT="0" marB="0"/>
                </a:tc>
                <a:tc>
                  <a:txBody>
                    <a:bodyPr/>
                    <a:lstStyle/>
                    <a:p>
                      <a:pPr marL="0" marR="0" lvl="0" indent="0" algn="l" rtl="0">
                        <a:spcBef>
                          <a:spcPts val="0"/>
                        </a:spcBef>
                        <a:spcAft>
                          <a:spcPts val="0"/>
                        </a:spcAft>
                        <a:buNone/>
                      </a:pPr>
                      <a:r>
                        <a:rPr lang="vi" sz="1000">
                          <a:solidFill>
                            <a:srgbClr val="9E9E9E"/>
                          </a:solidFill>
                          <a:latin typeface="Times New Roman"/>
                          <a:ea typeface="Times New Roman"/>
                          <a:cs typeface="Times New Roman"/>
                          <a:sym typeface="Times New Roman"/>
                        </a:rPr>
                        <a:t>tab</a:t>
                      </a:r>
                      <a:endParaRPr sz="1000">
                        <a:solidFill>
                          <a:srgbClr val="9E9E9E"/>
                        </a:solidFill>
                        <a:latin typeface="Times New Roman"/>
                        <a:ea typeface="Times New Roman"/>
                        <a:cs typeface="Times New Roman"/>
                        <a:sym typeface="Times New Roman"/>
                      </a:endParaRPr>
                    </a:p>
                  </a:txBody>
                  <a:tcPr marL="91450" marR="91450" marT="0" marB="0"/>
                </a:tc>
                <a:extLst>
                  <a:ext uri="{0D108BD9-81ED-4DB2-BD59-A6C34878D82A}">
                    <a16:rowId xmlns:a16="http://schemas.microsoft.com/office/drawing/2014/main" val="10008"/>
                  </a:ext>
                </a:extLst>
              </a:tr>
              <a:tr h="176800">
                <a:tc>
                  <a:txBody>
                    <a:bodyPr/>
                    <a:lstStyle/>
                    <a:p>
                      <a:pPr marL="0" lvl="0" indent="0" algn="l" rtl="0">
                        <a:spcBef>
                          <a:spcPts val="10"/>
                        </a:spcBef>
                        <a:spcAft>
                          <a:spcPts val="10"/>
                        </a:spcAft>
                        <a:buNone/>
                      </a:pPr>
                      <a:r>
                        <a:rPr lang="vi" sz="1000">
                          <a:solidFill>
                            <a:srgbClr val="9E9E9E"/>
                          </a:solidFill>
                          <a:latin typeface="Times New Roman"/>
                          <a:ea typeface="Times New Roman"/>
                          <a:cs typeface="Times New Roman"/>
                          <a:sym typeface="Times New Roman"/>
                        </a:rPr>
                        <a:t>\b</a:t>
                      </a:r>
                      <a:endParaRPr sz="1000">
                        <a:solidFill>
                          <a:srgbClr val="9E9E9E"/>
                        </a:solidFill>
                        <a:latin typeface="Times New Roman"/>
                        <a:ea typeface="Times New Roman"/>
                        <a:cs typeface="Times New Roman"/>
                        <a:sym typeface="Times New Roman"/>
                      </a:endParaRPr>
                    </a:p>
                  </a:txBody>
                  <a:tcPr marL="91450" marR="91450" marT="0" marB="0"/>
                </a:tc>
                <a:tc>
                  <a:txBody>
                    <a:bodyPr/>
                    <a:lstStyle/>
                    <a:p>
                      <a:pPr marL="0" marR="0" lvl="0" indent="0" algn="l" rtl="0">
                        <a:spcBef>
                          <a:spcPts val="0"/>
                        </a:spcBef>
                        <a:spcAft>
                          <a:spcPts val="0"/>
                        </a:spcAft>
                        <a:buNone/>
                      </a:pPr>
                      <a:r>
                        <a:rPr lang="vi" sz="1000">
                          <a:solidFill>
                            <a:srgbClr val="9E9E9E"/>
                          </a:solidFill>
                          <a:latin typeface="Times New Roman"/>
                          <a:ea typeface="Times New Roman"/>
                          <a:cs typeface="Times New Roman"/>
                          <a:sym typeface="Times New Roman"/>
                        </a:rPr>
                        <a:t>backspace</a:t>
                      </a:r>
                      <a:endParaRPr sz="1000">
                        <a:solidFill>
                          <a:srgbClr val="9E9E9E"/>
                        </a:solidFill>
                        <a:latin typeface="Times New Roman"/>
                        <a:ea typeface="Times New Roman"/>
                        <a:cs typeface="Times New Roman"/>
                        <a:sym typeface="Times New Roman"/>
                      </a:endParaRPr>
                    </a:p>
                  </a:txBody>
                  <a:tcPr marL="91450" marR="91450" marT="0" marB="0"/>
                </a:tc>
                <a:extLst>
                  <a:ext uri="{0D108BD9-81ED-4DB2-BD59-A6C34878D82A}">
                    <a16:rowId xmlns:a16="http://schemas.microsoft.com/office/drawing/2014/main" val="10009"/>
                  </a:ext>
                </a:extLst>
              </a:tr>
              <a:tr h="176800">
                <a:tc>
                  <a:txBody>
                    <a:bodyPr/>
                    <a:lstStyle/>
                    <a:p>
                      <a:pPr marL="0" lvl="0" indent="0" algn="l" rtl="0">
                        <a:spcBef>
                          <a:spcPts val="10"/>
                        </a:spcBef>
                        <a:spcAft>
                          <a:spcPts val="10"/>
                        </a:spcAft>
                        <a:buNone/>
                      </a:pPr>
                      <a:r>
                        <a:rPr lang="vi" sz="1000">
                          <a:solidFill>
                            <a:srgbClr val="9E9E9E"/>
                          </a:solidFill>
                          <a:latin typeface="Times New Roman"/>
                          <a:ea typeface="Times New Roman"/>
                          <a:cs typeface="Times New Roman"/>
                          <a:sym typeface="Times New Roman"/>
                        </a:rPr>
                        <a:t>\f</a:t>
                      </a:r>
                      <a:endParaRPr sz="1000">
                        <a:solidFill>
                          <a:srgbClr val="9E9E9E"/>
                        </a:solidFill>
                        <a:latin typeface="Times New Roman"/>
                        <a:ea typeface="Times New Roman"/>
                        <a:cs typeface="Times New Roman"/>
                        <a:sym typeface="Times New Roman"/>
                      </a:endParaRPr>
                    </a:p>
                  </a:txBody>
                  <a:tcPr marL="91450" marR="91450" marT="0" marB="0"/>
                </a:tc>
                <a:tc>
                  <a:txBody>
                    <a:bodyPr/>
                    <a:lstStyle/>
                    <a:p>
                      <a:pPr marL="0" marR="0" lvl="0" indent="0" algn="l" rtl="0">
                        <a:spcBef>
                          <a:spcPts val="0"/>
                        </a:spcBef>
                        <a:spcAft>
                          <a:spcPts val="0"/>
                        </a:spcAft>
                        <a:buNone/>
                      </a:pPr>
                      <a:r>
                        <a:rPr lang="vi" sz="1000">
                          <a:solidFill>
                            <a:srgbClr val="9E9E9E"/>
                          </a:solidFill>
                          <a:latin typeface="Times New Roman"/>
                          <a:ea typeface="Times New Roman"/>
                          <a:cs typeface="Times New Roman"/>
                          <a:sym typeface="Times New Roman"/>
                        </a:rPr>
                        <a:t>form feed</a:t>
                      </a:r>
                      <a:endParaRPr sz="1000">
                        <a:solidFill>
                          <a:srgbClr val="9E9E9E"/>
                        </a:solidFill>
                        <a:latin typeface="Times New Roman"/>
                        <a:ea typeface="Times New Roman"/>
                        <a:cs typeface="Times New Roman"/>
                        <a:sym typeface="Times New Roman"/>
                      </a:endParaRPr>
                    </a:p>
                  </a:txBody>
                  <a:tcPr marL="91450" marR="91450" marT="0" marB="0"/>
                </a:tc>
                <a:extLst>
                  <a:ext uri="{0D108BD9-81ED-4DB2-BD59-A6C34878D82A}">
                    <a16:rowId xmlns:a16="http://schemas.microsoft.com/office/drawing/2014/main" val="10010"/>
                  </a:ext>
                </a:extLst>
              </a:tr>
              <a:tr h="176800">
                <a:tc>
                  <a:txBody>
                    <a:bodyPr/>
                    <a:lstStyle/>
                    <a:p>
                      <a:pPr marL="0" lvl="0" indent="0" algn="l" rtl="0">
                        <a:spcBef>
                          <a:spcPts val="10"/>
                        </a:spcBef>
                        <a:spcAft>
                          <a:spcPts val="10"/>
                        </a:spcAft>
                        <a:buNone/>
                      </a:pPr>
                      <a:r>
                        <a:rPr lang="vi" sz="1000">
                          <a:latin typeface="Times New Roman"/>
                          <a:ea typeface="Times New Roman"/>
                          <a:cs typeface="Times New Roman"/>
                          <a:sym typeface="Times New Roman"/>
                        </a:rPr>
                        <a:t>\uXXXX</a:t>
                      </a:r>
                      <a:endParaRPr sz="1000">
                        <a:latin typeface="Times New Roman"/>
                        <a:ea typeface="Times New Roman"/>
                        <a:cs typeface="Times New Roman"/>
                        <a:sym typeface="Times New Roman"/>
                      </a:endParaRPr>
                    </a:p>
                  </a:txBody>
                  <a:tcPr marL="91450" marR="91450" marT="0" marB="0"/>
                </a:tc>
                <a:tc>
                  <a:txBody>
                    <a:bodyPr/>
                    <a:lstStyle/>
                    <a:p>
                      <a:pPr marL="0" marR="0" lvl="0" indent="0" algn="l" rtl="0">
                        <a:spcBef>
                          <a:spcPts val="0"/>
                        </a:spcBef>
                        <a:spcAft>
                          <a:spcPts val="0"/>
                        </a:spcAft>
                        <a:buNone/>
                      </a:pPr>
                      <a:r>
                        <a:rPr lang="vi" sz="1000">
                          <a:latin typeface="Times New Roman"/>
                          <a:ea typeface="Times New Roman"/>
                          <a:cs typeface="Times New Roman"/>
                          <a:sym typeface="Times New Roman"/>
                        </a:rPr>
                        <a:t>u</a:t>
                      </a:r>
                      <a:r>
                        <a:rPr lang="vi" sz="1000">
                          <a:solidFill>
                            <a:srgbClr val="333333"/>
                          </a:solidFill>
                          <a:latin typeface="Times New Roman"/>
                          <a:ea typeface="Times New Roman"/>
                          <a:cs typeface="Times New Roman"/>
                          <a:sym typeface="Times New Roman"/>
                        </a:rPr>
                        <a:t>nicode codepoint</a:t>
                      </a:r>
                      <a:endParaRPr sz="1000">
                        <a:latin typeface="Times New Roman"/>
                        <a:ea typeface="Times New Roman"/>
                        <a:cs typeface="Times New Roman"/>
                        <a:sym typeface="Times New Roman"/>
                      </a:endParaRPr>
                    </a:p>
                  </a:txBody>
                  <a:tcPr marL="91450" marR="91450" marT="0" marB="0"/>
                </a:tc>
                <a:extLst>
                  <a:ext uri="{0D108BD9-81ED-4DB2-BD59-A6C34878D82A}">
                    <a16:rowId xmlns:a16="http://schemas.microsoft.com/office/drawing/2014/main" val="10011"/>
                  </a:ext>
                </a:extLst>
              </a:tr>
              <a:tr h="176800">
                <a:tc>
                  <a:txBody>
                    <a:bodyPr/>
                    <a:lstStyle/>
                    <a:p>
                      <a:pPr marL="0" lvl="0" indent="0" algn="l" rtl="0">
                        <a:spcBef>
                          <a:spcPts val="10"/>
                        </a:spcBef>
                        <a:spcAft>
                          <a:spcPts val="10"/>
                        </a:spcAft>
                        <a:buNone/>
                      </a:pPr>
                      <a:r>
                        <a:rPr lang="vi" sz="1000">
                          <a:latin typeface="Times New Roman"/>
                          <a:ea typeface="Times New Roman"/>
                          <a:cs typeface="Times New Roman"/>
                          <a:sym typeface="Times New Roman"/>
                        </a:rPr>
                        <a:t>\u{X} … \u{XXXXXX}</a:t>
                      </a:r>
                      <a:endParaRPr sz="1000">
                        <a:latin typeface="Times New Roman"/>
                        <a:ea typeface="Times New Roman"/>
                        <a:cs typeface="Times New Roman"/>
                        <a:sym typeface="Times New Roman"/>
                      </a:endParaRPr>
                    </a:p>
                  </a:txBody>
                  <a:tcPr marL="91450" marR="91450" marT="0" marB="0"/>
                </a:tc>
                <a:tc>
                  <a:txBody>
                    <a:bodyPr/>
                    <a:lstStyle/>
                    <a:p>
                      <a:pPr marL="0" marR="0" lvl="0" indent="0" algn="l" rtl="0">
                        <a:spcBef>
                          <a:spcPts val="0"/>
                        </a:spcBef>
                        <a:spcAft>
                          <a:spcPts val="0"/>
                        </a:spcAft>
                        <a:buNone/>
                      </a:pPr>
                      <a:r>
                        <a:rPr lang="vi" sz="1000">
                          <a:latin typeface="Times New Roman"/>
                          <a:ea typeface="Times New Roman"/>
                          <a:cs typeface="Times New Roman"/>
                          <a:sym typeface="Times New Roman"/>
                        </a:rPr>
                        <a:t>u</a:t>
                      </a:r>
                      <a:r>
                        <a:rPr lang="vi" sz="1000">
                          <a:solidFill>
                            <a:srgbClr val="333333"/>
                          </a:solidFill>
                          <a:latin typeface="Times New Roman"/>
                          <a:ea typeface="Times New Roman"/>
                          <a:cs typeface="Times New Roman"/>
                          <a:sym typeface="Times New Roman"/>
                        </a:rPr>
                        <a:t>nicode codepoint</a:t>
                      </a:r>
                      <a:endParaRPr sz="1000">
                        <a:latin typeface="Times New Roman"/>
                        <a:ea typeface="Times New Roman"/>
                        <a:cs typeface="Times New Roman"/>
                        <a:sym typeface="Times New Roman"/>
                      </a:endParaRPr>
                    </a:p>
                  </a:txBody>
                  <a:tcPr marL="91450" marR="91450" marT="0" marB="0"/>
                </a:tc>
                <a:extLst>
                  <a:ext uri="{0D108BD9-81ED-4DB2-BD59-A6C34878D82A}">
                    <a16:rowId xmlns:a16="http://schemas.microsoft.com/office/drawing/2014/main" val="10012"/>
                  </a:ext>
                </a:extLst>
              </a:tr>
              <a:tr h="176800">
                <a:tc>
                  <a:txBody>
                    <a:bodyPr/>
                    <a:lstStyle/>
                    <a:p>
                      <a:pPr marL="0" lvl="0" indent="0" algn="l" rtl="0">
                        <a:spcBef>
                          <a:spcPts val="10"/>
                        </a:spcBef>
                        <a:spcAft>
                          <a:spcPts val="10"/>
                        </a:spcAft>
                        <a:buNone/>
                      </a:pPr>
                      <a:r>
                        <a:rPr lang="vi" sz="1000">
                          <a:latin typeface="Times New Roman"/>
                          <a:ea typeface="Times New Roman"/>
                          <a:cs typeface="Times New Roman"/>
                          <a:sym typeface="Times New Roman"/>
                        </a:rPr>
                        <a:t>\xXX</a:t>
                      </a:r>
                      <a:endParaRPr sz="1000" b="1">
                        <a:latin typeface="Times New Roman"/>
                        <a:ea typeface="Times New Roman"/>
                        <a:cs typeface="Times New Roman"/>
                        <a:sym typeface="Times New Roman"/>
                      </a:endParaRPr>
                    </a:p>
                  </a:txBody>
                  <a:tcPr marL="91450" marR="91450" marT="0" marB="0"/>
                </a:tc>
                <a:tc>
                  <a:txBody>
                    <a:bodyPr/>
                    <a:lstStyle/>
                    <a:p>
                      <a:pPr marL="0" marR="0" lvl="0" indent="0" algn="l" rtl="0">
                        <a:spcBef>
                          <a:spcPts val="0"/>
                        </a:spcBef>
                        <a:spcAft>
                          <a:spcPts val="0"/>
                        </a:spcAft>
                        <a:buNone/>
                      </a:pPr>
                      <a:r>
                        <a:rPr lang="vi" sz="1000">
                          <a:latin typeface="Times New Roman"/>
                          <a:ea typeface="Times New Roman"/>
                          <a:cs typeface="Times New Roman"/>
                          <a:sym typeface="Times New Roman"/>
                        </a:rPr>
                        <a:t>t</a:t>
                      </a:r>
                      <a:r>
                        <a:rPr lang="vi" sz="1000">
                          <a:solidFill>
                            <a:srgbClr val="333333"/>
                          </a:solidFill>
                          <a:latin typeface="Times New Roman"/>
                          <a:ea typeface="Times New Roman"/>
                          <a:cs typeface="Times New Roman"/>
                          <a:sym typeface="Times New Roman"/>
                        </a:rPr>
                        <a:t>he Latin-1 character</a:t>
                      </a:r>
                      <a:endParaRPr sz="1000">
                        <a:latin typeface="Times New Roman"/>
                        <a:ea typeface="Times New Roman"/>
                        <a:cs typeface="Times New Roman"/>
                        <a:sym typeface="Times New Roman"/>
                      </a:endParaRPr>
                    </a:p>
                  </a:txBody>
                  <a:tcPr marL="91450" marR="91450" marT="0" marB="0"/>
                </a:tc>
                <a:extLst>
                  <a:ext uri="{0D108BD9-81ED-4DB2-BD59-A6C34878D82A}">
                    <a16:rowId xmlns:a16="http://schemas.microsoft.com/office/drawing/2014/main" val="1001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200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solidFill>
                  <a:srgbClr val="90C226"/>
                </a:solidFill>
                <a:latin typeface="Arial"/>
                <a:ea typeface="Arial"/>
                <a:cs typeface="Arial"/>
                <a:sym typeface="Arial"/>
              </a:rPr>
              <a:t>String - properties and methods</a:t>
            </a:r>
            <a:endParaRPr>
              <a:solidFill>
                <a:srgbClr val="90C226"/>
              </a:solidFill>
              <a:latin typeface="Arial"/>
              <a:ea typeface="Arial"/>
              <a:cs typeface="Arial"/>
              <a:sym typeface="Arial"/>
            </a:endParaRPr>
          </a:p>
        </p:txBody>
      </p:sp>
      <p:sp>
        <p:nvSpPr>
          <p:cNvPr id="145" name="Google Shape;145;p26"/>
          <p:cNvSpPr txBox="1">
            <a:spLocks noGrp="1"/>
          </p:cNvSpPr>
          <p:nvPr>
            <p:ph type="body" idx="1"/>
          </p:nvPr>
        </p:nvSpPr>
        <p:spPr>
          <a:xfrm>
            <a:off x="311700" y="683725"/>
            <a:ext cx="8520600" cy="1158000"/>
          </a:xfrm>
          <a:prstGeom prst="rect">
            <a:avLst/>
          </a:prstGeom>
        </p:spPr>
        <p:txBody>
          <a:bodyPr spcFirstLastPara="1" wrap="square" lIns="91425" tIns="91425" rIns="91425" bIns="91425" anchor="t" anchorCtr="0">
            <a:noAutofit/>
          </a:bodyPr>
          <a:lstStyle/>
          <a:p>
            <a:pPr marL="342900" lvl="0" indent="-340360" algn="l" rtl="0">
              <a:lnSpc>
                <a:spcPct val="115000"/>
              </a:lnSpc>
              <a:spcBef>
                <a:spcPts val="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String length: str.length trả về độ dài của chuỗi</a:t>
            </a:r>
            <a:endParaRPr sz="1400">
              <a:solidFill>
                <a:srgbClr val="3F3F3F"/>
              </a:solidFill>
              <a:latin typeface="Times New Roman"/>
              <a:ea typeface="Times New Roman"/>
              <a:cs typeface="Times New Roman"/>
              <a:sym typeface="Times New Roman"/>
            </a:endParaRPr>
          </a:p>
          <a:p>
            <a:pPr marL="342900" lvl="0" indent="-340360" algn="l" rtl="0">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Strings are immutable: không được phép thay đổi giá trị khi truy cập vào. Ví dụ:</a:t>
            </a:r>
            <a:endParaRPr sz="1400">
              <a:solidFill>
                <a:srgbClr val="3F3F3F"/>
              </a:solidFill>
              <a:latin typeface="Times New Roman"/>
              <a:ea typeface="Times New Roman"/>
              <a:cs typeface="Times New Roman"/>
              <a:sym typeface="Times New Roman"/>
            </a:endParaRPr>
          </a:p>
          <a:p>
            <a:pPr marL="742950" lvl="1" indent="-283210" algn="l" rtl="0">
              <a:lnSpc>
                <a:spcPct val="115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var x = "cat"; x[0] = "d"; the same// not allow </a:t>
            </a:r>
            <a:endParaRPr>
              <a:solidFill>
                <a:srgbClr val="3F3F3F"/>
              </a:solidFill>
              <a:latin typeface="Times New Roman"/>
              <a:ea typeface="Times New Roman"/>
              <a:cs typeface="Times New Roman"/>
              <a:sym typeface="Times New Roman"/>
            </a:endParaRPr>
          </a:p>
          <a:p>
            <a:pPr marL="742950" lvl="1" indent="-285750" algn="l" rtl="0">
              <a:spcBef>
                <a:spcPts val="0"/>
              </a:spcBef>
              <a:spcAft>
                <a:spcPts val="0"/>
              </a:spcAft>
              <a:buClr>
                <a:srgbClr val="90C226"/>
              </a:buClr>
              <a:buSzPts val="1440"/>
              <a:buFont typeface="Times New Roman"/>
              <a:buChar char="➢"/>
            </a:pPr>
            <a:r>
              <a:rPr lang="vi">
                <a:solidFill>
                  <a:srgbClr val="3F3F3F"/>
                </a:solidFill>
                <a:latin typeface="Times New Roman"/>
                <a:ea typeface="Times New Roman"/>
                <a:cs typeface="Times New Roman"/>
                <a:sym typeface="Times New Roman"/>
              </a:rPr>
              <a:t>var x = "cat"; x.length = 0 // not allow</a:t>
            </a:r>
            <a:endParaRPr>
              <a:solidFill>
                <a:srgbClr val="3F3F3F"/>
              </a:solidFill>
              <a:latin typeface="Times New Roman"/>
              <a:ea typeface="Times New Roman"/>
              <a:cs typeface="Times New Roman"/>
              <a:sym typeface="Times New Roman"/>
            </a:endParaRPr>
          </a:p>
        </p:txBody>
      </p:sp>
      <p:graphicFrame>
        <p:nvGraphicFramePr>
          <p:cNvPr id="146" name="Google Shape;146;p26"/>
          <p:cNvGraphicFramePr/>
          <p:nvPr/>
        </p:nvGraphicFramePr>
        <p:xfrm>
          <a:off x="783843" y="1304551"/>
          <a:ext cx="3000000" cy="3000000"/>
        </p:xfrm>
        <a:graphic>
          <a:graphicData uri="http://schemas.openxmlformats.org/drawingml/2006/table">
            <a:tbl>
              <a:tblPr firstRow="1" bandRow="1">
                <a:noFill/>
                <a:tableStyleId>{6A8B28CD-F5E3-4E4E-9E88-A3EF87A4229D}</a:tableStyleId>
              </a:tblPr>
              <a:tblGrid>
                <a:gridCol w="2684350">
                  <a:extLst>
                    <a:ext uri="{9D8B030D-6E8A-4147-A177-3AD203B41FA5}">
                      <a16:colId xmlns:a16="http://schemas.microsoft.com/office/drawing/2014/main" val="20000"/>
                    </a:ext>
                  </a:extLst>
                </a:gridCol>
                <a:gridCol w="4338950">
                  <a:extLst>
                    <a:ext uri="{9D8B030D-6E8A-4147-A177-3AD203B41FA5}">
                      <a16:colId xmlns:a16="http://schemas.microsoft.com/office/drawing/2014/main" val="20001"/>
                    </a:ext>
                  </a:extLst>
                </a:gridCol>
              </a:tblGrid>
              <a:tr h="229500">
                <a:tc>
                  <a:txBody>
                    <a:bodyPr/>
                    <a:lstStyle/>
                    <a:p>
                      <a:pPr marL="0" marR="0" lvl="0" indent="0" algn="ctr" rtl="0">
                        <a:spcBef>
                          <a:spcPts val="0"/>
                        </a:spcBef>
                        <a:spcAft>
                          <a:spcPts val="0"/>
                        </a:spcAft>
                        <a:buNone/>
                      </a:pPr>
                      <a:r>
                        <a:rPr lang="vi" sz="1100" u="none" strike="noStrike" cap="none">
                          <a:latin typeface="Times New Roman"/>
                          <a:ea typeface="Times New Roman"/>
                          <a:cs typeface="Times New Roman"/>
                          <a:sym typeface="Times New Roman"/>
                        </a:rPr>
                        <a:t>Name method</a:t>
                      </a:r>
                      <a:endParaRPr sz="11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vi" sz="1100">
                          <a:latin typeface="Times New Roman"/>
                          <a:ea typeface="Times New Roman"/>
                          <a:cs typeface="Times New Roman"/>
                          <a:sym typeface="Times New Roman"/>
                        </a:rPr>
                        <a:t>M</a:t>
                      </a:r>
                      <a:r>
                        <a:rPr lang="vi" sz="1100" u="none" strike="noStrike" cap="none">
                          <a:latin typeface="Times New Roman"/>
                          <a:ea typeface="Times New Roman"/>
                          <a:cs typeface="Times New Roman"/>
                          <a:sym typeface="Times New Roman"/>
                        </a:rPr>
                        <a:t>eaning</a:t>
                      </a:r>
                      <a:endParaRPr sz="11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229500">
                <a:tc>
                  <a:txBody>
                    <a:bodyPr/>
                    <a:lstStyle/>
                    <a:p>
                      <a:pPr marL="0" marR="0" lvl="0" indent="0" algn="l" rtl="0">
                        <a:spcBef>
                          <a:spcPts val="0"/>
                        </a:spcBef>
                        <a:spcAft>
                          <a:spcPts val="0"/>
                        </a:spcAft>
                        <a:buNone/>
                      </a:pPr>
                      <a:r>
                        <a:rPr lang="vi" sz="1100">
                          <a:latin typeface="Times New Roman"/>
                          <a:ea typeface="Times New Roman"/>
                          <a:cs typeface="Times New Roman"/>
                          <a:sym typeface="Times New Roman"/>
                        </a:rPr>
                        <a:t>str.</a:t>
                      </a:r>
                      <a:r>
                        <a:rPr lang="vi" sz="1100" u="none" strike="noStrike" cap="none">
                          <a:latin typeface="Times New Roman"/>
                          <a:ea typeface="Times New Roman"/>
                          <a:cs typeface="Times New Roman"/>
                          <a:sym typeface="Times New Roman"/>
                        </a:rPr>
                        <a:t>toUpperCase()</a:t>
                      </a:r>
                      <a:endParaRPr sz="11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vi" sz="1100">
                          <a:latin typeface="Times New Roman"/>
                          <a:ea typeface="Times New Roman"/>
                          <a:cs typeface="Times New Roman"/>
                          <a:sym typeface="Times New Roman"/>
                        </a:rPr>
                        <a:t>Chuyển sang chữ hoa</a:t>
                      </a:r>
                      <a:endParaRPr sz="11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229500">
                <a:tc>
                  <a:txBody>
                    <a:bodyPr/>
                    <a:lstStyle/>
                    <a:p>
                      <a:pPr marL="0" marR="0" lvl="0" indent="0" algn="l" rtl="0">
                        <a:spcBef>
                          <a:spcPts val="0"/>
                        </a:spcBef>
                        <a:spcAft>
                          <a:spcPts val="0"/>
                        </a:spcAft>
                        <a:buNone/>
                      </a:pPr>
                      <a:r>
                        <a:rPr lang="vi" sz="1100">
                          <a:latin typeface="Times New Roman"/>
                          <a:ea typeface="Times New Roman"/>
                          <a:cs typeface="Times New Roman"/>
                          <a:sym typeface="Times New Roman"/>
                        </a:rPr>
                        <a:t>str.toLowerCase()</a:t>
                      </a:r>
                      <a:endParaRPr sz="11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vi" sz="1100">
                          <a:latin typeface="Times New Roman"/>
                          <a:ea typeface="Times New Roman"/>
                          <a:cs typeface="Times New Roman"/>
                          <a:sym typeface="Times New Roman"/>
                        </a:rPr>
                        <a:t>Chuyển sang chữ thường</a:t>
                      </a:r>
                      <a:endParaRPr sz="11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229500">
                <a:tc>
                  <a:txBody>
                    <a:bodyPr/>
                    <a:lstStyle/>
                    <a:p>
                      <a:pPr marL="0" marR="0" lvl="0" indent="0" algn="l" rtl="0">
                        <a:spcBef>
                          <a:spcPts val="0"/>
                        </a:spcBef>
                        <a:spcAft>
                          <a:spcPts val="0"/>
                        </a:spcAft>
                        <a:buNone/>
                      </a:pPr>
                      <a:r>
                        <a:rPr lang="vi" sz="1100">
                          <a:latin typeface="Times New Roman"/>
                          <a:ea typeface="Times New Roman"/>
                          <a:cs typeface="Times New Roman"/>
                          <a:sym typeface="Times New Roman"/>
                        </a:rPr>
                        <a:t>str.charAt(pos)</a:t>
                      </a:r>
                      <a:endParaRPr sz="11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vi" sz="1100">
                          <a:latin typeface="Times New Roman"/>
                          <a:ea typeface="Times New Roman"/>
                          <a:cs typeface="Times New Roman"/>
                          <a:sym typeface="Times New Roman"/>
                        </a:rPr>
                        <a:t>Access an individual character in a string.</a:t>
                      </a:r>
                      <a:endParaRPr sz="11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229500">
                <a:tc>
                  <a:txBody>
                    <a:bodyPr/>
                    <a:lstStyle/>
                    <a:p>
                      <a:pPr marL="0" marR="0" lvl="0" indent="0" algn="l" rtl="0">
                        <a:lnSpc>
                          <a:spcPct val="100000"/>
                        </a:lnSpc>
                        <a:spcBef>
                          <a:spcPts val="0"/>
                        </a:spcBef>
                        <a:spcAft>
                          <a:spcPts val="0"/>
                        </a:spcAft>
                        <a:buClr>
                          <a:srgbClr val="000000"/>
                        </a:buClr>
                        <a:buSzPts val="1800"/>
                        <a:buFont typeface="Trebuchet MS"/>
                        <a:buNone/>
                      </a:pPr>
                      <a:r>
                        <a:rPr lang="vi" sz="1100">
                          <a:latin typeface="Times New Roman"/>
                          <a:ea typeface="Times New Roman"/>
                          <a:cs typeface="Times New Roman"/>
                          <a:sym typeface="Times New Roman"/>
                        </a:rPr>
                        <a:t>str.indexOf(substr, pos)</a:t>
                      </a:r>
                      <a:endParaRPr sz="11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vi" sz="1100">
                          <a:latin typeface="Times New Roman"/>
                          <a:ea typeface="Times New Roman"/>
                          <a:cs typeface="Times New Roman"/>
                          <a:sym typeface="Times New Roman"/>
                        </a:rPr>
                        <a:t>Tìm kiếm ký tự trong chuỗi.</a:t>
                      </a:r>
                      <a:endParaRPr sz="11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229500">
                <a:tc>
                  <a:txBody>
                    <a:bodyPr/>
                    <a:lstStyle/>
                    <a:p>
                      <a:pPr marL="0" marR="0" lvl="0" indent="0" algn="l" rtl="0">
                        <a:lnSpc>
                          <a:spcPct val="100000"/>
                        </a:lnSpc>
                        <a:spcBef>
                          <a:spcPts val="0"/>
                        </a:spcBef>
                        <a:spcAft>
                          <a:spcPts val="0"/>
                        </a:spcAft>
                        <a:buClr>
                          <a:srgbClr val="000000"/>
                        </a:buClr>
                        <a:buSzPts val="1800"/>
                        <a:buFont typeface="Trebuchet MS"/>
                        <a:buNone/>
                      </a:pPr>
                      <a:r>
                        <a:rPr lang="vi" sz="1100">
                          <a:latin typeface="Times New Roman"/>
                          <a:ea typeface="Times New Roman"/>
                          <a:cs typeface="Times New Roman"/>
                          <a:sym typeface="Times New Roman"/>
                        </a:rPr>
                        <a:t>str.lastIndexOf(substr,position)</a:t>
                      </a:r>
                      <a:endParaRPr sz="11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vi" sz="1100">
                          <a:latin typeface="Times New Roman"/>
                          <a:ea typeface="Times New Roman"/>
                          <a:cs typeface="Times New Roman"/>
                          <a:sym typeface="Times New Roman"/>
                        </a:rPr>
                        <a:t>Tìm kiếm ký tự trong chuỗi</a:t>
                      </a:r>
                      <a:endParaRPr sz="11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5"/>
                  </a:ext>
                </a:extLst>
              </a:tr>
              <a:tr h="229500">
                <a:tc>
                  <a:txBody>
                    <a:bodyPr/>
                    <a:lstStyle/>
                    <a:p>
                      <a:pPr marL="0" marR="0" lvl="0" indent="0" algn="l" rtl="0">
                        <a:lnSpc>
                          <a:spcPct val="100000"/>
                        </a:lnSpc>
                        <a:spcBef>
                          <a:spcPts val="0"/>
                        </a:spcBef>
                        <a:spcAft>
                          <a:spcPts val="0"/>
                        </a:spcAft>
                        <a:buClr>
                          <a:srgbClr val="000000"/>
                        </a:buClr>
                        <a:buSzPts val="1800"/>
                        <a:buFont typeface="Trebuchet MS"/>
                        <a:buNone/>
                      </a:pPr>
                      <a:r>
                        <a:rPr lang="vi" sz="1100">
                          <a:latin typeface="Times New Roman"/>
                          <a:ea typeface="Times New Roman"/>
                          <a:cs typeface="Times New Roman"/>
                          <a:sym typeface="Times New Roman"/>
                        </a:rPr>
                        <a:t>str.slice(start [, end])</a:t>
                      </a:r>
                      <a:endParaRPr sz="11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vi" sz="1100">
                          <a:latin typeface="Times New Roman"/>
                          <a:ea typeface="Times New Roman"/>
                          <a:cs typeface="Times New Roman"/>
                          <a:sym typeface="Times New Roman"/>
                        </a:rPr>
                        <a:t>Tách chuỗi con</a:t>
                      </a:r>
                      <a:endParaRPr sz="11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6"/>
                  </a:ext>
                </a:extLst>
              </a:tr>
              <a:tr h="229500">
                <a:tc>
                  <a:txBody>
                    <a:bodyPr/>
                    <a:lstStyle/>
                    <a:p>
                      <a:pPr marL="0" marR="0" lvl="0" indent="0" algn="l" rtl="0">
                        <a:lnSpc>
                          <a:spcPct val="100000"/>
                        </a:lnSpc>
                        <a:spcBef>
                          <a:spcPts val="0"/>
                        </a:spcBef>
                        <a:spcAft>
                          <a:spcPts val="0"/>
                        </a:spcAft>
                        <a:buClr>
                          <a:srgbClr val="000000"/>
                        </a:buClr>
                        <a:buSzPts val="1800"/>
                        <a:buFont typeface="Trebuchet MS"/>
                        <a:buNone/>
                      </a:pPr>
                      <a:r>
                        <a:rPr lang="vi" sz="1100">
                          <a:latin typeface="Times New Roman"/>
                          <a:ea typeface="Times New Roman"/>
                          <a:cs typeface="Times New Roman"/>
                          <a:sym typeface="Times New Roman"/>
                        </a:rPr>
                        <a:t>str.substring(start [, end])</a:t>
                      </a:r>
                      <a:endParaRPr sz="11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vi" sz="1100">
                          <a:latin typeface="Times New Roman"/>
                          <a:ea typeface="Times New Roman"/>
                          <a:cs typeface="Times New Roman"/>
                          <a:sym typeface="Times New Roman"/>
                        </a:rPr>
                        <a:t>Tách chuỗi</a:t>
                      </a:r>
                      <a:endParaRPr sz="11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7"/>
                  </a:ext>
                </a:extLst>
              </a:tr>
              <a:tr h="229500">
                <a:tc>
                  <a:txBody>
                    <a:bodyPr/>
                    <a:lstStyle/>
                    <a:p>
                      <a:pPr marL="0" marR="0" lvl="0" indent="0" algn="l" rtl="0">
                        <a:lnSpc>
                          <a:spcPct val="100000"/>
                        </a:lnSpc>
                        <a:spcBef>
                          <a:spcPts val="0"/>
                        </a:spcBef>
                        <a:spcAft>
                          <a:spcPts val="0"/>
                        </a:spcAft>
                        <a:buClr>
                          <a:srgbClr val="000000"/>
                        </a:buClr>
                        <a:buSzPts val="1800"/>
                        <a:buFont typeface="Trebuchet MS"/>
                        <a:buNone/>
                      </a:pPr>
                      <a:r>
                        <a:rPr lang="vi" sz="1100">
                          <a:latin typeface="Times New Roman"/>
                          <a:ea typeface="Times New Roman"/>
                          <a:cs typeface="Times New Roman"/>
                          <a:sym typeface="Times New Roman"/>
                        </a:rPr>
                        <a:t>str.substr(start [, length])</a:t>
                      </a:r>
                      <a:endParaRPr sz="11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vi" sz="1100">
                          <a:latin typeface="Times New Roman"/>
                          <a:ea typeface="Times New Roman"/>
                          <a:cs typeface="Times New Roman"/>
                          <a:sym typeface="Times New Roman"/>
                        </a:rPr>
                        <a:t>Tách chuỗi</a:t>
                      </a:r>
                      <a:endParaRPr sz="11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8"/>
                  </a:ext>
                </a:extLst>
              </a:tr>
              <a:tr h="229500">
                <a:tc>
                  <a:txBody>
                    <a:bodyPr/>
                    <a:lstStyle/>
                    <a:p>
                      <a:pPr marL="0" marR="0" lvl="0" indent="0" algn="l" rtl="0">
                        <a:lnSpc>
                          <a:spcPct val="100000"/>
                        </a:lnSpc>
                        <a:spcBef>
                          <a:spcPts val="0"/>
                        </a:spcBef>
                        <a:spcAft>
                          <a:spcPts val="0"/>
                        </a:spcAft>
                        <a:buClr>
                          <a:srgbClr val="000000"/>
                        </a:buClr>
                        <a:buSzPts val="1800"/>
                        <a:buFont typeface="Trebuchet MS"/>
                        <a:buNone/>
                      </a:pPr>
                      <a:r>
                        <a:rPr lang="vi" sz="1100">
                          <a:latin typeface="Times New Roman"/>
                          <a:ea typeface="Times New Roman"/>
                          <a:cs typeface="Times New Roman"/>
                          <a:sym typeface="Times New Roman"/>
                        </a:rPr>
                        <a:t>str.replace()</a:t>
                      </a:r>
                      <a:endParaRPr sz="11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vi" sz="1100">
                          <a:latin typeface="Times New Roman"/>
                          <a:ea typeface="Times New Roman"/>
                          <a:cs typeface="Times New Roman"/>
                          <a:sym typeface="Times New Roman"/>
                        </a:rPr>
                        <a:t>Thay thế chuỗi</a:t>
                      </a:r>
                      <a:endParaRPr sz="11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9"/>
                  </a:ext>
                </a:extLst>
              </a:tr>
              <a:tr h="229500">
                <a:tc>
                  <a:txBody>
                    <a:bodyPr/>
                    <a:lstStyle/>
                    <a:p>
                      <a:pPr marL="0" marR="0" lvl="0" indent="0" algn="l" rtl="0">
                        <a:lnSpc>
                          <a:spcPct val="100000"/>
                        </a:lnSpc>
                        <a:spcBef>
                          <a:spcPts val="0"/>
                        </a:spcBef>
                        <a:spcAft>
                          <a:spcPts val="0"/>
                        </a:spcAft>
                        <a:buClr>
                          <a:srgbClr val="000000"/>
                        </a:buClr>
                        <a:buSzPts val="1800"/>
                        <a:buFont typeface="Trebuchet MS"/>
                        <a:buNone/>
                      </a:pPr>
                      <a:r>
                        <a:rPr lang="vi" sz="1100" i="0">
                          <a:solidFill>
                            <a:srgbClr val="000000"/>
                          </a:solidFill>
                          <a:latin typeface="Times New Roman"/>
                          <a:ea typeface="Times New Roman"/>
                          <a:cs typeface="Times New Roman"/>
                          <a:sym typeface="Times New Roman"/>
                        </a:rPr>
                        <a:t>str.concat()</a:t>
                      </a:r>
                      <a:endParaRPr sz="11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vi" sz="1100">
                          <a:latin typeface="Times New Roman"/>
                          <a:ea typeface="Times New Roman"/>
                          <a:cs typeface="Times New Roman"/>
                          <a:sym typeface="Times New Roman"/>
                        </a:rPr>
                        <a:t>Ghép chuỗi</a:t>
                      </a:r>
                      <a:endParaRPr sz="11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10"/>
                  </a:ext>
                </a:extLst>
              </a:tr>
              <a:tr h="229500">
                <a:tc>
                  <a:txBody>
                    <a:bodyPr/>
                    <a:lstStyle/>
                    <a:p>
                      <a:pPr marL="0" marR="0" lvl="0" indent="0" algn="l" rtl="0">
                        <a:lnSpc>
                          <a:spcPct val="100000"/>
                        </a:lnSpc>
                        <a:spcBef>
                          <a:spcPts val="0"/>
                        </a:spcBef>
                        <a:spcAft>
                          <a:spcPts val="0"/>
                        </a:spcAft>
                        <a:buNone/>
                      </a:pPr>
                      <a:r>
                        <a:rPr lang="vi" sz="1100">
                          <a:latin typeface="Times New Roman"/>
                          <a:ea typeface="Times New Roman"/>
                          <a:cs typeface="Times New Roman"/>
                          <a:sym typeface="Times New Roman"/>
                        </a:rPr>
                        <a:t>str.include(anotherStr)</a:t>
                      </a:r>
                      <a:endParaRPr sz="1100" i="0">
                        <a:solidFill>
                          <a:srgbClr val="000000"/>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vi" sz="1100">
                          <a:latin typeface="Times New Roman"/>
                          <a:ea typeface="Times New Roman"/>
                          <a:cs typeface="Times New Roman"/>
                          <a:sym typeface="Times New Roman"/>
                        </a:rPr>
                        <a:t>Kiểm tra tồn tại</a:t>
                      </a:r>
                      <a:endParaRPr sz="11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1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solidFill>
                  <a:srgbClr val="90C226"/>
                </a:solidFill>
                <a:latin typeface="Arial"/>
                <a:ea typeface="Arial"/>
                <a:cs typeface="Arial"/>
                <a:sym typeface="Arial"/>
              </a:rPr>
              <a:t>Array</a:t>
            </a:r>
            <a:endParaRPr>
              <a:solidFill>
                <a:srgbClr val="90C226"/>
              </a:solidFill>
              <a:latin typeface="Arial"/>
              <a:ea typeface="Arial"/>
              <a:cs typeface="Arial"/>
              <a:sym typeface="Arial"/>
            </a:endParaRPr>
          </a:p>
        </p:txBody>
      </p:sp>
      <p:sp>
        <p:nvSpPr>
          <p:cNvPr id="152" name="Google Shape;15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indent="-340360" algn="l" rtl="0">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An array is an ordered collection of data. Arrays are used to store multiple values in a single variable.</a:t>
            </a:r>
            <a:endParaRPr sz="1400">
              <a:solidFill>
                <a:srgbClr val="3F3F3F"/>
              </a:solidFill>
              <a:latin typeface="Times New Roman"/>
              <a:ea typeface="Times New Roman"/>
              <a:cs typeface="Times New Roman"/>
              <a:sym typeface="Times New Roman"/>
            </a:endParaRPr>
          </a:p>
          <a:p>
            <a:pPr marL="342900" lvl="0" indent="-340360" algn="l" rtl="0">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Type of array is object: </a:t>
            </a:r>
            <a:r>
              <a:rPr lang="vi" sz="1400" b="1">
                <a:solidFill>
                  <a:srgbClr val="3F3F3F"/>
                </a:solidFill>
                <a:latin typeface="Times New Roman"/>
                <a:ea typeface="Times New Roman"/>
                <a:cs typeface="Times New Roman"/>
                <a:sym typeface="Times New Roman"/>
              </a:rPr>
              <a:t>var a = []; typeof(a) // object</a:t>
            </a:r>
            <a:endParaRPr sz="1400" b="1">
              <a:solidFill>
                <a:srgbClr val="3F3F3F"/>
              </a:solidFill>
              <a:latin typeface="Times New Roman"/>
              <a:ea typeface="Times New Roman"/>
              <a:cs typeface="Times New Roman"/>
              <a:sym typeface="Times New Roman"/>
            </a:endParaRPr>
          </a:p>
          <a:p>
            <a:pPr marL="342900" lvl="0" indent="-340360" algn="l" rtl="0">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Khởi tạo một array (2 cách khởi tạo này là tương đương):</a:t>
            </a:r>
            <a:endParaRPr sz="1400">
              <a:solidFill>
                <a:srgbClr val="3F3F3F"/>
              </a:solidFill>
              <a:latin typeface="Times New Roman"/>
              <a:ea typeface="Times New Roman"/>
              <a:cs typeface="Times New Roman"/>
              <a:sym typeface="Times New Roman"/>
            </a:endParaRPr>
          </a:p>
          <a:p>
            <a:pPr marL="742950" lvl="1" indent="-283210" algn="l" rtl="0">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var fruits = new Array( "apple", "orange", "mango" );</a:t>
            </a:r>
            <a:endParaRPr>
              <a:solidFill>
                <a:srgbClr val="3F3F3F"/>
              </a:solidFill>
              <a:latin typeface="Times New Roman"/>
              <a:ea typeface="Times New Roman"/>
              <a:cs typeface="Times New Roman"/>
              <a:sym typeface="Times New Roman"/>
            </a:endParaRPr>
          </a:p>
          <a:p>
            <a:pPr marL="742950" lvl="1" indent="-283210" algn="l" rtl="0">
              <a:lnSpc>
                <a:spcPct val="13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var fruits = [ "apple", "orange", "mango" ];</a:t>
            </a:r>
            <a:endParaRPr>
              <a:solidFill>
                <a:srgbClr val="3F3F3F"/>
              </a:solidFill>
              <a:latin typeface="Times New Roman"/>
              <a:ea typeface="Times New Roman"/>
              <a:cs typeface="Times New Roman"/>
              <a:sym typeface="Times New Roman"/>
            </a:endParaRPr>
          </a:p>
          <a:p>
            <a:pPr marL="342900" lvl="0" indent="-340360" algn="l" rtl="0">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Mảng 2 chiều : var myArray = [[1,2,3] , [4,5,6] , [‘bay’ , ‘tam’ , ‘chin’]]</a:t>
            </a:r>
            <a:endParaRPr sz="1400">
              <a:solidFill>
                <a:srgbClr val="3F3F3F"/>
              </a:solidFill>
              <a:latin typeface="Times New Roman"/>
              <a:ea typeface="Times New Roman"/>
              <a:cs typeface="Times New Roman"/>
              <a:sym typeface="Times New Roman"/>
            </a:endParaRPr>
          </a:p>
          <a:p>
            <a:pPr marL="742950" lvl="1" indent="-283210" algn="l" rtl="0">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myArray.length // đếm số lượng phần tử trong mảng</a:t>
            </a:r>
            <a:endParaRPr sz="1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solidFill>
                  <a:srgbClr val="90C226"/>
                </a:solidFill>
                <a:latin typeface="Arial"/>
                <a:ea typeface="Arial"/>
                <a:cs typeface="Arial"/>
                <a:sym typeface="Arial"/>
              </a:rPr>
              <a:t>Array - Access element</a:t>
            </a:r>
            <a:endParaRPr>
              <a:solidFill>
                <a:srgbClr val="90C226"/>
              </a:solidFill>
              <a:latin typeface="Arial"/>
              <a:ea typeface="Arial"/>
              <a:cs typeface="Arial"/>
              <a:sym typeface="Arial"/>
            </a:endParaRPr>
          </a:p>
        </p:txBody>
      </p:sp>
      <p:sp>
        <p:nvSpPr>
          <p:cNvPr id="158" name="Google Shape;15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indent="-340360" algn="l" rtl="0">
              <a:lnSpc>
                <a:spcPct val="130000"/>
              </a:lnSpc>
              <a:spcBef>
                <a:spcPts val="0"/>
              </a:spcBef>
              <a:spcAft>
                <a:spcPts val="0"/>
              </a:spcAft>
              <a:buClr>
                <a:schemeClr val="dk2"/>
              </a:buClr>
              <a:buSzPts val="1400"/>
              <a:buFont typeface="Times New Roman"/>
              <a:buChar char="❖"/>
            </a:pPr>
            <a:r>
              <a:rPr lang="vi" sz="1400">
                <a:solidFill>
                  <a:srgbClr val="3F3F3F"/>
                </a:solidFill>
                <a:latin typeface="Times New Roman"/>
                <a:ea typeface="Times New Roman"/>
                <a:cs typeface="Times New Roman"/>
                <a:sym typeface="Times New Roman"/>
              </a:rPr>
              <a:t>Truy xuất vào các phần tử trong mảng :</a:t>
            </a:r>
            <a:endParaRPr sz="1400">
              <a:solidFill>
                <a:srgbClr val="3F3F3F"/>
              </a:solidFill>
              <a:latin typeface="Times New Roman"/>
              <a:ea typeface="Times New Roman"/>
              <a:cs typeface="Times New Roman"/>
              <a:sym typeface="Times New Roman"/>
            </a:endParaRPr>
          </a:p>
          <a:p>
            <a:pPr marL="742950" lvl="1" indent="-283210" algn="l" rtl="0">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Cú pháp: </a:t>
            </a:r>
            <a:r>
              <a:rPr lang="vi" b="1">
                <a:solidFill>
                  <a:srgbClr val="3F3F3F"/>
                </a:solidFill>
                <a:latin typeface="Times New Roman"/>
                <a:ea typeface="Times New Roman"/>
                <a:cs typeface="Times New Roman"/>
                <a:sym typeface="Times New Roman"/>
              </a:rPr>
              <a:t>arrayName</a:t>
            </a:r>
            <a:r>
              <a:rPr lang="vi" sz="1400" b="1">
                <a:solidFill>
                  <a:srgbClr val="3F3F3F"/>
                </a:solidFill>
                <a:latin typeface="Times New Roman"/>
                <a:ea typeface="Times New Roman"/>
                <a:cs typeface="Times New Roman"/>
                <a:sym typeface="Times New Roman"/>
              </a:rPr>
              <a:t>[</a:t>
            </a:r>
            <a:r>
              <a:rPr lang="vi" b="1">
                <a:solidFill>
                  <a:srgbClr val="3F3F3F"/>
                </a:solidFill>
                <a:latin typeface="Times New Roman"/>
                <a:ea typeface="Times New Roman"/>
                <a:cs typeface="Times New Roman"/>
                <a:sym typeface="Times New Roman"/>
              </a:rPr>
              <a:t>index</a:t>
            </a:r>
            <a:r>
              <a:rPr lang="vi" sz="1400" b="1">
                <a:solidFill>
                  <a:srgbClr val="3F3F3F"/>
                </a:solidFill>
                <a:latin typeface="Times New Roman"/>
                <a:ea typeface="Times New Roman"/>
                <a:cs typeface="Times New Roman"/>
                <a:sym typeface="Times New Roman"/>
              </a:rPr>
              <a:t>]</a:t>
            </a:r>
            <a:r>
              <a:rPr lang="vi" sz="1400">
                <a:solidFill>
                  <a:srgbClr val="3F3F3F"/>
                </a:solidFill>
                <a:latin typeface="Times New Roman"/>
                <a:ea typeface="Times New Roman"/>
                <a:cs typeface="Times New Roman"/>
                <a:sym typeface="Times New Roman"/>
              </a:rPr>
              <a:t> ví dụ : </a:t>
            </a:r>
            <a:r>
              <a:rPr lang="vi" sz="1400" b="1">
                <a:solidFill>
                  <a:srgbClr val="3F3F3F"/>
                </a:solidFill>
                <a:latin typeface="Times New Roman"/>
                <a:ea typeface="Times New Roman"/>
                <a:cs typeface="Times New Roman"/>
                <a:sym typeface="Times New Roman"/>
              </a:rPr>
              <a:t>var </a:t>
            </a:r>
            <a:r>
              <a:rPr lang="vi" b="1">
                <a:solidFill>
                  <a:srgbClr val="3F3F3F"/>
                </a:solidFill>
                <a:latin typeface="Times New Roman"/>
                <a:ea typeface="Times New Roman"/>
                <a:cs typeface="Times New Roman"/>
                <a:sym typeface="Times New Roman"/>
              </a:rPr>
              <a:t>x </a:t>
            </a:r>
            <a:r>
              <a:rPr lang="vi" sz="1400" b="1">
                <a:solidFill>
                  <a:srgbClr val="3F3F3F"/>
                </a:solidFill>
                <a:latin typeface="Times New Roman"/>
                <a:ea typeface="Times New Roman"/>
                <a:cs typeface="Times New Roman"/>
                <a:sym typeface="Times New Roman"/>
              </a:rPr>
              <a:t>= arr[0] </a:t>
            </a:r>
            <a:r>
              <a:rPr lang="vi" sz="1400">
                <a:solidFill>
                  <a:srgbClr val="3F3F3F"/>
                </a:solidFill>
                <a:latin typeface="Times New Roman"/>
                <a:ea typeface="Times New Roman"/>
                <a:cs typeface="Times New Roman"/>
                <a:sym typeface="Times New Roman"/>
              </a:rPr>
              <a:t> // phần tử đầu tiên. Lưu ý </a:t>
            </a:r>
            <a:r>
              <a:rPr lang="vi" sz="1400" b="1">
                <a:solidFill>
                  <a:srgbClr val="3F3F3F"/>
                </a:solidFill>
                <a:latin typeface="Times New Roman"/>
                <a:ea typeface="Times New Roman"/>
                <a:cs typeface="Times New Roman"/>
                <a:sym typeface="Times New Roman"/>
              </a:rPr>
              <a:t>mảng </a:t>
            </a:r>
            <a:r>
              <a:rPr lang="vi" sz="1400">
                <a:solidFill>
                  <a:srgbClr val="3F3F3F"/>
                </a:solidFill>
                <a:latin typeface="Times New Roman"/>
                <a:ea typeface="Times New Roman"/>
                <a:cs typeface="Times New Roman"/>
                <a:sym typeface="Times New Roman"/>
              </a:rPr>
              <a:t>phần tử đầu tiên được đánh chỉ số </a:t>
            </a:r>
            <a:r>
              <a:rPr lang="vi" sz="1400" b="1">
                <a:solidFill>
                  <a:srgbClr val="3F3F3F"/>
                </a:solidFill>
                <a:latin typeface="Times New Roman"/>
                <a:ea typeface="Times New Roman"/>
                <a:cs typeface="Times New Roman"/>
                <a:sym typeface="Times New Roman"/>
              </a:rPr>
              <a:t>bắt đầu từ 0</a:t>
            </a:r>
            <a:r>
              <a:rPr lang="vi" sz="1400">
                <a:solidFill>
                  <a:srgbClr val="3F3F3F"/>
                </a:solidFill>
                <a:latin typeface="Times New Roman"/>
                <a:ea typeface="Times New Roman"/>
                <a:cs typeface="Times New Roman"/>
                <a:sym typeface="Times New Roman"/>
              </a:rPr>
              <a:t> (vị trí phần tử trong mảng).</a:t>
            </a:r>
            <a:endParaRPr sz="1400">
              <a:solidFill>
                <a:srgbClr val="3F3F3F"/>
              </a:solidFill>
              <a:latin typeface="Times New Roman"/>
              <a:ea typeface="Times New Roman"/>
              <a:cs typeface="Times New Roman"/>
              <a:sym typeface="Times New Roman"/>
            </a:endParaRPr>
          </a:p>
          <a:p>
            <a:pPr marL="342900" lvl="0" indent="-340360" algn="l" rtl="0">
              <a:lnSpc>
                <a:spcPct val="130000"/>
              </a:lnSpc>
              <a:spcBef>
                <a:spcPts val="0"/>
              </a:spcBef>
              <a:spcAft>
                <a:spcPts val="0"/>
              </a:spcAft>
              <a:buClr>
                <a:schemeClr val="dk2"/>
              </a:buClr>
              <a:buSzPts val="1400"/>
              <a:buFont typeface="Times New Roman"/>
              <a:buChar char="❖"/>
            </a:pPr>
            <a:r>
              <a:rPr lang="vi" sz="1400">
                <a:solidFill>
                  <a:srgbClr val="3F3F3F"/>
                </a:solidFill>
                <a:latin typeface="Times New Roman"/>
                <a:ea typeface="Times New Roman"/>
                <a:cs typeface="Times New Roman"/>
                <a:sym typeface="Times New Roman"/>
              </a:rPr>
              <a:t>Duyệt qua các phần tử trong mảng : dùng câu lệnh forEach() hoặc for()</a:t>
            </a:r>
            <a:endParaRPr sz="1400">
              <a:solidFill>
                <a:srgbClr val="3F3F3F"/>
              </a:solidFill>
              <a:latin typeface="Times New Roman"/>
              <a:ea typeface="Times New Roman"/>
              <a:cs typeface="Times New Roman"/>
              <a:sym typeface="Times New Roman"/>
            </a:endParaRPr>
          </a:p>
          <a:p>
            <a:pPr marL="742950" lvl="1" indent="-283210" algn="l" rtl="0">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Cú pháp: </a:t>
            </a:r>
            <a:r>
              <a:rPr lang="vi">
                <a:solidFill>
                  <a:srgbClr val="3F3F3F"/>
                </a:solidFill>
                <a:latin typeface="Times New Roman"/>
                <a:ea typeface="Times New Roman"/>
                <a:cs typeface="Times New Roman"/>
                <a:sym typeface="Times New Roman"/>
              </a:rPr>
              <a:t>arrayName</a:t>
            </a:r>
            <a:r>
              <a:rPr lang="vi" sz="1400">
                <a:solidFill>
                  <a:srgbClr val="3F3F3F"/>
                </a:solidFill>
                <a:latin typeface="Times New Roman"/>
                <a:ea typeface="Times New Roman"/>
                <a:cs typeface="Times New Roman"/>
                <a:sym typeface="Times New Roman"/>
              </a:rPr>
              <a:t>.</a:t>
            </a:r>
            <a:r>
              <a:rPr lang="vi" sz="1400" b="1">
                <a:solidFill>
                  <a:srgbClr val="3F3F3F"/>
                </a:solidFill>
                <a:latin typeface="Times New Roman"/>
                <a:ea typeface="Times New Roman"/>
                <a:cs typeface="Times New Roman"/>
                <a:sym typeface="Times New Roman"/>
              </a:rPr>
              <a:t>forEach(function (item, index, array) { console.log(item, index); });</a:t>
            </a:r>
            <a:endParaRPr sz="1400" b="1">
              <a:solidFill>
                <a:srgbClr val="3F3F3F"/>
              </a:solidFill>
              <a:latin typeface="Times New Roman"/>
              <a:ea typeface="Times New Roman"/>
              <a:cs typeface="Times New Roman"/>
              <a:sym typeface="Times New Roman"/>
            </a:endParaRPr>
          </a:p>
          <a:p>
            <a:pPr marL="742950" lvl="1" indent="-283210" algn="l" rtl="0">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Cú pháp: </a:t>
            </a:r>
            <a:r>
              <a:rPr lang="vi" sz="1400" b="1">
                <a:solidFill>
                  <a:srgbClr val="3F3F3F"/>
                </a:solidFill>
                <a:latin typeface="Times New Roman"/>
                <a:ea typeface="Times New Roman"/>
                <a:cs typeface="Times New Roman"/>
                <a:sym typeface="Times New Roman"/>
              </a:rPr>
              <a:t>for(var i = 0; i &lt; </a:t>
            </a:r>
            <a:r>
              <a:rPr lang="vi" b="1">
                <a:solidFill>
                  <a:srgbClr val="3F3F3F"/>
                </a:solidFill>
                <a:latin typeface="Times New Roman"/>
                <a:ea typeface="Times New Roman"/>
                <a:cs typeface="Times New Roman"/>
                <a:sym typeface="Times New Roman"/>
              </a:rPr>
              <a:t>arrayName</a:t>
            </a:r>
            <a:r>
              <a:rPr lang="vi" sz="1400" b="1">
                <a:solidFill>
                  <a:srgbClr val="3F3F3F"/>
                </a:solidFill>
                <a:latin typeface="Times New Roman"/>
                <a:ea typeface="Times New Roman"/>
                <a:cs typeface="Times New Roman"/>
                <a:sym typeface="Times New Roman"/>
              </a:rPr>
              <a:t>.leng</a:t>
            </a:r>
            <a:r>
              <a:rPr lang="vi" b="1">
                <a:solidFill>
                  <a:srgbClr val="3F3F3F"/>
                </a:solidFill>
                <a:latin typeface="Times New Roman"/>
                <a:ea typeface="Times New Roman"/>
                <a:cs typeface="Times New Roman"/>
                <a:sym typeface="Times New Roman"/>
              </a:rPr>
              <a:t>th; </a:t>
            </a:r>
            <a:r>
              <a:rPr lang="vi" sz="1400" b="1">
                <a:solidFill>
                  <a:srgbClr val="3F3F3F"/>
                </a:solidFill>
                <a:latin typeface="Times New Roman"/>
                <a:ea typeface="Times New Roman"/>
                <a:cs typeface="Times New Roman"/>
                <a:sym typeface="Times New Roman"/>
              </a:rPr>
              <a:t> i++){ console.log( </a:t>
            </a:r>
            <a:r>
              <a:rPr lang="vi" b="1">
                <a:solidFill>
                  <a:srgbClr val="3F3F3F"/>
                </a:solidFill>
                <a:latin typeface="Times New Roman"/>
                <a:ea typeface="Times New Roman"/>
                <a:cs typeface="Times New Roman"/>
                <a:sym typeface="Times New Roman"/>
              </a:rPr>
              <a:t>arrayName</a:t>
            </a:r>
            <a:r>
              <a:rPr lang="vi" sz="1400" b="1">
                <a:solidFill>
                  <a:srgbClr val="3F3F3F"/>
                </a:solidFill>
                <a:latin typeface="Times New Roman"/>
                <a:ea typeface="Times New Roman"/>
                <a:cs typeface="Times New Roman"/>
                <a:sym typeface="Times New Roman"/>
              </a:rPr>
              <a:t>[i] )</a:t>
            </a:r>
            <a:r>
              <a:rPr lang="vi" b="1">
                <a:solidFill>
                  <a:srgbClr val="3F3F3F"/>
                </a:solidFill>
                <a:latin typeface="Times New Roman"/>
                <a:ea typeface="Times New Roman"/>
                <a:cs typeface="Times New Roman"/>
                <a:sym typeface="Times New Roman"/>
              </a:rPr>
              <a:t> </a:t>
            </a:r>
            <a:r>
              <a:rPr lang="vi" sz="1400" b="1">
                <a:solidFill>
                  <a:srgbClr val="3F3F3F"/>
                </a:solidFill>
                <a:latin typeface="Times New Roman"/>
                <a:ea typeface="Times New Roman"/>
                <a:cs typeface="Times New Roman"/>
                <a:sym typeface="Times New Roman"/>
              </a:rPr>
              <a:t>}</a:t>
            </a:r>
            <a:endParaRPr sz="1400">
              <a:solidFill>
                <a:srgbClr val="3F3F3F"/>
              </a:solidFill>
              <a:latin typeface="Times New Roman"/>
              <a:ea typeface="Times New Roman"/>
              <a:cs typeface="Times New Roman"/>
              <a:sym typeface="Times New Roman"/>
            </a:endParaRPr>
          </a:p>
          <a:p>
            <a:pPr marL="342900" lvl="0" indent="-340360" algn="l" rtl="0">
              <a:lnSpc>
                <a:spcPct val="130000"/>
              </a:lnSpc>
              <a:spcBef>
                <a:spcPts val="0"/>
              </a:spcBef>
              <a:spcAft>
                <a:spcPts val="0"/>
              </a:spcAft>
              <a:buClr>
                <a:schemeClr val="dk2"/>
              </a:buClr>
              <a:buSzPts val="1400"/>
              <a:buFont typeface="Times New Roman"/>
              <a:buChar char="❖"/>
            </a:pPr>
            <a:r>
              <a:rPr lang="vi" sz="1400">
                <a:solidFill>
                  <a:srgbClr val="3F3F3F"/>
                </a:solidFill>
                <a:latin typeface="Times New Roman"/>
                <a:ea typeface="Times New Roman"/>
                <a:cs typeface="Times New Roman"/>
                <a:sym typeface="Times New Roman"/>
              </a:rPr>
              <a:t>Kiểm tra một variable có phải là array:</a:t>
            </a:r>
            <a:endParaRPr sz="1400">
              <a:solidFill>
                <a:srgbClr val="3F3F3F"/>
              </a:solidFill>
              <a:latin typeface="Times New Roman"/>
              <a:ea typeface="Times New Roman"/>
              <a:cs typeface="Times New Roman"/>
              <a:sym typeface="Times New Roman"/>
            </a:endParaRPr>
          </a:p>
          <a:p>
            <a:pPr marL="742950" lvl="1" indent="-283210" algn="l" rtl="0">
              <a:lnSpc>
                <a:spcPct val="130000"/>
              </a:lnSpc>
              <a:spcBef>
                <a:spcPts val="0"/>
              </a:spcBef>
              <a:spcAft>
                <a:spcPts val="0"/>
              </a:spcAft>
              <a:buClr>
                <a:srgbClr val="90C226"/>
              </a:buClr>
              <a:buSzPts val="1400"/>
              <a:buFont typeface="Times New Roman"/>
              <a:buChar char="➢"/>
            </a:pPr>
            <a:r>
              <a:rPr lang="vi">
                <a:solidFill>
                  <a:srgbClr val="000000"/>
                </a:solidFill>
                <a:highlight>
                  <a:srgbClr val="FFFFFF"/>
                </a:highlight>
                <a:latin typeface="Times New Roman"/>
                <a:ea typeface="Times New Roman"/>
                <a:cs typeface="Times New Roman"/>
                <a:sym typeface="Times New Roman"/>
              </a:rPr>
              <a:t>Array.isArray(fruits); </a:t>
            </a:r>
            <a:endParaRPr>
              <a:solidFill>
                <a:srgbClr val="3F3F3F"/>
              </a:solidFill>
              <a:latin typeface="Times New Roman"/>
              <a:ea typeface="Times New Roman"/>
              <a:cs typeface="Times New Roman"/>
              <a:sym typeface="Times New Roman"/>
            </a:endParaRPr>
          </a:p>
          <a:p>
            <a:pPr marL="742950" lvl="1" indent="-283210" algn="l" rtl="0">
              <a:lnSpc>
                <a:spcPct val="130000"/>
              </a:lnSpc>
              <a:spcBef>
                <a:spcPts val="0"/>
              </a:spcBef>
              <a:spcAft>
                <a:spcPts val="0"/>
              </a:spcAft>
              <a:buClr>
                <a:srgbClr val="90C226"/>
              </a:buClr>
              <a:buSzPts val="1400"/>
              <a:buFont typeface="Times New Roman"/>
              <a:buChar char="➢"/>
            </a:pPr>
            <a:r>
              <a:rPr lang="vi">
                <a:solidFill>
                  <a:srgbClr val="000000"/>
                </a:solidFill>
                <a:highlight>
                  <a:srgbClr val="FFFFFF"/>
                </a:highlight>
                <a:latin typeface="Times New Roman"/>
                <a:ea typeface="Times New Roman"/>
                <a:cs typeface="Times New Roman"/>
                <a:sym typeface="Times New Roman"/>
              </a:rPr>
              <a:t>fruits </a:t>
            </a:r>
            <a:r>
              <a:rPr lang="vi">
                <a:solidFill>
                  <a:srgbClr val="0000CD"/>
                </a:solidFill>
                <a:highlight>
                  <a:srgbClr val="FFFFFF"/>
                </a:highlight>
                <a:latin typeface="Times New Roman"/>
                <a:ea typeface="Times New Roman"/>
                <a:cs typeface="Times New Roman"/>
                <a:sym typeface="Times New Roman"/>
              </a:rPr>
              <a:t>instanceof</a:t>
            </a:r>
            <a:r>
              <a:rPr lang="vi">
                <a:solidFill>
                  <a:srgbClr val="000000"/>
                </a:solidFill>
                <a:highlight>
                  <a:srgbClr val="FFFFFF"/>
                </a:highlight>
                <a:latin typeface="Times New Roman"/>
                <a:ea typeface="Times New Roman"/>
                <a:cs typeface="Times New Roman"/>
                <a:sym typeface="Times New Roman"/>
              </a:rPr>
              <a:t> Array;</a:t>
            </a:r>
            <a:endParaRPr>
              <a:solidFill>
                <a:srgbClr val="3F3F3F"/>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71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solidFill>
                  <a:srgbClr val="90C226"/>
                </a:solidFill>
                <a:latin typeface="Arial"/>
                <a:ea typeface="Arial"/>
                <a:cs typeface="Arial"/>
                <a:sym typeface="Arial"/>
              </a:rPr>
              <a:t>Array methods</a:t>
            </a:r>
            <a:endParaRPr>
              <a:solidFill>
                <a:srgbClr val="90C226"/>
              </a:solidFill>
              <a:latin typeface="Arial"/>
              <a:ea typeface="Arial"/>
              <a:cs typeface="Arial"/>
              <a:sym typeface="Arial"/>
            </a:endParaRPr>
          </a:p>
        </p:txBody>
      </p:sp>
      <p:graphicFrame>
        <p:nvGraphicFramePr>
          <p:cNvPr id="164" name="Google Shape;164;p29"/>
          <p:cNvGraphicFramePr/>
          <p:nvPr/>
        </p:nvGraphicFramePr>
        <p:xfrm>
          <a:off x="547609" y="799046"/>
          <a:ext cx="3000000" cy="3000000"/>
        </p:xfrm>
        <a:graphic>
          <a:graphicData uri="http://schemas.openxmlformats.org/drawingml/2006/table">
            <a:tbl>
              <a:tblPr firstRow="1" bandRow="1">
                <a:noFill/>
                <a:tableStyleId>{6A8B28CD-F5E3-4E4E-9E88-A3EF87A4229D}</a:tableStyleId>
              </a:tblPr>
              <a:tblGrid>
                <a:gridCol w="3228750">
                  <a:extLst>
                    <a:ext uri="{9D8B030D-6E8A-4147-A177-3AD203B41FA5}">
                      <a16:colId xmlns:a16="http://schemas.microsoft.com/office/drawing/2014/main" val="20000"/>
                    </a:ext>
                  </a:extLst>
                </a:gridCol>
                <a:gridCol w="5167750">
                  <a:extLst>
                    <a:ext uri="{9D8B030D-6E8A-4147-A177-3AD203B41FA5}">
                      <a16:colId xmlns:a16="http://schemas.microsoft.com/office/drawing/2014/main" val="20001"/>
                    </a:ext>
                  </a:extLst>
                </a:gridCol>
              </a:tblGrid>
              <a:tr h="317400">
                <a:tc>
                  <a:txBody>
                    <a:bodyPr/>
                    <a:lstStyle/>
                    <a:p>
                      <a:pPr marL="0" marR="0" lvl="0" indent="0" algn="l" rtl="0">
                        <a:spcBef>
                          <a:spcPts val="0"/>
                        </a:spcBef>
                        <a:spcAft>
                          <a:spcPts val="0"/>
                        </a:spcAft>
                        <a:buNone/>
                      </a:pPr>
                      <a:r>
                        <a:rPr lang="vi" sz="1000">
                          <a:latin typeface="Times New Roman"/>
                          <a:ea typeface="Times New Roman"/>
                          <a:cs typeface="Times New Roman"/>
                          <a:sym typeface="Times New Roman"/>
                        </a:rPr>
                        <a:t>Methods</a:t>
                      </a:r>
                      <a:endParaRPr sz="1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vi" sz="1000">
                          <a:latin typeface="Times New Roman"/>
                          <a:ea typeface="Times New Roman"/>
                          <a:cs typeface="Times New Roman"/>
                          <a:sym typeface="Times New Roman"/>
                        </a:rPr>
                        <a:t>Describe</a:t>
                      </a:r>
                      <a:endParaRPr sz="1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17400">
                <a:tc>
                  <a:txBody>
                    <a:bodyPr/>
                    <a:lstStyle/>
                    <a:p>
                      <a:pPr marL="0" marR="0" lvl="0" indent="0" algn="l" rtl="0">
                        <a:spcBef>
                          <a:spcPts val="0"/>
                        </a:spcBef>
                        <a:spcAft>
                          <a:spcPts val="0"/>
                        </a:spcAft>
                        <a:buNone/>
                      </a:pPr>
                      <a:r>
                        <a:rPr lang="vi" sz="1000" b="1">
                          <a:latin typeface="Times New Roman"/>
                          <a:ea typeface="Times New Roman"/>
                          <a:cs typeface="Times New Roman"/>
                          <a:sym typeface="Times New Roman"/>
                        </a:rPr>
                        <a:t>push()</a:t>
                      </a:r>
                      <a:endParaRPr sz="1000"/>
                    </a:p>
                  </a:txBody>
                  <a:tcPr marL="91450" marR="91450" marT="45725" marB="45725"/>
                </a:tc>
                <a:tc>
                  <a:txBody>
                    <a:bodyPr/>
                    <a:lstStyle/>
                    <a:p>
                      <a:pPr marL="0" marR="0" lvl="0" indent="0" algn="l" rtl="0">
                        <a:spcBef>
                          <a:spcPts val="0"/>
                        </a:spcBef>
                        <a:spcAft>
                          <a:spcPts val="0"/>
                        </a:spcAft>
                        <a:buNone/>
                      </a:pPr>
                      <a:r>
                        <a:rPr lang="vi" sz="1000">
                          <a:latin typeface="Times New Roman"/>
                          <a:ea typeface="Times New Roman"/>
                          <a:cs typeface="Times New Roman"/>
                          <a:sym typeface="Times New Roman"/>
                        </a:rPr>
                        <a:t>Thêm phần tử vào cuối mảng. Trả về số lượng phần tử của mảng sau khi thêm vào.</a:t>
                      </a:r>
                      <a:endParaRPr sz="1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317400">
                <a:tc>
                  <a:txBody>
                    <a:bodyPr/>
                    <a:lstStyle/>
                    <a:p>
                      <a:pPr marL="0" marR="0" lvl="0" indent="0" algn="l" rtl="0">
                        <a:spcBef>
                          <a:spcPts val="0"/>
                        </a:spcBef>
                        <a:spcAft>
                          <a:spcPts val="0"/>
                        </a:spcAft>
                        <a:buNone/>
                      </a:pPr>
                      <a:r>
                        <a:rPr lang="vi" sz="1000" b="1">
                          <a:latin typeface="Times New Roman"/>
                          <a:ea typeface="Times New Roman"/>
                          <a:cs typeface="Times New Roman"/>
                          <a:sym typeface="Times New Roman"/>
                        </a:rPr>
                        <a:t>pop()</a:t>
                      </a:r>
                      <a:endParaRPr sz="1000"/>
                    </a:p>
                  </a:txBody>
                  <a:tcPr marL="91450" marR="91450" marT="45725" marB="45725"/>
                </a:tc>
                <a:tc>
                  <a:txBody>
                    <a:bodyPr/>
                    <a:lstStyle/>
                    <a:p>
                      <a:pPr marL="0" marR="0" lvl="0" indent="0" algn="l" rtl="0">
                        <a:spcBef>
                          <a:spcPts val="0"/>
                        </a:spcBef>
                        <a:spcAft>
                          <a:spcPts val="0"/>
                        </a:spcAft>
                        <a:buNone/>
                      </a:pPr>
                      <a:r>
                        <a:rPr lang="vi" sz="1000">
                          <a:latin typeface="Times New Roman"/>
                          <a:ea typeface="Times New Roman"/>
                          <a:cs typeface="Times New Roman"/>
                          <a:sym typeface="Times New Roman"/>
                        </a:rPr>
                        <a:t>Xóa phần tử ở cuối mảng và trả về phần tử đó.</a:t>
                      </a:r>
                      <a:endParaRPr sz="1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317400">
                <a:tc>
                  <a:txBody>
                    <a:bodyPr/>
                    <a:lstStyle/>
                    <a:p>
                      <a:pPr marL="0" marR="0" lvl="0" indent="0" algn="l" rtl="0">
                        <a:spcBef>
                          <a:spcPts val="0"/>
                        </a:spcBef>
                        <a:spcAft>
                          <a:spcPts val="0"/>
                        </a:spcAft>
                        <a:buNone/>
                      </a:pPr>
                      <a:r>
                        <a:rPr lang="vi" sz="1000" b="1">
                          <a:latin typeface="Times New Roman"/>
                          <a:ea typeface="Times New Roman"/>
                          <a:cs typeface="Times New Roman"/>
                          <a:sym typeface="Times New Roman"/>
                        </a:rPr>
                        <a:t>shift()</a:t>
                      </a:r>
                      <a:endParaRPr sz="1000"/>
                    </a:p>
                  </a:txBody>
                  <a:tcPr marL="91450" marR="91450" marT="45725" marB="45725"/>
                </a:tc>
                <a:tc>
                  <a:txBody>
                    <a:bodyPr/>
                    <a:lstStyle/>
                    <a:p>
                      <a:pPr marL="0" marR="0" lvl="0" indent="0" algn="l" rtl="0">
                        <a:spcBef>
                          <a:spcPts val="0"/>
                        </a:spcBef>
                        <a:spcAft>
                          <a:spcPts val="0"/>
                        </a:spcAft>
                        <a:buNone/>
                      </a:pPr>
                      <a:r>
                        <a:rPr lang="vi" sz="1000">
                          <a:latin typeface="Times New Roman"/>
                          <a:ea typeface="Times New Roman"/>
                          <a:cs typeface="Times New Roman"/>
                          <a:sym typeface="Times New Roman"/>
                        </a:rPr>
                        <a:t>Xóa và trả về phần tử đầu tiên của mảng</a:t>
                      </a:r>
                      <a:endParaRPr sz="1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317400">
                <a:tc>
                  <a:txBody>
                    <a:bodyPr/>
                    <a:lstStyle/>
                    <a:p>
                      <a:pPr marL="0" marR="0" lvl="0" indent="0" algn="l" rtl="0">
                        <a:spcBef>
                          <a:spcPts val="0"/>
                        </a:spcBef>
                        <a:spcAft>
                          <a:spcPts val="0"/>
                        </a:spcAft>
                        <a:buNone/>
                      </a:pPr>
                      <a:r>
                        <a:rPr lang="vi" sz="1000" b="1">
                          <a:latin typeface="Times New Roman"/>
                          <a:ea typeface="Times New Roman"/>
                          <a:cs typeface="Times New Roman"/>
                          <a:sym typeface="Times New Roman"/>
                        </a:rPr>
                        <a:t>unshift()</a:t>
                      </a:r>
                      <a:endParaRPr sz="1000"/>
                    </a:p>
                  </a:txBody>
                  <a:tcPr marL="91450" marR="91450" marT="45725" marB="45725"/>
                </a:tc>
                <a:tc>
                  <a:txBody>
                    <a:bodyPr/>
                    <a:lstStyle/>
                    <a:p>
                      <a:pPr marL="0" marR="0" lvl="0" indent="0" algn="l" rtl="0">
                        <a:spcBef>
                          <a:spcPts val="0"/>
                        </a:spcBef>
                        <a:spcAft>
                          <a:spcPts val="0"/>
                        </a:spcAft>
                        <a:buNone/>
                      </a:pPr>
                      <a:r>
                        <a:rPr lang="vi" sz="1000">
                          <a:latin typeface="Times New Roman"/>
                          <a:ea typeface="Times New Roman"/>
                          <a:cs typeface="Times New Roman"/>
                          <a:sym typeface="Times New Roman"/>
                        </a:rPr>
                        <a:t>Chèn phần tử vào vị trí đầu tiên của mảng, trả về số lượng phần tử của mảng sau khi chèn .</a:t>
                      </a:r>
                      <a:endParaRPr sz="1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317400">
                <a:tc>
                  <a:txBody>
                    <a:bodyPr/>
                    <a:lstStyle/>
                    <a:p>
                      <a:pPr marL="0" marR="0" lvl="0" indent="0" algn="l" rtl="0">
                        <a:spcBef>
                          <a:spcPts val="0"/>
                        </a:spcBef>
                        <a:spcAft>
                          <a:spcPts val="0"/>
                        </a:spcAft>
                        <a:buNone/>
                      </a:pPr>
                      <a:r>
                        <a:rPr lang="vi" sz="1000" b="1">
                          <a:latin typeface="Times New Roman"/>
                          <a:ea typeface="Times New Roman"/>
                          <a:cs typeface="Times New Roman"/>
                          <a:sym typeface="Times New Roman"/>
                        </a:rPr>
                        <a:t>indexOf(target, startIndex)</a:t>
                      </a:r>
                      <a:endParaRPr sz="1000"/>
                    </a:p>
                  </a:txBody>
                  <a:tcPr marL="91450" marR="91450" marT="45725" marB="45725"/>
                </a:tc>
                <a:tc>
                  <a:txBody>
                    <a:bodyPr/>
                    <a:lstStyle/>
                    <a:p>
                      <a:pPr marL="0" marR="0" lvl="0" indent="0" algn="l" rtl="0">
                        <a:spcBef>
                          <a:spcPts val="0"/>
                        </a:spcBef>
                        <a:spcAft>
                          <a:spcPts val="0"/>
                        </a:spcAft>
                        <a:buNone/>
                      </a:pPr>
                      <a:r>
                        <a:rPr lang="vi" sz="1000">
                          <a:latin typeface="Times New Roman"/>
                          <a:ea typeface="Times New Roman"/>
                          <a:cs typeface="Times New Roman"/>
                          <a:sym typeface="Times New Roman"/>
                        </a:rPr>
                        <a:t>Tìm phần tử </a:t>
                      </a:r>
                      <a:r>
                        <a:rPr lang="vi" sz="1000" b="1">
                          <a:latin typeface="Times New Roman"/>
                          <a:ea typeface="Times New Roman"/>
                          <a:cs typeface="Times New Roman"/>
                          <a:sym typeface="Times New Roman"/>
                        </a:rPr>
                        <a:t>target</a:t>
                      </a:r>
                      <a:r>
                        <a:rPr lang="vi" sz="1000">
                          <a:latin typeface="Times New Roman"/>
                          <a:ea typeface="Times New Roman"/>
                          <a:cs typeface="Times New Roman"/>
                          <a:sym typeface="Times New Roman"/>
                        </a:rPr>
                        <a:t> trong mảng từ vị trí </a:t>
                      </a:r>
                      <a:r>
                        <a:rPr lang="vi" sz="1000" b="1">
                          <a:latin typeface="Times New Roman"/>
                          <a:ea typeface="Times New Roman"/>
                          <a:cs typeface="Times New Roman"/>
                          <a:sym typeface="Times New Roman"/>
                        </a:rPr>
                        <a:t>startIndex</a:t>
                      </a:r>
                      <a:r>
                        <a:rPr lang="vi" sz="1000">
                          <a:latin typeface="Times New Roman"/>
                          <a:ea typeface="Times New Roman"/>
                          <a:cs typeface="Times New Roman"/>
                          <a:sym typeface="Times New Roman"/>
                        </a:rPr>
                        <a:t> cho đến cuối mảng.</a:t>
                      </a:r>
                      <a:endParaRPr sz="1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5"/>
                  </a:ext>
                </a:extLst>
              </a:tr>
              <a:tr h="317400">
                <a:tc>
                  <a:txBody>
                    <a:bodyPr/>
                    <a:lstStyle/>
                    <a:p>
                      <a:pPr marL="0" marR="0" lvl="0" indent="0" algn="l" rtl="0">
                        <a:spcBef>
                          <a:spcPts val="0"/>
                        </a:spcBef>
                        <a:spcAft>
                          <a:spcPts val="0"/>
                        </a:spcAft>
                        <a:buNone/>
                      </a:pPr>
                      <a:r>
                        <a:rPr lang="vi" sz="1000" b="1">
                          <a:latin typeface="Times New Roman"/>
                          <a:ea typeface="Times New Roman"/>
                          <a:cs typeface="Times New Roman"/>
                          <a:sym typeface="Times New Roman"/>
                        </a:rPr>
                        <a:t>lastIndexOf(target, startIndex)</a:t>
                      </a:r>
                      <a:endParaRPr sz="1000"/>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Times New Roman"/>
                        <a:buNone/>
                      </a:pPr>
                      <a:r>
                        <a:rPr lang="vi" sz="1000">
                          <a:latin typeface="Times New Roman"/>
                          <a:ea typeface="Times New Roman"/>
                          <a:cs typeface="Times New Roman"/>
                          <a:sym typeface="Times New Roman"/>
                        </a:rPr>
                        <a:t>Tìm phần tử </a:t>
                      </a:r>
                      <a:r>
                        <a:rPr lang="vi" sz="1000" b="1">
                          <a:latin typeface="Times New Roman"/>
                          <a:ea typeface="Times New Roman"/>
                          <a:cs typeface="Times New Roman"/>
                          <a:sym typeface="Times New Roman"/>
                        </a:rPr>
                        <a:t>target</a:t>
                      </a:r>
                      <a:r>
                        <a:rPr lang="vi" sz="1000">
                          <a:latin typeface="Times New Roman"/>
                          <a:ea typeface="Times New Roman"/>
                          <a:cs typeface="Times New Roman"/>
                          <a:sym typeface="Times New Roman"/>
                        </a:rPr>
                        <a:t> trong mảng từ vị trí </a:t>
                      </a:r>
                      <a:r>
                        <a:rPr lang="vi" sz="1000" b="1">
                          <a:latin typeface="Times New Roman"/>
                          <a:ea typeface="Times New Roman"/>
                          <a:cs typeface="Times New Roman"/>
                          <a:sym typeface="Times New Roman"/>
                        </a:rPr>
                        <a:t>startIndex</a:t>
                      </a:r>
                      <a:r>
                        <a:rPr lang="vi" sz="1000">
                          <a:latin typeface="Times New Roman"/>
                          <a:ea typeface="Times New Roman"/>
                          <a:cs typeface="Times New Roman"/>
                          <a:sym typeface="Times New Roman"/>
                        </a:rPr>
                        <a:t> cho đến đầu mảng.</a:t>
                      </a:r>
                      <a:endParaRPr sz="1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6"/>
                  </a:ext>
                </a:extLst>
              </a:tr>
              <a:tr h="317400">
                <a:tc>
                  <a:txBody>
                    <a:bodyPr/>
                    <a:lstStyle/>
                    <a:p>
                      <a:pPr marL="0" marR="0" lvl="0" indent="0" algn="l" rtl="0">
                        <a:spcBef>
                          <a:spcPts val="0"/>
                        </a:spcBef>
                        <a:spcAft>
                          <a:spcPts val="0"/>
                        </a:spcAft>
                        <a:buNone/>
                      </a:pPr>
                      <a:r>
                        <a:rPr lang="vi" sz="1000" b="1">
                          <a:latin typeface="Times New Roman"/>
                          <a:ea typeface="Times New Roman"/>
                          <a:cs typeface="Times New Roman"/>
                          <a:sym typeface="Times New Roman"/>
                        </a:rPr>
                        <a:t>reverse()</a:t>
                      </a:r>
                      <a:endParaRPr sz="1000"/>
                    </a:p>
                  </a:txBody>
                  <a:tcPr marL="91450" marR="91450" marT="45725" marB="45725"/>
                </a:tc>
                <a:tc>
                  <a:txBody>
                    <a:bodyPr/>
                    <a:lstStyle/>
                    <a:p>
                      <a:pPr marL="0" marR="0" lvl="0" indent="0" algn="l" rtl="0">
                        <a:spcBef>
                          <a:spcPts val="0"/>
                        </a:spcBef>
                        <a:spcAft>
                          <a:spcPts val="0"/>
                        </a:spcAft>
                        <a:buNone/>
                      </a:pPr>
                      <a:r>
                        <a:rPr lang="vi" sz="1000">
                          <a:latin typeface="Times New Roman"/>
                          <a:ea typeface="Times New Roman"/>
                          <a:cs typeface="Times New Roman"/>
                          <a:sym typeface="Times New Roman"/>
                        </a:rPr>
                        <a:t>Đảo ngược các phần tử trong mảng</a:t>
                      </a:r>
                      <a:endParaRPr sz="1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7"/>
                  </a:ext>
                </a:extLst>
              </a:tr>
              <a:tr h="515775">
                <a:tc>
                  <a:txBody>
                    <a:bodyPr/>
                    <a:lstStyle/>
                    <a:p>
                      <a:pPr marL="0" marR="0" lvl="0" indent="0" algn="l" rtl="0">
                        <a:spcBef>
                          <a:spcPts val="0"/>
                        </a:spcBef>
                        <a:spcAft>
                          <a:spcPts val="0"/>
                        </a:spcAft>
                        <a:buNone/>
                      </a:pPr>
                      <a:r>
                        <a:rPr lang="vi" sz="1000" b="1">
                          <a:latin typeface="Times New Roman"/>
                          <a:ea typeface="Times New Roman"/>
                          <a:cs typeface="Times New Roman"/>
                          <a:sym typeface="Times New Roman"/>
                        </a:rPr>
                        <a:t>slice(start, [end])</a:t>
                      </a:r>
                      <a:endParaRPr sz="1000"/>
                    </a:p>
                  </a:txBody>
                  <a:tcPr marL="91450" marR="91450" marT="45725" marB="45725"/>
                </a:tc>
                <a:tc>
                  <a:txBody>
                    <a:bodyPr/>
                    <a:lstStyle/>
                    <a:p>
                      <a:pPr marL="0" marR="0" lvl="0" indent="0" algn="l" rtl="0">
                        <a:spcBef>
                          <a:spcPts val="0"/>
                        </a:spcBef>
                        <a:spcAft>
                          <a:spcPts val="0"/>
                        </a:spcAft>
                        <a:buNone/>
                      </a:pPr>
                      <a:r>
                        <a:rPr lang="vi" sz="1000">
                          <a:latin typeface="Times New Roman"/>
                          <a:ea typeface="Times New Roman"/>
                          <a:cs typeface="Times New Roman"/>
                          <a:sym typeface="Times New Roman"/>
                        </a:rPr>
                        <a:t>Trả về một mảng các phần tử từ vị trí </a:t>
                      </a:r>
                      <a:r>
                        <a:rPr lang="vi" sz="1000" b="1">
                          <a:latin typeface="Times New Roman"/>
                          <a:ea typeface="Times New Roman"/>
                          <a:cs typeface="Times New Roman"/>
                          <a:sym typeface="Times New Roman"/>
                        </a:rPr>
                        <a:t>start</a:t>
                      </a:r>
                      <a:r>
                        <a:rPr lang="vi" sz="1000">
                          <a:latin typeface="Times New Roman"/>
                          <a:ea typeface="Times New Roman"/>
                          <a:cs typeface="Times New Roman"/>
                          <a:sym typeface="Times New Roman"/>
                        </a:rPr>
                        <a:t> cho đến vị trí </a:t>
                      </a:r>
                      <a:r>
                        <a:rPr lang="vi" sz="1000" b="1">
                          <a:latin typeface="Times New Roman"/>
                          <a:ea typeface="Times New Roman"/>
                          <a:cs typeface="Times New Roman"/>
                          <a:sym typeface="Times New Roman"/>
                        </a:rPr>
                        <a:t>end </a:t>
                      </a:r>
                      <a:r>
                        <a:rPr lang="vi" sz="1000" b="0">
                          <a:latin typeface="Times New Roman"/>
                          <a:ea typeface="Times New Roman"/>
                          <a:cs typeface="Times New Roman"/>
                          <a:sym typeface="Times New Roman"/>
                        </a:rPr>
                        <a:t>của mảng. Nếu ko xác định vị trí </a:t>
                      </a:r>
                      <a:r>
                        <a:rPr lang="vi" sz="1000" b="1">
                          <a:latin typeface="Times New Roman"/>
                          <a:ea typeface="Times New Roman"/>
                          <a:cs typeface="Times New Roman"/>
                          <a:sym typeface="Times New Roman"/>
                        </a:rPr>
                        <a:t>end</a:t>
                      </a:r>
                      <a:r>
                        <a:rPr lang="vi" sz="1000" b="0">
                          <a:latin typeface="Times New Roman"/>
                          <a:ea typeface="Times New Roman"/>
                          <a:cs typeface="Times New Roman"/>
                          <a:sym typeface="Times New Roman"/>
                        </a:rPr>
                        <a:t> mặc định là lấy đén cuối mảng (</a:t>
                      </a:r>
                      <a:r>
                        <a:rPr lang="vi" sz="1000" b="1">
                          <a:latin typeface="Times New Roman"/>
                          <a:ea typeface="Times New Roman"/>
                          <a:cs typeface="Times New Roman"/>
                          <a:sym typeface="Times New Roman"/>
                        </a:rPr>
                        <a:t>end</a:t>
                      </a:r>
                      <a:r>
                        <a:rPr lang="vi" sz="1000" b="0">
                          <a:latin typeface="Times New Roman"/>
                          <a:ea typeface="Times New Roman"/>
                          <a:cs typeface="Times New Roman"/>
                          <a:sym typeface="Times New Roman"/>
                        </a:rPr>
                        <a:t> có thể âm)</a:t>
                      </a:r>
                      <a:endParaRPr sz="1000" b="1">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8"/>
                  </a:ext>
                </a:extLst>
              </a:tr>
              <a:tr h="515775">
                <a:tc>
                  <a:txBody>
                    <a:bodyPr/>
                    <a:lstStyle/>
                    <a:p>
                      <a:pPr marL="0" marR="0" lvl="0" indent="0" algn="l" rtl="0">
                        <a:spcBef>
                          <a:spcPts val="0"/>
                        </a:spcBef>
                        <a:spcAft>
                          <a:spcPts val="0"/>
                        </a:spcAft>
                        <a:buNone/>
                      </a:pPr>
                      <a:r>
                        <a:rPr lang="vi" sz="1000" b="1">
                          <a:latin typeface="Times New Roman"/>
                          <a:ea typeface="Times New Roman"/>
                          <a:cs typeface="Times New Roman"/>
                          <a:sym typeface="Times New Roman"/>
                        </a:rPr>
                        <a:t>splice(startIndex, [how_many] , [value1, value2,…])</a:t>
                      </a:r>
                      <a:endParaRPr sz="1000" b="1">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vi" sz="1000">
                          <a:latin typeface="Times New Roman"/>
                          <a:ea typeface="Times New Roman"/>
                          <a:cs typeface="Times New Roman"/>
                          <a:sym typeface="Times New Roman"/>
                        </a:rPr>
                        <a:t>Xóa </a:t>
                      </a:r>
                      <a:r>
                        <a:rPr lang="vi" sz="1000" b="1">
                          <a:latin typeface="Times New Roman"/>
                          <a:ea typeface="Times New Roman"/>
                          <a:cs typeface="Times New Roman"/>
                          <a:sym typeface="Times New Roman"/>
                        </a:rPr>
                        <a:t>[how_many] </a:t>
                      </a:r>
                      <a:r>
                        <a:rPr lang="vi" sz="1000">
                          <a:latin typeface="Times New Roman"/>
                          <a:ea typeface="Times New Roman"/>
                          <a:cs typeface="Times New Roman"/>
                          <a:sym typeface="Times New Roman"/>
                        </a:rPr>
                        <a:t>phần tử tại ví trí </a:t>
                      </a:r>
                      <a:r>
                        <a:rPr lang="vi" sz="1000" b="1">
                          <a:latin typeface="Times New Roman"/>
                          <a:ea typeface="Times New Roman"/>
                          <a:cs typeface="Times New Roman"/>
                          <a:sym typeface="Times New Roman"/>
                        </a:rPr>
                        <a:t>startIndex </a:t>
                      </a:r>
                      <a:r>
                        <a:rPr lang="vi" sz="1000" b="0">
                          <a:latin typeface="Times New Roman"/>
                          <a:ea typeface="Times New Roman"/>
                          <a:cs typeface="Times New Roman"/>
                          <a:sym typeface="Times New Roman"/>
                        </a:rPr>
                        <a:t>và thay thế bằng các giá trị </a:t>
                      </a:r>
                      <a:r>
                        <a:rPr lang="vi" sz="1000" b="1">
                          <a:latin typeface="Times New Roman"/>
                          <a:ea typeface="Times New Roman"/>
                          <a:cs typeface="Times New Roman"/>
                          <a:sym typeface="Times New Roman"/>
                        </a:rPr>
                        <a:t>[value1, value2,…] </a:t>
                      </a:r>
                      <a:r>
                        <a:rPr lang="vi" sz="1000" b="0">
                          <a:latin typeface="Times New Roman"/>
                          <a:ea typeface="Times New Roman"/>
                          <a:cs typeface="Times New Roman"/>
                          <a:sym typeface="Times New Roman"/>
                        </a:rPr>
                        <a:t>(chèn các giá trị mới vào các vị trí đã bị xóa)</a:t>
                      </a:r>
                      <a:endParaRPr sz="1000" b="1">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9"/>
                  </a:ext>
                </a:extLst>
              </a:tr>
              <a:tr h="317400">
                <a:tc>
                  <a:txBody>
                    <a:bodyPr/>
                    <a:lstStyle/>
                    <a:p>
                      <a:pPr marL="0" marR="0" lvl="0" indent="0" algn="l" rtl="0">
                        <a:spcBef>
                          <a:spcPts val="0"/>
                        </a:spcBef>
                        <a:spcAft>
                          <a:spcPts val="0"/>
                        </a:spcAft>
                        <a:buNone/>
                      </a:pPr>
                      <a:r>
                        <a:rPr lang="vi" sz="1000" b="1">
                          <a:latin typeface="Times New Roman"/>
                          <a:ea typeface="Times New Roman"/>
                          <a:cs typeface="Times New Roman"/>
                          <a:sym typeface="Times New Roman"/>
                        </a:rPr>
                        <a:t>join()</a:t>
                      </a:r>
                      <a:endParaRPr sz="1000" b="1">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vi" sz="1000">
                          <a:latin typeface="Times New Roman"/>
                          <a:ea typeface="Times New Roman"/>
                          <a:cs typeface="Times New Roman"/>
                          <a:sym typeface="Times New Roman"/>
                        </a:rPr>
                        <a:t>Joins all array elements into a string</a:t>
                      </a:r>
                      <a:endParaRPr sz="1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1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graphicFrame>
        <p:nvGraphicFramePr>
          <p:cNvPr id="169" name="Google Shape;169;p30"/>
          <p:cNvGraphicFramePr/>
          <p:nvPr/>
        </p:nvGraphicFramePr>
        <p:xfrm>
          <a:off x="540509" y="777944"/>
          <a:ext cx="3000000" cy="3000000"/>
        </p:xfrm>
        <a:graphic>
          <a:graphicData uri="http://schemas.openxmlformats.org/drawingml/2006/table">
            <a:tbl>
              <a:tblPr firstRow="1" bandRow="1">
                <a:noFill/>
                <a:tableStyleId>{6A8B28CD-F5E3-4E4E-9E88-A3EF87A4229D}</a:tableStyleId>
              </a:tblPr>
              <a:tblGrid>
                <a:gridCol w="2878025">
                  <a:extLst>
                    <a:ext uri="{9D8B030D-6E8A-4147-A177-3AD203B41FA5}">
                      <a16:colId xmlns:a16="http://schemas.microsoft.com/office/drawing/2014/main" val="20000"/>
                    </a:ext>
                  </a:extLst>
                </a:gridCol>
                <a:gridCol w="5184950">
                  <a:extLst>
                    <a:ext uri="{9D8B030D-6E8A-4147-A177-3AD203B41FA5}">
                      <a16:colId xmlns:a16="http://schemas.microsoft.com/office/drawing/2014/main" val="20001"/>
                    </a:ext>
                  </a:extLst>
                </a:gridCol>
              </a:tblGrid>
              <a:tr h="242475">
                <a:tc>
                  <a:txBody>
                    <a:bodyPr/>
                    <a:lstStyle/>
                    <a:p>
                      <a:pPr marL="0" marR="0" lvl="0" indent="0" algn="l" rtl="0">
                        <a:spcBef>
                          <a:spcPts val="0"/>
                        </a:spcBef>
                        <a:spcAft>
                          <a:spcPts val="0"/>
                        </a:spcAft>
                        <a:buNone/>
                      </a:pPr>
                      <a:r>
                        <a:rPr lang="vi" sz="1100">
                          <a:latin typeface="Times New Roman"/>
                          <a:ea typeface="Times New Roman"/>
                          <a:cs typeface="Times New Roman"/>
                          <a:sym typeface="Times New Roman"/>
                        </a:rPr>
                        <a:t>Method</a:t>
                      </a:r>
                      <a:endParaRPr sz="11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vi" sz="1100">
                          <a:latin typeface="Times New Roman"/>
                          <a:ea typeface="Times New Roman"/>
                          <a:cs typeface="Times New Roman"/>
                          <a:sym typeface="Times New Roman"/>
                        </a:rPr>
                        <a:t>Describe</a:t>
                      </a:r>
                      <a:endParaRPr sz="11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52775">
                <a:tc>
                  <a:txBody>
                    <a:bodyPr/>
                    <a:lstStyle/>
                    <a:p>
                      <a:pPr marL="0" marR="0" lvl="0" indent="0" algn="l" rtl="0">
                        <a:spcBef>
                          <a:spcPts val="0"/>
                        </a:spcBef>
                        <a:spcAft>
                          <a:spcPts val="0"/>
                        </a:spcAft>
                        <a:buNone/>
                      </a:pPr>
                      <a:r>
                        <a:rPr lang="vi" sz="1100" b="1">
                          <a:latin typeface="Times New Roman"/>
                          <a:ea typeface="Times New Roman"/>
                          <a:cs typeface="Times New Roman"/>
                          <a:sym typeface="Times New Roman"/>
                        </a:rPr>
                        <a:t>join([separator])</a:t>
                      </a:r>
                      <a:endParaRPr sz="1100"/>
                    </a:p>
                  </a:txBody>
                  <a:tcPr marL="91450" marR="91450" marT="45725" marB="45725"/>
                </a:tc>
                <a:tc>
                  <a:txBody>
                    <a:bodyPr/>
                    <a:lstStyle/>
                    <a:p>
                      <a:pPr marL="0" marR="0" lvl="0" indent="0" algn="l" rtl="0">
                        <a:spcBef>
                          <a:spcPts val="0"/>
                        </a:spcBef>
                        <a:spcAft>
                          <a:spcPts val="0"/>
                        </a:spcAft>
                        <a:buNone/>
                      </a:pPr>
                      <a:r>
                        <a:rPr lang="vi" sz="1100">
                          <a:latin typeface="Times New Roman"/>
                          <a:ea typeface="Times New Roman"/>
                          <a:cs typeface="Times New Roman"/>
                          <a:sym typeface="Times New Roman"/>
                        </a:rPr>
                        <a:t>Chuyển mảng thành chuỗi, các phần tử trong chuỗi được ngăn cách bơi </a:t>
                      </a:r>
                      <a:r>
                        <a:rPr lang="vi" sz="1100" b="1">
                          <a:latin typeface="Times New Roman"/>
                          <a:ea typeface="Times New Roman"/>
                          <a:cs typeface="Times New Roman"/>
                          <a:sym typeface="Times New Roman"/>
                        </a:rPr>
                        <a:t>separator</a:t>
                      </a:r>
                      <a:endParaRPr sz="1100" b="1">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242475">
                <a:tc>
                  <a:txBody>
                    <a:bodyPr/>
                    <a:lstStyle/>
                    <a:p>
                      <a:pPr marL="0" marR="0" lvl="0" indent="0" algn="l" rtl="0">
                        <a:spcBef>
                          <a:spcPts val="0"/>
                        </a:spcBef>
                        <a:spcAft>
                          <a:spcPts val="0"/>
                        </a:spcAft>
                        <a:buNone/>
                      </a:pPr>
                      <a:r>
                        <a:rPr lang="vi" sz="1100" b="1">
                          <a:latin typeface="Times New Roman"/>
                          <a:ea typeface="Times New Roman"/>
                          <a:cs typeface="Times New Roman"/>
                          <a:sym typeface="Times New Roman"/>
                        </a:rPr>
                        <a:t>toString()</a:t>
                      </a:r>
                      <a:endParaRPr sz="1100"/>
                    </a:p>
                  </a:txBody>
                  <a:tcPr marL="91450" marR="91450" marT="45725" marB="45725"/>
                </a:tc>
                <a:tc>
                  <a:txBody>
                    <a:bodyPr/>
                    <a:lstStyle/>
                    <a:p>
                      <a:pPr marL="0" marR="0" lvl="0" indent="0" algn="l" rtl="0">
                        <a:spcBef>
                          <a:spcPts val="0"/>
                        </a:spcBef>
                        <a:spcAft>
                          <a:spcPts val="0"/>
                        </a:spcAft>
                        <a:buNone/>
                      </a:pPr>
                      <a:r>
                        <a:rPr lang="vi" sz="1100">
                          <a:latin typeface="Times New Roman"/>
                          <a:ea typeface="Times New Roman"/>
                          <a:cs typeface="Times New Roman"/>
                          <a:sym typeface="Times New Roman"/>
                        </a:rPr>
                        <a:t>Tạo chuỗi biểu diễn mảng và các phần tử của nó</a:t>
                      </a:r>
                      <a:endParaRPr sz="11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340175">
                <a:tc>
                  <a:txBody>
                    <a:bodyPr/>
                    <a:lstStyle/>
                    <a:p>
                      <a:pPr marL="0" marR="0" lvl="0" indent="0" algn="l" rtl="0">
                        <a:spcBef>
                          <a:spcPts val="0"/>
                        </a:spcBef>
                        <a:spcAft>
                          <a:spcPts val="0"/>
                        </a:spcAft>
                        <a:buNone/>
                      </a:pPr>
                      <a:r>
                        <a:rPr lang="vi" sz="1100" b="1">
                          <a:latin typeface="Times New Roman"/>
                          <a:ea typeface="Times New Roman"/>
                          <a:cs typeface="Times New Roman"/>
                          <a:sym typeface="Times New Roman"/>
                        </a:rPr>
                        <a:t>isArray(array)</a:t>
                      </a:r>
                      <a:endParaRPr sz="1100"/>
                    </a:p>
                  </a:txBody>
                  <a:tcPr marL="91450" marR="91450" marT="45725" marB="45725"/>
                </a:tc>
                <a:tc>
                  <a:txBody>
                    <a:bodyPr/>
                    <a:lstStyle/>
                    <a:p>
                      <a:pPr marL="0" marR="0" lvl="0" indent="0" algn="l" rtl="0">
                        <a:spcBef>
                          <a:spcPts val="0"/>
                        </a:spcBef>
                        <a:spcAft>
                          <a:spcPts val="0"/>
                        </a:spcAft>
                        <a:buNone/>
                      </a:pPr>
                      <a:r>
                        <a:rPr lang="vi" sz="1100">
                          <a:latin typeface="Times New Roman"/>
                          <a:ea typeface="Times New Roman"/>
                          <a:cs typeface="Times New Roman"/>
                          <a:sym typeface="Times New Roman"/>
                        </a:rPr>
                        <a:t>Kiểm tra </a:t>
                      </a:r>
                      <a:r>
                        <a:rPr lang="vi" sz="1100" b="1" i="0">
                          <a:latin typeface="Times New Roman"/>
                          <a:ea typeface="Times New Roman"/>
                          <a:cs typeface="Times New Roman"/>
                          <a:sym typeface="Times New Roman"/>
                        </a:rPr>
                        <a:t>array</a:t>
                      </a:r>
                      <a:r>
                        <a:rPr lang="vi" sz="1100">
                          <a:latin typeface="Times New Roman"/>
                          <a:ea typeface="Times New Roman"/>
                          <a:cs typeface="Times New Roman"/>
                          <a:sym typeface="Times New Roman"/>
                        </a:rPr>
                        <a:t> có phải kiểu object hay ko ? Trả về true/ false</a:t>
                      </a:r>
                      <a:endParaRPr sz="11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523475">
                <a:tc>
                  <a:txBody>
                    <a:bodyPr/>
                    <a:lstStyle/>
                    <a:p>
                      <a:pPr marL="0" marR="0" lvl="0" indent="0" algn="l" rtl="0">
                        <a:spcBef>
                          <a:spcPts val="0"/>
                        </a:spcBef>
                        <a:spcAft>
                          <a:spcPts val="0"/>
                        </a:spcAft>
                        <a:buNone/>
                      </a:pPr>
                      <a:r>
                        <a:rPr lang="vi" sz="1100" b="1">
                          <a:latin typeface="Times New Roman"/>
                          <a:ea typeface="Times New Roman"/>
                          <a:cs typeface="Times New Roman"/>
                          <a:sym typeface="Times New Roman"/>
                        </a:rPr>
                        <a:t>sort([sortfunction])</a:t>
                      </a:r>
                      <a:endParaRPr sz="1100"/>
                    </a:p>
                  </a:txBody>
                  <a:tcPr marL="91450" marR="91450" marT="45725" marB="45725"/>
                </a:tc>
                <a:tc>
                  <a:txBody>
                    <a:bodyPr/>
                    <a:lstStyle/>
                    <a:p>
                      <a:pPr marL="0" marR="0" lvl="0" indent="0" algn="l" rtl="0">
                        <a:spcBef>
                          <a:spcPts val="0"/>
                        </a:spcBef>
                        <a:spcAft>
                          <a:spcPts val="0"/>
                        </a:spcAft>
                        <a:buNone/>
                      </a:pPr>
                      <a:r>
                        <a:rPr lang="vi" sz="1100">
                          <a:latin typeface="Times New Roman"/>
                          <a:ea typeface="Times New Roman"/>
                          <a:cs typeface="Times New Roman"/>
                          <a:sym typeface="Times New Roman"/>
                        </a:rPr>
                        <a:t>Sắp xếp mảng tăng/giảm dần theo điều kiện của hàm </a:t>
                      </a:r>
                      <a:r>
                        <a:rPr lang="vi" sz="1100" b="1">
                          <a:latin typeface="Times New Roman"/>
                          <a:ea typeface="Times New Roman"/>
                          <a:cs typeface="Times New Roman"/>
                          <a:sym typeface="Times New Roman"/>
                        </a:rPr>
                        <a:t>sortFunction</a:t>
                      </a:r>
                      <a:r>
                        <a:rPr lang="vi" sz="1100">
                          <a:latin typeface="Times New Roman"/>
                          <a:ea typeface="Times New Roman"/>
                          <a:cs typeface="Times New Roman"/>
                          <a:sym typeface="Times New Roman"/>
                        </a:rPr>
                        <a:t>(a,b)</a:t>
                      </a:r>
                      <a:endParaRPr sz="1100">
                        <a:latin typeface="Times New Roman"/>
                        <a:ea typeface="Times New Roman"/>
                        <a:cs typeface="Times New Roman"/>
                        <a:sym typeface="Times New Roman"/>
                      </a:endParaRPr>
                    </a:p>
                    <a:p>
                      <a:pPr marL="0" lvl="0" indent="0" algn="l" rtl="0">
                        <a:spcBef>
                          <a:spcPts val="0"/>
                        </a:spcBef>
                        <a:spcAft>
                          <a:spcPts val="0"/>
                        </a:spcAft>
                        <a:buNone/>
                      </a:pPr>
                      <a:r>
                        <a:rPr lang="vi" sz="1000">
                          <a:latin typeface="Times New Roman"/>
                          <a:ea typeface="Times New Roman"/>
                          <a:cs typeface="Times New Roman"/>
                          <a:sym typeface="Times New Roman"/>
                        </a:rPr>
                        <a:t>By default, the sort() function sorts values as strings. Compare function sort(): returned (negative, zero, positive)</a:t>
                      </a:r>
                      <a:endParaRPr sz="11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400525">
                <a:tc>
                  <a:txBody>
                    <a:bodyPr/>
                    <a:lstStyle/>
                    <a:p>
                      <a:pPr marL="0" marR="0" lvl="0" indent="0" algn="l" rtl="0">
                        <a:spcBef>
                          <a:spcPts val="0"/>
                        </a:spcBef>
                        <a:spcAft>
                          <a:spcPts val="0"/>
                        </a:spcAft>
                        <a:buNone/>
                      </a:pPr>
                      <a:r>
                        <a:rPr lang="vi" sz="1100" b="1">
                          <a:latin typeface="Times New Roman"/>
                          <a:ea typeface="Times New Roman"/>
                          <a:cs typeface="Times New Roman"/>
                          <a:sym typeface="Times New Roman"/>
                        </a:rPr>
                        <a:t>find()</a:t>
                      </a:r>
                      <a:endParaRPr sz="1100"/>
                    </a:p>
                    <a:p>
                      <a:pPr marL="0" marR="0" lvl="0" indent="0" algn="l" rtl="0">
                        <a:spcBef>
                          <a:spcPts val="0"/>
                        </a:spcBef>
                        <a:spcAft>
                          <a:spcPts val="0"/>
                        </a:spcAft>
                        <a:buNone/>
                      </a:pPr>
                      <a:endParaRPr sz="110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Times New Roman"/>
                        <a:buNone/>
                      </a:pPr>
                      <a:r>
                        <a:rPr lang="vi" sz="1100">
                          <a:latin typeface="Times New Roman"/>
                          <a:ea typeface="Times New Roman"/>
                          <a:cs typeface="Times New Roman"/>
                          <a:sym typeface="Times New Roman"/>
                        </a:rPr>
                        <a:t>The find() method returns the value of the first element in the provided array that satisfies</a:t>
                      </a:r>
                      <a:endParaRPr sz="1100"/>
                    </a:p>
                  </a:txBody>
                  <a:tcPr marL="91450" marR="91450" marT="45725" marB="45725"/>
                </a:tc>
                <a:extLst>
                  <a:ext uri="{0D108BD9-81ED-4DB2-BD59-A6C34878D82A}">
                    <a16:rowId xmlns:a16="http://schemas.microsoft.com/office/drawing/2014/main" val="10005"/>
                  </a:ext>
                </a:extLst>
              </a:tr>
              <a:tr h="352775">
                <a:tc>
                  <a:txBody>
                    <a:bodyPr/>
                    <a:lstStyle/>
                    <a:p>
                      <a:pPr marL="0" marR="0" lvl="0" indent="0" algn="l" rtl="0">
                        <a:lnSpc>
                          <a:spcPct val="100000"/>
                        </a:lnSpc>
                        <a:spcBef>
                          <a:spcPts val="0"/>
                        </a:spcBef>
                        <a:spcAft>
                          <a:spcPts val="0"/>
                        </a:spcAft>
                        <a:buClr>
                          <a:srgbClr val="000000"/>
                        </a:buClr>
                        <a:buSzPts val="1400"/>
                        <a:buFont typeface="Times New Roman"/>
                        <a:buNone/>
                      </a:pPr>
                      <a:r>
                        <a:rPr lang="vi" sz="1100" b="1">
                          <a:latin typeface="Times New Roman"/>
                          <a:ea typeface="Times New Roman"/>
                          <a:cs typeface="Times New Roman"/>
                          <a:sym typeface="Times New Roman"/>
                        </a:rPr>
                        <a:t>filter()</a:t>
                      </a:r>
                      <a:endParaRPr sz="110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Times New Roman"/>
                        <a:buNone/>
                      </a:pPr>
                      <a:r>
                        <a:rPr lang="vi" sz="1100">
                          <a:latin typeface="Times New Roman"/>
                          <a:ea typeface="Times New Roman"/>
                          <a:cs typeface="Times New Roman"/>
                          <a:sym typeface="Times New Roman"/>
                        </a:rPr>
                        <a:t>The filter() method creates a new array with all elements that pass the test implemented</a:t>
                      </a:r>
                      <a:endParaRPr sz="1100"/>
                    </a:p>
                  </a:txBody>
                  <a:tcPr marL="91450" marR="91450" marT="45725" marB="45725"/>
                </a:tc>
                <a:extLst>
                  <a:ext uri="{0D108BD9-81ED-4DB2-BD59-A6C34878D82A}">
                    <a16:rowId xmlns:a16="http://schemas.microsoft.com/office/drawing/2014/main" val="10006"/>
                  </a:ext>
                </a:extLst>
              </a:tr>
              <a:tr h="431150">
                <a:tc>
                  <a:txBody>
                    <a:bodyPr/>
                    <a:lstStyle/>
                    <a:p>
                      <a:pPr marL="0" marR="0" lvl="0" indent="0" algn="l" rtl="0">
                        <a:lnSpc>
                          <a:spcPct val="100000"/>
                        </a:lnSpc>
                        <a:spcBef>
                          <a:spcPts val="0"/>
                        </a:spcBef>
                        <a:spcAft>
                          <a:spcPts val="0"/>
                        </a:spcAft>
                        <a:buClr>
                          <a:srgbClr val="000000"/>
                        </a:buClr>
                        <a:buSzPts val="1400"/>
                        <a:buFont typeface="Times New Roman"/>
                        <a:buNone/>
                      </a:pPr>
                      <a:r>
                        <a:rPr lang="vi" sz="1100" b="1">
                          <a:latin typeface="Times New Roman"/>
                          <a:ea typeface="Times New Roman"/>
                          <a:cs typeface="Times New Roman"/>
                          <a:sym typeface="Times New Roman"/>
                        </a:rPr>
                        <a:t>map()</a:t>
                      </a:r>
                      <a:endParaRPr sz="110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Times New Roman"/>
                        <a:buNone/>
                      </a:pPr>
                      <a:r>
                        <a:rPr lang="vi" sz="1100">
                          <a:latin typeface="Times New Roman"/>
                          <a:ea typeface="Times New Roman"/>
                          <a:cs typeface="Times New Roman"/>
                          <a:sym typeface="Times New Roman"/>
                        </a:rPr>
                        <a:t>The map() method creates a new array with the results of calling a provided function on every element in the calling array.</a:t>
                      </a:r>
                      <a:endParaRPr sz="1100"/>
                    </a:p>
                  </a:txBody>
                  <a:tcPr marL="91450" marR="91450" marT="45725" marB="45725"/>
                </a:tc>
                <a:extLst>
                  <a:ext uri="{0D108BD9-81ED-4DB2-BD59-A6C34878D82A}">
                    <a16:rowId xmlns:a16="http://schemas.microsoft.com/office/drawing/2014/main" val="10007"/>
                  </a:ext>
                </a:extLst>
              </a:tr>
              <a:tr h="431150">
                <a:tc>
                  <a:txBody>
                    <a:bodyPr/>
                    <a:lstStyle/>
                    <a:p>
                      <a:pPr marL="0" marR="0" lvl="0" indent="0" algn="l" rtl="0">
                        <a:lnSpc>
                          <a:spcPct val="100000"/>
                        </a:lnSpc>
                        <a:spcBef>
                          <a:spcPts val="0"/>
                        </a:spcBef>
                        <a:spcAft>
                          <a:spcPts val="0"/>
                        </a:spcAft>
                        <a:buClr>
                          <a:srgbClr val="000000"/>
                        </a:buClr>
                        <a:buSzPts val="1400"/>
                        <a:buFont typeface="Times New Roman"/>
                        <a:buNone/>
                      </a:pPr>
                      <a:r>
                        <a:rPr lang="vi" sz="1100" b="1">
                          <a:latin typeface="Times New Roman"/>
                          <a:ea typeface="Times New Roman"/>
                          <a:cs typeface="Times New Roman"/>
                          <a:sym typeface="Times New Roman"/>
                        </a:rPr>
                        <a:t>reduce()</a:t>
                      </a:r>
                      <a:endParaRPr sz="1100"/>
                    </a:p>
                  </a:txBody>
                  <a:tcPr marL="91450" marR="91450" marT="45725" marB="45725">
                    <a:lnB w="127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vi" sz="1100">
                          <a:latin typeface="Times New Roman"/>
                          <a:ea typeface="Times New Roman"/>
                          <a:cs typeface="Times New Roman"/>
                          <a:sym typeface="Times New Roman"/>
                        </a:rPr>
                        <a:t>The reduce() method executes a reducer function (that you provide) on each element of the array, resulting in a single output value</a:t>
                      </a:r>
                      <a:endParaRPr sz="1100"/>
                    </a:p>
                  </a:txBody>
                  <a:tcPr marL="91450" marR="91450" marT="45725" marB="45725">
                    <a:lnB w="12700" cap="flat" cmpd="sng">
                      <a:solidFill>
                        <a:srgbClr val="FFFFFF"/>
                      </a:solidFill>
                      <a:prstDash val="solid"/>
                      <a:round/>
                      <a:headEnd type="none" w="sm" len="sm"/>
                      <a:tailEnd type="none" w="sm" len="sm"/>
                    </a:lnB>
                  </a:tcPr>
                </a:tc>
                <a:extLst>
                  <a:ext uri="{0D108BD9-81ED-4DB2-BD59-A6C34878D82A}">
                    <a16:rowId xmlns:a16="http://schemas.microsoft.com/office/drawing/2014/main" val="10008"/>
                  </a:ext>
                </a:extLst>
              </a:tr>
              <a:tr h="431150">
                <a:tc>
                  <a:txBody>
                    <a:bodyPr/>
                    <a:lstStyle/>
                    <a:p>
                      <a:pPr marL="0" marR="0" lvl="0" indent="0" algn="l" rtl="0">
                        <a:spcBef>
                          <a:spcPts val="0"/>
                        </a:spcBef>
                        <a:spcAft>
                          <a:spcPts val="0"/>
                        </a:spcAft>
                        <a:buNone/>
                      </a:pPr>
                      <a:r>
                        <a:rPr lang="vi" sz="1000" b="1">
                          <a:latin typeface="Times New Roman"/>
                          <a:ea typeface="Times New Roman"/>
                          <a:cs typeface="Times New Roman"/>
                          <a:sym typeface="Times New Roman"/>
                        </a:rPr>
                        <a:t>concat()</a:t>
                      </a:r>
                      <a:endParaRPr sz="1000" b="1">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rtl="0">
                        <a:spcBef>
                          <a:spcPts val="0"/>
                        </a:spcBef>
                        <a:spcAft>
                          <a:spcPts val="0"/>
                        </a:spcAft>
                        <a:buNone/>
                      </a:pPr>
                      <a:r>
                        <a:rPr lang="vi" sz="1000">
                          <a:latin typeface="Times New Roman"/>
                          <a:ea typeface="Times New Roman"/>
                          <a:cs typeface="Times New Roman"/>
                          <a:sym typeface="Times New Roman"/>
                        </a:rPr>
                        <a:t>Creates a new array by merging (concatenating) existing arrays</a:t>
                      </a:r>
                      <a:endParaRPr sz="1000">
                        <a:latin typeface="Times New Roman"/>
                        <a:ea typeface="Times New Roman"/>
                        <a:cs typeface="Times New Roman"/>
                        <a:sym typeface="Times New Roman"/>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170" name="Google Shape;170;p30"/>
          <p:cNvSpPr txBox="1">
            <a:spLocks noGrp="1"/>
          </p:cNvSpPr>
          <p:nvPr>
            <p:ph type="title"/>
          </p:nvPr>
        </p:nvSpPr>
        <p:spPr>
          <a:xfrm>
            <a:off x="311700" y="71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solidFill>
                  <a:srgbClr val="90C226"/>
                </a:solidFill>
                <a:latin typeface="Arial"/>
                <a:ea typeface="Arial"/>
                <a:cs typeface="Arial"/>
                <a:sym typeface="Arial"/>
              </a:rPr>
              <a:t>Array methods</a:t>
            </a:r>
            <a:endParaRPr>
              <a:solidFill>
                <a:srgbClr val="90C226"/>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311700" y="1046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solidFill>
                  <a:srgbClr val="90C226"/>
                </a:solidFill>
                <a:latin typeface="Arial"/>
                <a:ea typeface="Arial"/>
                <a:cs typeface="Arial"/>
                <a:sym typeface="Arial"/>
              </a:rPr>
              <a:t>Symbol type</a:t>
            </a:r>
            <a:endParaRPr>
              <a:solidFill>
                <a:srgbClr val="90C226"/>
              </a:solidFill>
              <a:latin typeface="Arial"/>
              <a:ea typeface="Arial"/>
              <a:cs typeface="Arial"/>
              <a:sym typeface="Arial"/>
            </a:endParaRPr>
          </a:p>
        </p:txBody>
      </p:sp>
      <p:sp>
        <p:nvSpPr>
          <p:cNvPr id="176" name="Google Shape;176;p31"/>
          <p:cNvSpPr txBox="1">
            <a:spLocks noGrp="1"/>
          </p:cNvSpPr>
          <p:nvPr>
            <p:ph type="body" idx="1"/>
          </p:nvPr>
        </p:nvSpPr>
        <p:spPr>
          <a:xfrm>
            <a:off x="311700" y="677300"/>
            <a:ext cx="8520600" cy="4170300"/>
          </a:xfrm>
          <a:prstGeom prst="rect">
            <a:avLst/>
          </a:prstGeom>
        </p:spPr>
        <p:txBody>
          <a:bodyPr spcFirstLastPara="1" wrap="square" lIns="91425" tIns="91425" rIns="91425" bIns="91425" anchor="t" anchorCtr="0">
            <a:noAutofit/>
          </a:bodyPr>
          <a:lstStyle/>
          <a:p>
            <a:pPr marL="342900" lvl="0" indent="-354076" algn="l" rtl="0">
              <a:lnSpc>
                <a:spcPct val="13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A “</a:t>
            </a:r>
            <a:r>
              <a:rPr lang="vi" sz="1400" b="1">
                <a:solidFill>
                  <a:srgbClr val="3F3F3F"/>
                </a:solidFill>
                <a:latin typeface="Times New Roman"/>
                <a:ea typeface="Times New Roman"/>
                <a:cs typeface="Times New Roman"/>
                <a:sym typeface="Times New Roman"/>
              </a:rPr>
              <a:t>symbol</a:t>
            </a:r>
            <a:r>
              <a:rPr lang="vi" sz="1400">
                <a:solidFill>
                  <a:srgbClr val="3F3F3F"/>
                </a:solidFill>
                <a:latin typeface="Times New Roman"/>
                <a:ea typeface="Times New Roman"/>
                <a:cs typeface="Times New Roman"/>
                <a:sym typeface="Times New Roman"/>
              </a:rPr>
              <a:t>” represents a unique identifier. In </a:t>
            </a:r>
            <a:r>
              <a:rPr lang="vi" sz="1400">
                <a:solidFill>
                  <a:srgbClr val="3F3F3F"/>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JavaScript</a:t>
            </a:r>
            <a:r>
              <a:rPr lang="vi" sz="1400">
                <a:solidFill>
                  <a:srgbClr val="3F3F3F"/>
                </a:solidFill>
                <a:latin typeface="Times New Roman"/>
                <a:ea typeface="Times New Roman"/>
                <a:cs typeface="Times New Roman"/>
                <a:sym typeface="Times New Roman"/>
              </a:rPr>
              <a:t>, </a:t>
            </a:r>
            <a:r>
              <a:rPr lang="vi" sz="1400" b="1">
                <a:solidFill>
                  <a:srgbClr val="3F3F3F"/>
                </a:solidFill>
                <a:latin typeface="Times New Roman"/>
                <a:ea typeface="Times New Roman"/>
                <a:cs typeface="Times New Roman"/>
                <a:sym typeface="Times New Roman"/>
              </a:rPr>
              <a:t>Symbol </a:t>
            </a:r>
            <a:r>
              <a:rPr lang="vi" sz="1400">
                <a:solidFill>
                  <a:srgbClr val="3F3F3F"/>
                </a:solidFill>
                <a:latin typeface="Times New Roman"/>
                <a:ea typeface="Times New Roman"/>
                <a:cs typeface="Times New Roman"/>
                <a:sym typeface="Times New Roman"/>
              </a:rPr>
              <a:t>is a </a:t>
            </a:r>
            <a:r>
              <a:rPr lang="vi" sz="1400" b="1">
                <a:solidFill>
                  <a:srgbClr val="3F3F3F"/>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primitive</a:t>
            </a:r>
            <a:r>
              <a:rPr lang="vi" sz="1400">
                <a:solidFill>
                  <a:srgbClr val="3F3F3F"/>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 value</a:t>
            </a:r>
            <a:r>
              <a:rPr lang="vi" sz="1400">
                <a:solidFill>
                  <a:srgbClr val="3F3F3F"/>
                </a:solidFill>
                <a:latin typeface="Times New Roman"/>
                <a:ea typeface="Times New Roman"/>
                <a:cs typeface="Times New Roman"/>
                <a:sym typeface="Times New Roman"/>
              </a:rPr>
              <a:t>.</a:t>
            </a:r>
            <a:endParaRPr sz="1400">
              <a:solidFill>
                <a:srgbClr val="3F3F3F"/>
              </a:solidFill>
              <a:latin typeface="Times New Roman"/>
              <a:ea typeface="Times New Roman"/>
              <a:cs typeface="Times New Roman"/>
              <a:sym typeface="Times New Roman"/>
            </a:endParaRPr>
          </a:p>
          <a:p>
            <a:pPr marL="742950" lvl="1" indent="-283210" algn="l" rtl="0">
              <a:lnSpc>
                <a:spcPct val="130000"/>
              </a:lnSpc>
              <a:spcBef>
                <a:spcPts val="0"/>
              </a:spcBef>
              <a:spcAft>
                <a:spcPts val="0"/>
              </a:spcAft>
              <a:buClr>
                <a:srgbClr val="90C226"/>
              </a:buClr>
              <a:buSzPts val="1400"/>
              <a:buFont typeface="Times New Roman"/>
              <a:buChar char="➢"/>
            </a:pPr>
            <a:r>
              <a:rPr lang="vi" b="1">
                <a:solidFill>
                  <a:srgbClr val="3F3F3F"/>
                </a:solidFill>
                <a:latin typeface="Times New Roman"/>
                <a:ea typeface="Times New Roman"/>
                <a:cs typeface="Times New Roman"/>
                <a:sym typeface="Times New Roman"/>
              </a:rPr>
              <a:t>id </a:t>
            </a:r>
            <a:r>
              <a:rPr lang="vi">
                <a:solidFill>
                  <a:srgbClr val="3F3F3F"/>
                </a:solidFill>
                <a:latin typeface="Times New Roman"/>
                <a:ea typeface="Times New Roman"/>
                <a:cs typeface="Times New Roman"/>
                <a:sym typeface="Times New Roman"/>
              </a:rPr>
              <a:t>is a new symbol</a:t>
            </a:r>
            <a:endParaRPr>
              <a:solidFill>
                <a:srgbClr val="3F3F3F"/>
              </a:solidFill>
              <a:latin typeface="Times New Roman"/>
              <a:ea typeface="Times New Roman"/>
              <a:cs typeface="Times New Roman"/>
              <a:sym typeface="Times New Roman"/>
            </a:endParaRPr>
          </a:p>
          <a:p>
            <a:pPr marL="742950" lvl="0" indent="0" algn="l" rtl="0">
              <a:lnSpc>
                <a:spcPct val="130000"/>
              </a:lnSpc>
              <a:spcBef>
                <a:spcPts val="0"/>
              </a:spcBef>
              <a:spcAft>
                <a:spcPts val="0"/>
              </a:spcAft>
              <a:buNone/>
            </a:pPr>
            <a:r>
              <a:rPr lang="vi" sz="1400" b="1">
                <a:solidFill>
                  <a:srgbClr val="3F3F3F"/>
                </a:solidFill>
                <a:latin typeface="Times New Roman"/>
                <a:ea typeface="Times New Roman"/>
                <a:cs typeface="Times New Roman"/>
                <a:sym typeface="Times New Roman"/>
              </a:rPr>
              <a:t>let id = Symbol();</a:t>
            </a:r>
            <a:endParaRPr sz="1400" b="1">
              <a:solidFill>
                <a:srgbClr val="3F3F3F"/>
              </a:solidFill>
              <a:latin typeface="Times New Roman"/>
              <a:ea typeface="Times New Roman"/>
              <a:cs typeface="Times New Roman"/>
              <a:sym typeface="Times New Roman"/>
            </a:endParaRPr>
          </a:p>
          <a:p>
            <a:pPr marL="742950" marR="0" lvl="1" indent="-283210" algn="l" rtl="0">
              <a:lnSpc>
                <a:spcPct val="130000"/>
              </a:lnSpc>
              <a:spcBef>
                <a:spcPts val="0"/>
              </a:spcBef>
              <a:spcAft>
                <a:spcPts val="0"/>
              </a:spcAft>
              <a:buClr>
                <a:srgbClr val="90C226"/>
              </a:buClr>
              <a:buSzPts val="1400"/>
              <a:buFont typeface="Times New Roman"/>
              <a:buChar char="➢"/>
            </a:pPr>
            <a:r>
              <a:rPr lang="vi" b="1">
                <a:solidFill>
                  <a:srgbClr val="3F3F3F"/>
                </a:solidFill>
                <a:latin typeface="Times New Roman"/>
                <a:ea typeface="Times New Roman"/>
                <a:cs typeface="Times New Roman"/>
                <a:sym typeface="Times New Roman"/>
              </a:rPr>
              <a:t>id </a:t>
            </a:r>
            <a:r>
              <a:rPr lang="vi">
                <a:solidFill>
                  <a:srgbClr val="3F3F3F"/>
                </a:solidFill>
                <a:latin typeface="Times New Roman"/>
                <a:ea typeface="Times New Roman"/>
                <a:cs typeface="Times New Roman"/>
                <a:sym typeface="Times New Roman"/>
              </a:rPr>
              <a:t>is a symbol with the description "</a:t>
            </a:r>
            <a:r>
              <a:rPr lang="vi" b="1">
                <a:solidFill>
                  <a:srgbClr val="3F3F3F"/>
                </a:solidFill>
                <a:latin typeface="Times New Roman"/>
                <a:ea typeface="Times New Roman"/>
                <a:cs typeface="Times New Roman"/>
                <a:sym typeface="Times New Roman"/>
              </a:rPr>
              <a:t>id</a:t>
            </a:r>
            <a:r>
              <a:rPr lang="vi">
                <a:solidFill>
                  <a:srgbClr val="3F3F3F"/>
                </a:solidFill>
                <a:latin typeface="Times New Roman"/>
                <a:ea typeface="Times New Roman"/>
                <a:cs typeface="Times New Roman"/>
                <a:sym typeface="Times New Roman"/>
              </a:rPr>
              <a:t>"</a:t>
            </a:r>
            <a:endParaRPr>
              <a:solidFill>
                <a:srgbClr val="3F3F3F"/>
              </a:solidFill>
              <a:latin typeface="Times New Roman"/>
              <a:ea typeface="Times New Roman"/>
              <a:cs typeface="Times New Roman"/>
              <a:sym typeface="Times New Roman"/>
            </a:endParaRPr>
          </a:p>
          <a:p>
            <a:pPr marL="742950" lvl="0" indent="0" algn="l" rtl="0">
              <a:lnSpc>
                <a:spcPct val="130000"/>
              </a:lnSpc>
              <a:spcBef>
                <a:spcPts val="0"/>
              </a:spcBef>
              <a:spcAft>
                <a:spcPts val="0"/>
              </a:spcAft>
              <a:buNone/>
            </a:pPr>
            <a:r>
              <a:rPr lang="vi" sz="1400" b="1">
                <a:solidFill>
                  <a:srgbClr val="3F3F3F"/>
                </a:solidFill>
                <a:latin typeface="Times New Roman"/>
                <a:ea typeface="Times New Roman"/>
                <a:cs typeface="Times New Roman"/>
                <a:sym typeface="Times New Roman"/>
              </a:rPr>
              <a:t>let id = Symbol("id");</a:t>
            </a:r>
            <a:endParaRPr sz="1400" b="1">
              <a:solidFill>
                <a:srgbClr val="3F3F3F"/>
              </a:solidFill>
              <a:latin typeface="Times New Roman"/>
              <a:ea typeface="Times New Roman"/>
              <a:cs typeface="Times New Roman"/>
              <a:sym typeface="Times New Roman"/>
            </a:endParaRPr>
          </a:p>
          <a:p>
            <a:pPr marL="742950" lvl="0" indent="0" algn="l" rtl="0">
              <a:lnSpc>
                <a:spcPct val="130000"/>
              </a:lnSpc>
              <a:spcBef>
                <a:spcPts val="0"/>
              </a:spcBef>
              <a:spcAft>
                <a:spcPts val="0"/>
              </a:spcAft>
              <a:buNone/>
            </a:pPr>
            <a:r>
              <a:rPr lang="vi" sz="1400" b="1">
                <a:solidFill>
                  <a:srgbClr val="3F3F3F"/>
                </a:solidFill>
                <a:latin typeface="Times New Roman"/>
                <a:ea typeface="Times New Roman"/>
                <a:cs typeface="Times New Roman"/>
                <a:sym typeface="Times New Roman"/>
              </a:rPr>
              <a:t>let id1 = Symbol("id"); let id2 = Symbol("id");</a:t>
            </a:r>
            <a:endParaRPr sz="1400" b="1">
              <a:solidFill>
                <a:srgbClr val="3F3F3F"/>
              </a:solidFill>
              <a:latin typeface="Times New Roman"/>
              <a:ea typeface="Times New Roman"/>
              <a:cs typeface="Times New Roman"/>
              <a:sym typeface="Times New Roman"/>
            </a:endParaRPr>
          </a:p>
          <a:p>
            <a:pPr marL="742950" lvl="0" indent="0" algn="l" rtl="0">
              <a:lnSpc>
                <a:spcPct val="130000"/>
              </a:lnSpc>
              <a:spcBef>
                <a:spcPts val="0"/>
              </a:spcBef>
              <a:spcAft>
                <a:spcPts val="0"/>
              </a:spcAft>
              <a:buNone/>
            </a:pPr>
            <a:r>
              <a:rPr lang="vi" sz="1400" b="1">
                <a:solidFill>
                  <a:srgbClr val="3F3F3F"/>
                </a:solidFill>
                <a:latin typeface="Times New Roman"/>
                <a:ea typeface="Times New Roman"/>
                <a:cs typeface="Times New Roman"/>
                <a:sym typeface="Times New Roman"/>
              </a:rPr>
              <a:t>console.log(id1 == id2); // false</a:t>
            </a:r>
            <a:endParaRPr sz="1400" b="1">
              <a:solidFill>
                <a:srgbClr val="3F3F3F"/>
              </a:solidFill>
              <a:latin typeface="Times New Roman"/>
              <a:ea typeface="Times New Roman"/>
              <a:cs typeface="Times New Roman"/>
              <a:sym typeface="Times New Roman"/>
            </a:endParaRPr>
          </a:p>
          <a:p>
            <a:pPr marL="742950" lvl="1" indent="-283210" algn="l" rtl="0">
              <a:lnSpc>
                <a:spcPct val="13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Cannot convert a Symbol value to a string</a:t>
            </a:r>
            <a:endParaRPr>
              <a:solidFill>
                <a:srgbClr val="3F3F3F"/>
              </a:solidFill>
              <a:latin typeface="Times New Roman"/>
              <a:ea typeface="Times New Roman"/>
              <a:cs typeface="Times New Roman"/>
              <a:sym typeface="Times New Roman"/>
            </a:endParaRPr>
          </a:p>
          <a:p>
            <a:pPr marL="742950" marR="0" lvl="0" indent="0" algn="l" rtl="0">
              <a:lnSpc>
                <a:spcPct val="130000"/>
              </a:lnSpc>
              <a:spcBef>
                <a:spcPts val="0"/>
              </a:spcBef>
              <a:spcAft>
                <a:spcPts val="0"/>
              </a:spcAft>
              <a:buNone/>
            </a:pPr>
            <a:r>
              <a:rPr lang="vi" sz="1400">
                <a:solidFill>
                  <a:srgbClr val="3F3F3F"/>
                </a:solidFill>
                <a:latin typeface="Times New Roman"/>
                <a:ea typeface="Times New Roman"/>
                <a:cs typeface="Times New Roman"/>
                <a:sym typeface="Times New Roman"/>
              </a:rPr>
              <a:t>l</a:t>
            </a:r>
            <a:r>
              <a:rPr lang="vi" sz="1400" b="1">
                <a:solidFill>
                  <a:srgbClr val="3F3F3F"/>
                </a:solidFill>
                <a:latin typeface="Times New Roman"/>
                <a:ea typeface="Times New Roman"/>
                <a:cs typeface="Times New Roman"/>
                <a:sym typeface="Times New Roman"/>
              </a:rPr>
              <a:t>et id = Symbol("id"); alert(id); </a:t>
            </a:r>
            <a:endParaRPr sz="1400" b="1">
              <a:solidFill>
                <a:srgbClr val="3F3F3F"/>
              </a:solidFill>
              <a:latin typeface="Times New Roman"/>
              <a:ea typeface="Times New Roman"/>
              <a:cs typeface="Times New Roman"/>
              <a:sym typeface="Times New Roman"/>
            </a:endParaRPr>
          </a:p>
          <a:p>
            <a:pPr marL="742950" lvl="0" indent="0" algn="l" rtl="0">
              <a:lnSpc>
                <a:spcPct val="130000"/>
              </a:lnSpc>
              <a:spcBef>
                <a:spcPts val="0"/>
              </a:spcBef>
              <a:spcAft>
                <a:spcPts val="0"/>
              </a:spcAft>
              <a:buNone/>
            </a:pPr>
            <a:r>
              <a:rPr lang="vi" sz="1400">
                <a:solidFill>
                  <a:srgbClr val="3F3F3F"/>
                </a:solidFill>
                <a:latin typeface="Times New Roman"/>
                <a:ea typeface="Times New Roman"/>
                <a:cs typeface="Times New Roman"/>
                <a:sym typeface="Times New Roman"/>
              </a:rPr>
              <a:t>=&gt; TypeError: Cannot convert a Symbol value to a string</a:t>
            </a:r>
            <a:endParaRPr sz="1400">
              <a:solidFill>
                <a:srgbClr val="3F3F3F"/>
              </a:solidFill>
              <a:latin typeface="Times New Roman"/>
              <a:ea typeface="Times New Roman"/>
              <a:cs typeface="Times New Roman"/>
              <a:sym typeface="Times New Roman"/>
            </a:endParaRPr>
          </a:p>
          <a:p>
            <a:pPr marL="742950" marR="0" lvl="1" indent="-283210" algn="l" rtl="0">
              <a:lnSpc>
                <a:spcPct val="13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Convert with toString()</a:t>
            </a:r>
            <a:endParaRPr>
              <a:solidFill>
                <a:srgbClr val="3F3F3F"/>
              </a:solidFill>
              <a:latin typeface="Times New Roman"/>
              <a:ea typeface="Times New Roman"/>
              <a:cs typeface="Times New Roman"/>
              <a:sym typeface="Times New Roman"/>
            </a:endParaRPr>
          </a:p>
          <a:p>
            <a:pPr marL="742950" marR="0" lvl="0" indent="0" algn="l" rtl="0">
              <a:lnSpc>
                <a:spcPct val="130000"/>
              </a:lnSpc>
              <a:spcBef>
                <a:spcPts val="0"/>
              </a:spcBef>
              <a:spcAft>
                <a:spcPts val="0"/>
              </a:spcAft>
              <a:buNone/>
            </a:pPr>
            <a:r>
              <a:rPr lang="vi" sz="1400" b="1">
                <a:solidFill>
                  <a:srgbClr val="3F3F3F"/>
                </a:solidFill>
                <a:latin typeface="Times New Roman"/>
                <a:ea typeface="Times New Roman"/>
                <a:cs typeface="Times New Roman"/>
                <a:sym typeface="Times New Roman"/>
              </a:rPr>
              <a:t>let id = Symbol("id"); alert(id.toString())</a:t>
            </a:r>
            <a:r>
              <a:rPr lang="vi" sz="1400">
                <a:solidFill>
                  <a:srgbClr val="3F3F3F"/>
                </a:solidFill>
                <a:latin typeface="Times New Roman"/>
                <a:ea typeface="Times New Roman"/>
                <a:cs typeface="Times New Roman"/>
                <a:sym typeface="Times New Roman"/>
              </a:rPr>
              <a:t>; </a:t>
            </a:r>
            <a:endParaRPr sz="1400">
              <a:solidFill>
                <a:srgbClr val="3F3F3F"/>
              </a:solidFill>
              <a:latin typeface="Times New Roman"/>
              <a:ea typeface="Times New Roman"/>
              <a:cs typeface="Times New Roman"/>
              <a:sym typeface="Times New Roman"/>
            </a:endParaRPr>
          </a:p>
          <a:p>
            <a:pPr marL="742950" marR="0" lvl="1" indent="-283210" algn="l" rtl="0">
              <a:lnSpc>
                <a:spcPct val="13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Get back description</a:t>
            </a:r>
            <a:endParaRPr>
              <a:solidFill>
                <a:srgbClr val="3F3F3F"/>
              </a:solidFill>
              <a:latin typeface="Times New Roman"/>
              <a:ea typeface="Times New Roman"/>
              <a:cs typeface="Times New Roman"/>
              <a:sym typeface="Times New Roman"/>
            </a:endParaRPr>
          </a:p>
          <a:p>
            <a:pPr marL="742950" marR="0" lvl="0" indent="0" algn="l" rtl="0">
              <a:lnSpc>
                <a:spcPct val="130000"/>
              </a:lnSpc>
              <a:spcBef>
                <a:spcPts val="0"/>
              </a:spcBef>
              <a:spcAft>
                <a:spcPts val="0"/>
              </a:spcAft>
              <a:buNone/>
            </a:pPr>
            <a:r>
              <a:rPr lang="vi" sz="1400" b="1">
                <a:solidFill>
                  <a:srgbClr val="3F3F3F"/>
                </a:solidFill>
                <a:latin typeface="Times New Roman"/>
                <a:ea typeface="Times New Roman"/>
                <a:cs typeface="Times New Roman"/>
                <a:sym typeface="Times New Roman"/>
              </a:rPr>
              <a:t>let id = Symbol("id"); console.log(id.description);</a:t>
            </a:r>
            <a:r>
              <a:rPr lang="vi" sz="1400">
                <a:solidFill>
                  <a:srgbClr val="3F3F3F"/>
                </a:solidFill>
                <a:latin typeface="Times New Roman"/>
                <a:ea typeface="Times New Roman"/>
                <a:cs typeface="Times New Roman"/>
                <a:sym typeface="Times New Roman"/>
              </a:rPr>
              <a:t> // id</a:t>
            </a:r>
            <a:endParaRPr sz="1400">
              <a:solidFill>
                <a:srgbClr val="3F3F3F"/>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p:nvPr/>
        </p:nvSpPr>
        <p:spPr>
          <a:xfrm>
            <a:off x="358957" y="281225"/>
            <a:ext cx="8292300" cy="571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sz="2800">
                <a:solidFill>
                  <a:srgbClr val="90C226"/>
                </a:solidFill>
              </a:rPr>
              <a:t>Object trong javascript</a:t>
            </a:r>
            <a:endParaRPr sz="2800">
              <a:solidFill>
                <a:srgbClr val="90C226"/>
              </a:solidFill>
            </a:endParaRPr>
          </a:p>
        </p:txBody>
      </p:sp>
      <p:pic>
        <p:nvPicPr>
          <p:cNvPr id="182" name="Google Shape;182;p32"/>
          <p:cNvPicPr preferRelativeResize="0"/>
          <p:nvPr/>
        </p:nvPicPr>
        <p:blipFill>
          <a:blip r:embed="rId3">
            <a:alphaModFix/>
          </a:blip>
          <a:stretch>
            <a:fillRect/>
          </a:stretch>
        </p:blipFill>
        <p:spPr>
          <a:xfrm>
            <a:off x="560825" y="852725"/>
            <a:ext cx="6907426" cy="2183950"/>
          </a:xfrm>
          <a:prstGeom prst="rect">
            <a:avLst/>
          </a:prstGeom>
          <a:noFill/>
          <a:ln>
            <a:noFill/>
          </a:ln>
        </p:spPr>
      </p:pic>
      <p:sp>
        <p:nvSpPr>
          <p:cNvPr id="183" name="Google Shape;183;p32"/>
          <p:cNvSpPr txBox="1"/>
          <p:nvPr/>
        </p:nvSpPr>
        <p:spPr>
          <a:xfrm>
            <a:off x="459125" y="2996850"/>
            <a:ext cx="5656200" cy="1706700"/>
          </a:xfrm>
          <a:prstGeom prst="rect">
            <a:avLst/>
          </a:prstGeom>
          <a:noFill/>
          <a:ln>
            <a:noFill/>
          </a:ln>
        </p:spPr>
        <p:txBody>
          <a:bodyPr spcFirstLastPara="1" wrap="square" lIns="91425" tIns="45700" rIns="91425" bIns="45700" anchor="t" anchorCtr="0">
            <a:noAutofit/>
          </a:bodyPr>
          <a:lstStyle/>
          <a:p>
            <a:pPr marL="342900" lvl="0" indent="-340360" algn="l" rtl="0">
              <a:spcBef>
                <a:spcPts val="0"/>
              </a:spcBef>
              <a:spcAft>
                <a:spcPts val="0"/>
              </a:spcAft>
              <a:buClr>
                <a:srgbClr val="90C226"/>
              </a:buClr>
              <a:buSzPts val="1400"/>
              <a:buFont typeface="Times New Roman"/>
              <a:buChar char="►"/>
            </a:pPr>
            <a:r>
              <a:rPr lang="vi" b="1">
                <a:solidFill>
                  <a:srgbClr val="3F3F3F"/>
                </a:solidFill>
                <a:latin typeface="Times New Roman"/>
                <a:ea typeface="Times New Roman"/>
                <a:cs typeface="Times New Roman"/>
                <a:sym typeface="Times New Roman"/>
              </a:rPr>
              <a:t>Declare:</a:t>
            </a:r>
            <a:r>
              <a:rPr lang="vi">
                <a:solidFill>
                  <a:srgbClr val="3F3F3F"/>
                </a:solidFill>
                <a:latin typeface="Times New Roman"/>
                <a:ea typeface="Times New Roman"/>
                <a:cs typeface="Times New Roman"/>
                <a:sym typeface="Times New Roman"/>
              </a:rPr>
              <a:t> </a:t>
            </a:r>
            <a:endParaRPr>
              <a:solidFill>
                <a:srgbClr val="3F3F3F"/>
              </a:solidFill>
              <a:latin typeface="Times New Roman"/>
              <a:ea typeface="Times New Roman"/>
              <a:cs typeface="Times New Roman"/>
              <a:sym typeface="Times New Roman"/>
            </a:endParaRPr>
          </a:p>
          <a:p>
            <a:pPr marL="342900" lvl="0" indent="0" algn="l" rtl="0">
              <a:spcBef>
                <a:spcPts val="0"/>
              </a:spcBef>
              <a:spcAft>
                <a:spcPts val="0"/>
              </a:spcAft>
              <a:buNone/>
            </a:pPr>
            <a:r>
              <a:rPr lang="vi">
                <a:solidFill>
                  <a:srgbClr val="3F3F3F"/>
                </a:solidFill>
                <a:latin typeface="Times New Roman"/>
                <a:ea typeface="Times New Roman"/>
                <a:cs typeface="Times New Roman"/>
                <a:sym typeface="Times New Roman"/>
              </a:rPr>
              <a:t>var car = {</a:t>
            </a:r>
            <a:br>
              <a:rPr lang="vi">
                <a:solidFill>
                  <a:srgbClr val="3F3F3F"/>
                </a:solidFill>
                <a:latin typeface="Times New Roman"/>
                <a:ea typeface="Times New Roman"/>
                <a:cs typeface="Times New Roman"/>
                <a:sym typeface="Times New Roman"/>
              </a:rPr>
            </a:br>
            <a:r>
              <a:rPr lang="vi">
                <a:solidFill>
                  <a:srgbClr val="3F3F3F"/>
                </a:solidFill>
                <a:latin typeface="Times New Roman"/>
                <a:ea typeface="Times New Roman"/>
                <a:cs typeface="Times New Roman"/>
                <a:sym typeface="Times New Roman"/>
              </a:rPr>
              <a:t>    name: "Fiat",</a:t>
            </a:r>
            <a:br>
              <a:rPr lang="vi">
                <a:solidFill>
                  <a:srgbClr val="3F3F3F"/>
                </a:solidFill>
                <a:latin typeface="Times New Roman"/>
                <a:ea typeface="Times New Roman"/>
                <a:cs typeface="Times New Roman"/>
                <a:sym typeface="Times New Roman"/>
              </a:rPr>
            </a:br>
            <a:r>
              <a:rPr lang="vi">
                <a:solidFill>
                  <a:srgbClr val="3F3F3F"/>
                </a:solidFill>
                <a:latin typeface="Times New Roman"/>
                <a:ea typeface="Times New Roman"/>
                <a:cs typeface="Times New Roman"/>
                <a:sym typeface="Times New Roman"/>
              </a:rPr>
              <a:t>    model: 500,</a:t>
            </a:r>
            <a:br>
              <a:rPr lang="vi">
                <a:solidFill>
                  <a:srgbClr val="3F3F3F"/>
                </a:solidFill>
                <a:latin typeface="Times New Roman"/>
                <a:ea typeface="Times New Roman"/>
                <a:cs typeface="Times New Roman"/>
                <a:sym typeface="Times New Roman"/>
              </a:rPr>
            </a:br>
            <a:r>
              <a:rPr lang="vi">
                <a:solidFill>
                  <a:srgbClr val="3F3F3F"/>
                </a:solidFill>
                <a:latin typeface="Times New Roman"/>
                <a:ea typeface="Times New Roman"/>
                <a:cs typeface="Times New Roman"/>
                <a:sym typeface="Times New Roman"/>
              </a:rPr>
              <a:t>    weight: 850,</a:t>
            </a:r>
            <a:br>
              <a:rPr lang="vi">
                <a:solidFill>
                  <a:srgbClr val="3F3F3F"/>
                </a:solidFill>
                <a:latin typeface="Times New Roman"/>
                <a:ea typeface="Times New Roman"/>
                <a:cs typeface="Times New Roman"/>
                <a:sym typeface="Times New Roman"/>
              </a:rPr>
            </a:br>
            <a:r>
              <a:rPr lang="vi">
                <a:solidFill>
                  <a:srgbClr val="3F3F3F"/>
                </a:solidFill>
                <a:latin typeface="Times New Roman"/>
                <a:ea typeface="Times New Roman"/>
                <a:cs typeface="Times New Roman"/>
                <a:sym typeface="Times New Roman"/>
              </a:rPr>
              <a:t>    color: "white",</a:t>
            </a:r>
            <a:br>
              <a:rPr lang="vi">
                <a:solidFill>
                  <a:srgbClr val="3F3F3F"/>
                </a:solidFill>
                <a:latin typeface="Times New Roman"/>
                <a:ea typeface="Times New Roman"/>
                <a:cs typeface="Times New Roman"/>
                <a:sym typeface="Times New Roman"/>
              </a:rPr>
            </a:br>
            <a:r>
              <a:rPr lang="vi">
                <a:solidFill>
                  <a:srgbClr val="3F3F3F"/>
                </a:solidFill>
                <a:latin typeface="Times New Roman"/>
                <a:ea typeface="Times New Roman"/>
                <a:cs typeface="Times New Roman"/>
                <a:sym typeface="Times New Roman"/>
              </a:rPr>
              <a:t>    start: function() { console.log("Start running"); }</a:t>
            </a:r>
            <a:br>
              <a:rPr lang="vi">
                <a:solidFill>
                  <a:srgbClr val="3F3F3F"/>
                </a:solidFill>
                <a:latin typeface="Times New Roman"/>
                <a:ea typeface="Times New Roman"/>
                <a:cs typeface="Times New Roman"/>
                <a:sym typeface="Times New Roman"/>
              </a:rPr>
            </a:br>
            <a:r>
              <a:rPr lang="vi">
                <a:solidFill>
                  <a:srgbClr val="3F3F3F"/>
                </a:solidFill>
                <a:latin typeface="Times New Roman"/>
                <a:ea typeface="Times New Roman"/>
                <a:cs typeface="Times New Roman"/>
                <a:sym typeface="Times New Roman"/>
              </a:rPr>
              <a:t>};</a:t>
            </a:r>
            <a:endParaRPr>
              <a:solidFill>
                <a:srgbClr val="3F3F3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Outline</a:t>
            </a:r>
            <a:endParaRPr/>
          </a:p>
        </p:txBody>
      </p:sp>
      <p:sp>
        <p:nvSpPr>
          <p:cNvPr id="73" name="Google Shape;73;p15"/>
          <p:cNvSpPr txBox="1">
            <a:spLocks noGrp="1"/>
          </p:cNvSpPr>
          <p:nvPr>
            <p:ph type="body" idx="1"/>
          </p:nvPr>
        </p:nvSpPr>
        <p:spPr>
          <a:xfrm>
            <a:off x="311700" y="1152475"/>
            <a:ext cx="8520600" cy="1710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vi"/>
              <a:t>Javascript là gì</a:t>
            </a:r>
            <a:endParaRPr/>
          </a:p>
          <a:p>
            <a:pPr marL="457200" lvl="0" indent="-342900" algn="l" rtl="0">
              <a:spcBef>
                <a:spcPts val="0"/>
              </a:spcBef>
              <a:spcAft>
                <a:spcPts val="0"/>
              </a:spcAft>
              <a:buSzPts val="1800"/>
              <a:buAutoNum type="arabicPeriod"/>
            </a:pPr>
            <a:r>
              <a:rPr lang="vi"/>
              <a:t>Kiểu dữ liệu trong javascript</a:t>
            </a:r>
            <a:endParaRPr/>
          </a:p>
          <a:p>
            <a:pPr marL="457200" lvl="0" indent="-342900" algn="l" rtl="0">
              <a:spcBef>
                <a:spcPts val="0"/>
              </a:spcBef>
              <a:spcAft>
                <a:spcPts val="0"/>
              </a:spcAft>
              <a:buSzPts val="1800"/>
              <a:buAutoNum type="arabicPeriod"/>
            </a:pPr>
            <a:r>
              <a:rPr lang="vi"/>
              <a:t>Biến và khai báo biến</a:t>
            </a:r>
            <a:endParaRPr/>
          </a:p>
          <a:p>
            <a:pPr marL="457200" lvl="0" indent="-342900" algn="l" rtl="0">
              <a:spcBef>
                <a:spcPts val="0"/>
              </a:spcBef>
              <a:spcAft>
                <a:spcPts val="0"/>
              </a:spcAft>
              <a:buSzPts val="1800"/>
              <a:buAutoNum type="arabicPeriod"/>
            </a:pPr>
            <a:r>
              <a:rPr lang="vi"/>
              <a:t>Các lệnh và biểu thức cơ bản trong js</a:t>
            </a:r>
            <a:endParaRPr/>
          </a:p>
        </p:txBody>
      </p:sp>
      <p:sp>
        <p:nvSpPr>
          <p:cNvPr id="74" name="Google Shape;74;p15"/>
          <p:cNvSpPr txBox="1">
            <a:spLocks noGrp="1"/>
          </p:cNvSpPr>
          <p:nvPr>
            <p:ph type="body" idx="1"/>
          </p:nvPr>
        </p:nvSpPr>
        <p:spPr>
          <a:xfrm>
            <a:off x="448175" y="3168000"/>
            <a:ext cx="8520600" cy="459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
              <a:t>Practice Exercises</a:t>
            </a:r>
            <a:endParaRPr/>
          </a:p>
        </p:txBody>
      </p:sp>
      <p:sp>
        <p:nvSpPr>
          <p:cNvPr id="75" name="Google Shape;75;p15"/>
          <p:cNvSpPr txBox="1">
            <a:spLocks noGrp="1"/>
          </p:cNvSpPr>
          <p:nvPr>
            <p:ph type="title"/>
          </p:nvPr>
        </p:nvSpPr>
        <p:spPr>
          <a:xfrm>
            <a:off x="376525" y="2571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Extend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p:nvPr/>
        </p:nvSpPr>
        <p:spPr>
          <a:xfrm>
            <a:off x="225875" y="246975"/>
            <a:ext cx="8596800" cy="530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sz="2800">
                <a:solidFill>
                  <a:srgbClr val="90C226"/>
                </a:solidFill>
              </a:rPr>
              <a:t>Object usage</a:t>
            </a:r>
            <a:endParaRPr sz="2800">
              <a:solidFill>
                <a:srgbClr val="90C226"/>
              </a:solidFill>
            </a:endParaRPr>
          </a:p>
        </p:txBody>
      </p:sp>
      <p:sp>
        <p:nvSpPr>
          <p:cNvPr id="189" name="Google Shape;189;p33"/>
          <p:cNvSpPr txBox="1"/>
          <p:nvPr/>
        </p:nvSpPr>
        <p:spPr>
          <a:xfrm>
            <a:off x="225875" y="983900"/>
            <a:ext cx="8596800" cy="3605700"/>
          </a:xfrm>
          <a:prstGeom prst="rect">
            <a:avLst/>
          </a:prstGeom>
          <a:noFill/>
          <a:ln>
            <a:noFill/>
          </a:ln>
        </p:spPr>
        <p:txBody>
          <a:bodyPr spcFirstLastPara="1" wrap="square" lIns="91425" tIns="45700" rIns="91425" bIns="45700" anchor="t" anchorCtr="0">
            <a:noAutofit/>
          </a:bodyPr>
          <a:lstStyle/>
          <a:p>
            <a:pPr marL="342900" lvl="0" indent="-342900" algn="l" rtl="0">
              <a:lnSpc>
                <a:spcPct val="130000"/>
              </a:lnSpc>
              <a:spcBef>
                <a:spcPts val="0"/>
              </a:spcBef>
              <a:spcAft>
                <a:spcPts val="0"/>
              </a:spcAft>
              <a:buClr>
                <a:srgbClr val="90C226"/>
              </a:buClr>
              <a:buSzPts val="1440"/>
              <a:buFont typeface="Times New Roman"/>
              <a:buChar char="❖"/>
            </a:pPr>
            <a:r>
              <a:rPr lang="vi">
                <a:solidFill>
                  <a:srgbClr val="3F3F3F"/>
                </a:solidFill>
                <a:latin typeface="Times New Roman"/>
                <a:ea typeface="Times New Roman"/>
                <a:cs typeface="Times New Roman"/>
                <a:sym typeface="Times New Roman"/>
              </a:rPr>
              <a:t>Accessing object properties (truy cập vào thuộc tính trong object javascript)</a:t>
            </a:r>
            <a:endParaRPr>
              <a:solidFill>
                <a:srgbClr val="3F3F3F"/>
              </a:solidFill>
              <a:latin typeface="Times New Roman"/>
              <a:ea typeface="Times New Roman"/>
              <a:cs typeface="Times New Roman"/>
              <a:sym typeface="Times New Roman"/>
            </a:endParaRPr>
          </a:p>
          <a:p>
            <a:pPr marL="742950" lvl="1" indent="-285750" algn="l" rtl="0">
              <a:lnSpc>
                <a:spcPct val="130000"/>
              </a:lnSpc>
              <a:spcBef>
                <a:spcPts val="0"/>
              </a:spcBef>
              <a:spcAft>
                <a:spcPts val="0"/>
              </a:spcAft>
              <a:buClr>
                <a:srgbClr val="90C226"/>
              </a:buClr>
              <a:buSzPts val="1440"/>
              <a:buFont typeface="Times New Roman"/>
              <a:buChar char="➢"/>
            </a:pPr>
            <a:r>
              <a:rPr lang="vi" b="1">
                <a:solidFill>
                  <a:srgbClr val="3F3F3F"/>
                </a:solidFill>
                <a:latin typeface="Times New Roman"/>
                <a:ea typeface="Times New Roman"/>
                <a:cs typeface="Times New Roman"/>
                <a:sym typeface="Times New Roman"/>
              </a:rPr>
              <a:t>objectName.propertyName or objectName["propertyName"]</a:t>
            </a:r>
            <a:endParaRPr b="1">
              <a:solidFill>
                <a:srgbClr val="3F3F3F"/>
              </a:solidFill>
              <a:latin typeface="Times New Roman"/>
              <a:ea typeface="Times New Roman"/>
              <a:cs typeface="Times New Roman"/>
              <a:sym typeface="Times New Roman"/>
            </a:endParaRPr>
          </a:p>
          <a:p>
            <a:pPr marL="342900" lvl="0" indent="-342900" algn="l" rtl="0">
              <a:lnSpc>
                <a:spcPct val="130000"/>
              </a:lnSpc>
              <a:spcBef>
                <a:spcPts val="0"/>
              </a:spcBef>
              <a:spcAft>
                <a:spcPts val="0"/>
              </a:spcAft>
              <a:buClr>
                <a:srgbClr val="90C226"/>
              </a:buClr>
              <a:buSzPts val="1440"/>
              <a:buFont typeface="Times New Roman"/>
              <a:buChar char="❖"/>
            </a:pPr>
            <a:r>
              <a:rPr lang="vi">
                <a:solidFill>
                  <a:srgbClr val="3F3F3F"/>
                </a:solidFill>
                <a:latin typeface="Times New Roman"/>
                <a:ea typeface="Times New Roman"/>
                <a:cs typeface="Times New Roman"/>
                <a:sym typeface="Times New Roman"/>
              </a:rPr>
              <a:t>Accessing object methods (truy cập phương thức trong object js)</a:t>
            </a:r>
            <a:endParaRPr>
              <a:solidFill>
                <a:srgbClr val="3F3F3F"/>
              </a:solidFill>
              <a:latin typeface="Times New Roman"/>
              <a:ea typeface="Times New Roman"/>
              <a:cs typeface="Times New Roman"/>
              <a:sym typeface="Times New Roman"/>
            </a:endParaRPr>
          </a:p>
          <a:p>
            <a:pPr marL="742950" lvl="1" indent="-285750" algn="l" rtl="0">
              <a:lnSpc>
                <a:spcPct val="130000"/>
              </a:lnSpc>
              <a:spcBef>
                <a:spcPts val="0"/>
              </a:spcBef>
              <a:spcAft>
                <a:spcPts val="0"/>
              </a:spcAft>
              <a:buClr>
                <a:srgbClr val="90C226"/>
              </a:buClr>
              <a:buSzPts val="1440"/>
              <a:buFont typeface="Times New Roman"/>
              <a:buChar char="➢"/>
            </a:pPr>
            <a:r>
              <a:rPr lang="vi" b="1">
                <a:solidFill>
                  <a:srgbClr val="3F3F3F"/>
                </a:solidFill>
                <a:latin typeface="Times New Roman"/>
                <a:ea typeface="Times New Roman"/>
                <a:cs typeface="Times New Roman"/>
                <a:sym typeface="Times New Roman"/>
              </a:rPr>
              <a:t>objectName.methodName()</a:t>
            </a:r>
            <a:endParaRPr b="1">
              <a:solidFill>
                <a:srgbClr val="3F3F3F"/>
              </a:solidFill>
              <a:latin typeface="Times New Roman"/>
              <a:ea typeface="Times New Roman"/>
              <a:cs typeface="Times New Roman"/>
              <a:sym typeface="Times New Roman"/>
            </a:endParaRPr>
          </a:p>
          <a:p>
            <a:pPr marL="342900" lvl="0" indent="-342900" algn="l" rtl="0">
              <a:lnSpc>
                <a:spcPct val="130000"/>
              </a:lnSpc>
              <a:spcBef>
                <a:spcPts val="0"/>
              </a:spcBef>
              <a:spcAft>
                <a:spcPts val="0"/>
              </a:spcAft>
              <a:buClr>
                <a:srgbClr val="90C226"/>
              </a:buClr>
              <a:buSzPts val="1440"/>
              <a:buFont typeface="Times New Roman"/>
              <a:buChar char="❖"/>
            </a:pPr>
            <a:r>
              <a:rPr lang="vi">
                <a:solidFill>
                  <a:srgbClr val="3F3F3F"/>
                </a:solidFill>
                <a:latin typeface="Times New Roman"/>
                <a:ea typeface="Times New Roman"/>
                <a:cs typeface="Times New Roman"/>
                <a:sym typeface="Times New Roman"/>
              </a:rPr>
              <a:t>For … in : </a:t>
            </a:r>
            <a:endParaRPr>
              <a:solidFill>
                <a:srgbClr val="3F3F3F"/>
              </a:solidFill>
              <a:latin typeface="Times New Roman"/>
              <a:ea typeface="Times New Roman"/>
              <a:cs typeface="Times New Roman"/>
              <a:sym typeface="Times New Roman"/>
            </a:endParaRPr>
          </a:p>
          <a:p>
            <a:pPr marL="742950" lvl="1" indent="-285750" algn="l" rtl="0">
              <a:lnSpc>
                <a:spcPct val="130000"/>
              </a:lnSpc>
              <a:spcBef>
                <a:spcPts val="0"/>
              </a:spcBef>
              <a:spcAft>
                <a:spcPts val="0"/>
              </a:spcAft>
              <a:buClr>
                <a:srgbClr val="90C226"/>
              </a:buClr>
              <a:buSzPts val="1440"/>
              <a:buFont typeface="Times New Roman"/>
              <a:buChar char="➢"/>
            </a:pPr>
            <a:r>
              <a:rPr lang="vi">
                <a:solidFill>
                  <a:srgbClr val="3F3F3F"/>
                </a:solidFill>
                <a:latin typeface="Times New Roman"/>
                <a:ea typeface="Times New Roman"/>
                <a:cs typeface="Times New Roman"/>
                <a:sym typeface="Times New Roman"/>
              </a:rPr>
              <a:t>Cú pháp : </a:t>
            </a:r>
            <a:r>
              <a:rPr lang="vi" b="1">
                <a:solidFill>
                  <a:srgbClr val="3F3F3F"/>
                </a:solidFill>
                <a:latin typeface="Times New Roman"/>
                <a:ea typeface="Times New Roman"/>
                <a:cs typeface="Times New Roman"/>
                <a:sym typeface="Times New Roman"/>
              </a:rPr>
              <a:t>for</a:t>
            </a:r>
            <a:r>
              <a:rPr lang="vi">
                <a:solidFill>
                  <a:srgbClr val="3F3F3F"/>
                </a:solidFill>
                <a:latin typeface="Times New Roman"/>
                <a:ea typeface="Times New Roman"/>
                <a:cs typeface="Times New Roman"/>
                <a:sym typeface="Times New Roman"/>
              </a:rPr>
              <a:t> (let variable </a:t>
            </a:r>
            <a:r>
              <a:rPr lang="vi" b="1">
                <a:solidFill>
                  <a:srgbClr val="3F3F3F"/>
                </a:solidFill>
                <a:latin typeface="Times New Roman"/>
                <a:ea typeface="Times New Roman"/>
                <a:cs typeface="Times New Roman"/>
                <a:sym typeface="Times New Roman"/>
              </a:rPr>
              <a:t>in</a:t>
            </a:r>
            <a:r>
              <a:rPr lang="vi">
                <a:solidFill>
                  <a:srgbClr val="3F3F3F"/>
                </a:solidFill>
                <a:latin typeface="Times New Roman"/>
                <a:ea typeface="Times New Roman"/>
                <a:cs typeface="Times New Roman"/>
                <a:sym typeface="Times New Roman"/>
              </a:rPr>
              <a:t> object) { ... }</a:t>
            </a:r>
            <a:endParaRPr>
              <a:solidFill>
                <a:srgbClr val="3F3F3F"/>
              </a:solidFill>
              <a:latin typeface="Times New Roman"/>
              <a:ea typeface="Times New Roman"/>
              <a:cs typeface="Times New Roman"/>
              <a:sym typeface="Times New Roman"/>
            </a:endParaRPr>
          </a:p>
          <a:p>
            <a:pPr marL="342900" lvl="0" indent="-342900" algn="l" rtl="0">
              <a:lnSpc>
                <a:spcPct val="130000"/>
              </a:lnSpc>
              <a:spcBef>
                <a:spcPts val="0"/>
              </a:spcBef>
              <a:spcAft>
                <a:spcPts val="0"/>
              </a:spcAft>
              <a:buClr>
                <a:srgbClr val="90C226"/>
              </a:buClr>
              <a:buSzPts val="1440"/>
              <a:buFont typeface="Times New Roman"/>
              <a:buChar char="❖"/>
            </a:pPr>
            <a:r>
              <a:rPr lang="vi">
                <a:solidFill>
                  <a:srgbClr val="3F3F3F"/>
                </a:solidFill>
                <a:latin typeface="Times New Roman"/>
                <a:ea typeface="Times New Roman"/>
                <a:cs typeface="Times New Roman"/>
                <a:sym typeface="Times New Roman"/>
              </a:rPr>
              <a:t>Usage of this:</a:t>
            </a:r>
            <a:br>
              <a:rPr lang="vi">
                <a:solidFill>
                  <a:srgbClr val="3F3F3F"/>
                </a:solidFill>
                <a:latin typeface="Times New Roman"/>
                <a:ea typeface="Times New Roman"/>
                <a:cs typeface="Times New Roman"/>
                <a:sym typeface="Times New Roman"/>
              </a:rPr>
            </a:br>
            <a:r>
              <a:rPr lang="vi" sz="1200">
                <a:solidFill>
                  <a:srgbClr val="3F3F3F"/>
                </a:solidFill>
                <a:latin typeface="Times New Roman"/>
                <a:ea typeface="Times New Roman"/>
                <a:cs typeface="Times New Roman"/>
                <a:sym typeface="Times New Roman"/>
              </a:rPr>
              <a:t>var person = {</a:t>
            </a:r>
            <a:br>
              <a:rPr lang="vi" sz="1200">
                <a:solidFill>
                  <a:srgbClr val="3F3F3F"/>
                </a:solidFill>
                <a:latin typeface="Times New Roman"/>
                <a:ea typeface="Times New Roman"/>
                <a:cs typeface="Times New Roman"/>
                <a:sym typeface="Times New Roman"/>
              </a:rPr>
            </a:br>
            <a:r>
              <a:rPr lang="vi" sz="1200">
                <a:solidFill>
                  <a:srgbClr val="3F3F3F"/>
                </a:solidFill>
                <a:latin typeface="Times New Roman"/>
                <a:ea typeface="Times New Roman"/>
                <a:cs typeface="Times New Roman"/>
                <a:sym typeface="Times New Roman"/>
              </a:rPr>
              <a:t>	   firstName: "John",</a:t>
            </a:r>
            <a:br>
              <a:rPr lang="vi" sz="1200">
                <a:solidFill>
                  <a:srgbClr val="3F3F3F"/>
                </a:solidFill>
                <a:latin typeface="Times New Roman"/>
                <a:ea typeface="Times New Roman"/>
                <a:cs typeface="Times New Roman"/>
                <a:sym typeface="Times New Roman"/>
              </a:rPr>
            </a:br>
            <a:r>
              <a:rPr lang="vi" sz="1200">
                <a:solidFill>
                  <a:srgbClr val="3F3F3F"/>
                </a:solidFill>
                <a:latin typeface="Times New Roman"/>
                <a:ea typeface="Times New Roman"/>
                <a:cs typeface="Times New Roman"/>
                <a:sym typeface="Times New Roman"/>
              </a:rPr>
              <a:t>      lastName: "Doe",</a:t>
            </a:r>
            <a:br>
              <a:rPr lang="vi" sz="1200">
                <a:solidFill>
                  <a:srgbClr val="3F3F3F"/>
                </a:solidFill>
                <a:latin typeface="Times New Roman"/>
                <a:ea typeface="Times New Roman"/>
                <a:cs typeface="Times New Roman"/>
                <a:sym typeface="Times New Roman"/>
              </a:rPr>
            </a:br>
            <a:r>
              <a:rPr lang="vi" sz="1200">
                <a:solidFill>
                  <a:srgbClr val="3F3F3F"/>
                </a:solidFill>
                <a:latin typeface="Times New Roman"/>
                <a:ea typeface="Times New Roman"/>
                <a:cs typeface="Times New Roman"/>
                <a:sym typeface="Times New Roman"/>
              </a:rPr>
              <a:t>      id: 5566,</a:t>
            </a:r>
            <a:br>
              <a:rPr lang="vi" sz="1200">
                <a:solidFill>
                  <a:srgbClr val="3F3F3F"/>
                </a:solidFill>
                <a:latin typeface="Times New Roman"/>
                <a:ea typeface="Times New Roman"/>
                <a:cs typeface="Times New Roman"/>
                <a:sym typeface="Times New Roman"/>
              </a:rPr>
            </a:br>
            <a:r>
              <a:rPr lang="vi" sz="1200">
                <a:solidFill>
                  <a:srgbClr val="3F3F3F"/>
                </a:solidFill>
                <a:latin typeface="Times New Roman"/>
                <a:ea typeface="Times New Roman"/>
                <a:cs typeface="Times New Roman"/>
                <a:sym typeface="Times New Roman"/>
              </a:rPr>
              <a:t>      fullName: function() {</a:t>
            </a:r>
            <a:br>
              <a:rPr lang="vi" sz="1200">
                <a:solidFill>
                  <a:srgbClr val="3F3F3F"/>
                </a:solidFill>
                <a:latin typeface="Times New Roman"/>
                <a:ea typeface="Times New Roman"/>
                <a:cs typeface="Times New Roman"/>
                <a:sym typeface="Times New Roman"/>
              </a:rPr>
            </a:br>
            <a:r>
              <a:rPr lang="vi" sz="1200">
                <a:solidFill>
                  <a:srgbClr val="3F3F3F"/>
                </a:solidFill>
                <a:latin typeface="Times New Roman"/>
                <a:ea typeface="Times New Roman"/>
                <a:cs typeface="Times New Roman"/>
                <a:sym typeface="Times New Roman"/>
              </a:rPr>
              <a:t>            return this.firstName + " " + this.lastName;</a:t>
            </a:r>
            <a:br>
              <a:rPr lang="vi" sz="1200">
                <a:solidFill>
                  <a:srgbClr val="3F3F3F"/>
                </a:solidFill>
                <a:latin typeface="Times New Roman"/>
                <a:ea typeface="Times New Roman"/>
                <a:cs typeface="Times New Roman"/>
                <a:sym typeface="Times New Roman"/>
              </a:rPr>
            </a:br>
            <a:r>
              <a:rPr lang="vi" sz="1200">
                <a:solidFill>
                  <a:srgbClr val="3F3F3F"/>
                </a:solidFill>
                <a:latin typeface="Times New Roman"/>
                <a:ea typeface="Times New Roman"/>
                <a:cs typeface="Times New Roman"/>
                <a:sym typeface="Times New Roman"/>
              </a:rPr>
              <a:t>      }</a:t>
            </a:r>
            <a:endParaRPr sz="1200">
              <a:solidFill>
                <a:srgbClr val="3F3F3F"/>
              </a:solidFill>
              <a:latin typeface="Times New Roman"/>
              <a:ea typeface="Times New Roman"/>
              <a:cs typeface="Times New Roman"/>
              <a:sym typeface="Times New Roman"/>
            </a:endParaRPr>
          </a:p>
          <a:p>
            <a:pPr marL="342900" lvl="0" indent="0" algn="l" rtl="0">
              <a:lnSpc>
                <a:spcPct val="130000"/>
              </a:lnSpc>
              <a:spcBef>
                <a:spcPts val="0"/>
              </a:spcBef>
              <a:spcAft>
                <a:spcPts val="0"/>
              </a:spcAft>
              <a:buNone/>
            </a:pPr>
            <a:r>
              <a:rPr lang="vi" sz="1200">
                <a:solidFill>
                  <a:srgbClr val="3F3F3F"/>
                </a:solidFill>
                <a:latin typeface="Times New Roman"/>
                <a:ea typeface="Times New Roman"/>
                <a:cs typeface="Times New Roman"/>
                <a:sym typeface="Times New Roman"/>
              </a:rPr>
              <a:t>};</a:t>
            </a:r>
            <a:endParaRPr sz="1200">
              <a:solidFill>
                <a:srgbClr val="3F3F3F"/>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solidFill>
                  <a:srgbClr val="669900"/>
                </a:solidFill>
                <a:latin typeface="Arial"/>
                <a:ea typeface="Arial"/>
                <a:cs typeface="Arial"/>
                <a:sym typeface="Arial"/>
              </a:rPr>
              <a:t>Function Object</a:t>
            </a:r>
            <a:endParaRPr>
              <a:solidFill>
                <a:srgbClr val="669900"/>
              </a:solidFill>
              <a:latin typeface="Arial"/>
              <a:ea typeface="Arial"/>
              <a:cs typeface="Arial"/>
              <a:sym typeface="Arial"/>
            </a:endParaRPr>
          </a:p>
        </p:txBody>
      </p:sp>
      <p:sp>
        <p:nvSpPr>
          <p:cNvPr id="195" name="Google Shape;195;p34"/>
          <p:cNvSpPr txBox="1">
            <a:spLocks noGrp="1"/>
          </p:cNvSpPr>
          <p:nvPr>
            <p:ph type="body" idx="1"/>
          </p:nvPr>
        </p:nvSpPr>
        <p:spPr>
          <a:xfrm>
            <a:off x="311700" y="1152475"/>
            <a:ext cx="8520600" cy="383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CAF50"/>
              </a:buClr>
              <a:buSzPts val="1400"/>
              <a:buFont typeface="Times New Roman"/>
              <a:buChar char="❖"/>
            </a:pPr>
            <a:r>
              <a:rPr lang="vi" sz="1400">
                <a:latin typeface="Times New Roman"/>
                <a:ea typeface="Times New Roman"/>
                <a:cs typeface="Times New Roman"/>
                <a:sym typeface="Times New Roman"/>
              </a:rPr>
              <a:t>Create new object from function declare or an existed object</a:t>
            </a:r>
            <a:endParaRPr sz="1400">
              <a:latin typeface="Times New Roman"/>
              <a:ea typeface="Times New Roman"/>
              <a:cs typeface="Times New Roman"/>
              <a:sym typeface="Times New Roman"/>
            </a:endParaRPr>
          </a:p>
        </p:txBody>
      </p:sp>
      <p:sp>
        <p:nvSpPr>
          <p:cNvPr id="196" name="Google Shape;196;p34"/>
          <p:cNvSpPr txBox="1"/>
          <p:nvPr/>
        </p:nvSpPr>
        <p:spPr>
          <a:xfrm>
            <a:off x="488450" y="1854725"/>
            <a:ext cx="3944700" cy="18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b="1">
                <a:latin typeface="Times New Roman"/>
                <a:ea typeface="Times New Roman"/>
                <a:cs typeface="Times New Roman"/>
                <a:sym typeface="Times New Roman"/>
              </a:rPr>
              <a:t>function Car(make, model, year) {</a:t>
            </a:r>
            <a:endParaRPr b="1">
              <a:latin typeface="Times New Roman"/>
              <a:ea typeface="Times New Roman"/>
              <a:cs typeface="Times New Roman"/>
              <a:sym typeface="Times New Roman"/>
            </a:endParaRPr>
          </a:p>
          <a:p>
            <a:pPr marL="0" lvl="0" indent="0" algn="l" rtl="0">
              <a:spcBef>
                <a:spcPts val="0"/>
              </a:spcBef>
              <a:spcAft>
                <a:spcPts val="0"/>
              </a:spcAft>
              <a:buNone/>
            </a:pPr>
            <a:r>
              <a:rPr lang="vi" b="1">
                <a:latin typeface="Times New Roman"/>
                <a:ea typeface="Times New Roman"/>
                <a:cs typeface="Times New Roman"/>
                <a:sym typeface="Times New Roman"/>
              </a:rPr>
              <a:t>  this.make = make;</a:t>
            </a:r>
            <a:endParaRPr b="1">
              <a:latin typeface="Times New Roman"/>
              <a:ea typeface="Times New Roman"/>
              <a:cs typeface="Times New Roman"/>
              <a:sym typeface="Times New Roman"/>
            </a:endParaRPr>
          </a:p>
          <a:p>
            <a:pPr marL="0" lvl="0" indent="0" algn="l" rtl="0">
              <a:spcBef>
                <a:spcPts val="0"/>
              </a:spcBef>
              <a:spcAft>
                <a:spcPts val="0"/>
              </a:spcAft>
              <a:buNone/>
            </a:pPr>
            <a:r>
              <a:rPr lang="vi" b="1">
                <a:latin typeface="Times New Roman"/>
                <a:ea typeface="Times New Roman"/>
                <a:cs typeface="Times New Roman"/>
                <a:sym typeface="Times New Roman"/>
              </a:rPr>
              <a:t>  this.model = model;</a:t>
            </a:r>
            <a:endParaRPr b="1">
              <a:latin typeface="Times New Roman"/>
              <a:ea typeface="Times New Roman"/>
              <a:cs typeface="Times New Roman"/>
              <a:sym typeface="Times New Roman"/>
            </a:endParaRPr>
          </a:p>
          <a:p>
            <a:pPr marL="0" lvl="0" indent="0" algn="l" rtl="0">
              <a:spcBef>
                <a:spcPts val="0"/>
              </a:spcBef>
              <a:spcAft>
                <a:spcPts val="0"/>
              </a:spcAft>
              <a:buNone/>
            </a:pPr>
            <a:r>
              <a:rPr lang="vi" b="1">
                <a:latin typeface="Times New Roman"/>
                <a:ea typeface="Times New Roman"/>
                <a:cs typeface="Times New Roman"/>
                <a:sym typeface="Times New Roman"/>
              </a:rPr>
              <a:t>  this.year = year;</a:t>
            </a:r>
            <a:endParaRPr b="1">
              <a:latin typeface="Times New Roman"/>
              <a:ea typeface="Times New Roman"/>
              <a:cs typeface="Times New Roman"/>
              <a:sym typeface="Times New Roman"/>
            </a:endParaRPr>
          </a:p>
          <a:p>
            <a:pPr marL="0" lvl="0" indent="0" algn="l" rtl="0">
              <a:spcBef>
                <a:spcPts val="0"/>
              </a:spcBef>
              <a:spcAft>
                <a:spcPts val="0"/>
              </a:spcAft>
              <a:buNone/>
            </a:pPr>
            <a:r>
              <a:rPr lang="vi" b="1">
                <a:latin typeface="Times New Roman"/>
                <a:ea typeface="Times New Roman"/>
                <a:cs typeface="Times New Roman"/>
                <a:sym typeface="Times New Roman"/>
              </a:rPr>
              <a:t>}</a:t>
            </a: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r>
              <a:rPr lang="vi" b="1">
                <a:latin typeface="Times New Roman"/>
                <a:ea typeface="Times New Roman"/>
                <a:cs typeface="Times New Roman"/>
                <a:sym typeface="Times New Roman"/>
              </a:rPr>
              <a:t>var myCar = new Car('Eagle', 'Talon TSi', 1993);</a:t>
            </a:r>
            <a:endParaRPr b="1">
              <a:latin typeface="Times New Roman"/>
              <a:ea typeface="Times New Roman"/>
              <a:cs typeface="Times New Roman"/>
              <a:sym typeface="Times New Roman"/>
            </a:endParaRPr>
          </a:p>
        </p:txBody>
      </p:sp>
      <p:sp>
        <p:nvSpPr>
          <p:cNvPr id="197" name="Google Shape;197;p34"/>
          <p:cNvSpPr txBox="1"/>
          <p:nvPr/>
        </p:nvSpPr>
        <p:spPr>
          <a:xfrm>
            <a:off x="4529250" y="1622300"/>
            <a:ext cx="4573500" cy="287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a:latin typeface="Times New Roman"/>
                <a:ea typeface="Times New Roman"/>
                <a:cs typeface="Times New Roman"/>
                <a:sym typeface="Times New Roman"/>
              </a:rPr>
              <a:t>// Animal properties and method encapsulation</a:t>
            </a:r>
            <a:endParaRPr>
              <a:latin typeface="Times New Roman"/>
              <a:ea typeface="Times New Roman"/>
              <a:cs typeface="Times New Roman"/>
              <a:sym typeface="Times New Roman"/>
            </a:endParaRPr>
          </a:p>
          <a:p>
            <a:pPr marL="0" lvl="0" indent="0" algn="l" rtl="0">
              <a:spcBef>
                <a:spcPts val="0"/>
              </a:spcBef>
              <a:spcAft>
                <a:spcPts val="0"/>
              </a:spcAft>
              <a:buNone/>
            </a:pPr>
            <a:r>
              <a:rPr lang="vi" b="1">
                <a:latin typeface="Times New Roman"/>
                <a:ea typeface="Times New Roman"/>
                <a:cs typeface="Times New Roman"/>
                <a:sym typeface="Times New Roman"/>
              </a:rPr>
              <a:t>var Animal = {</a:t>
            </a:r>
            <a:endParaRPr b="1">
              <a:latin typeface="Times New Roman"/>
              <a:ea typeface="Times New Roman"/>
              <a:cs typeface="Times New Roman"/>
              <a:sym typeface="Times New Roman"/>
            </a:endParaRPr>
          </a:p>
          <a:p>
            <a:pPr marL="0" lvl="0" indent="0" algn="l" rtl="0">
              <a:spcBef>
                <a:spcPts val="0"/>
              </a:spcBef>
              <a:spcAft>
                <a:spcPts val="0"/>
              </a:spcAft>
              <a:buNone/>
            </a:pPr>
            <a:r>
              <a:rPr lang="vi" b="1">
                <a:latin typeface="Times New Roman"/>
                <a:ea typeface="Times New Roman"/>
                <a:cs typeface="Times New Roman"/>
                <a:sym typeface="Times New Roman"/>
              </a:rPr>
              <a:t>  type: 'Invertebrates', // Default value of properties</a:t>
            </a:r>
            <a:endParaRPr b="1">
              <a:latin typeface="Times New Roman"/>
              <a:ea typeface="Times New Roman"/>
              <a:cs typeface="Times New Roman"/>
              <a:sym typeface="Times New Roman"/>
            </a:endParaRPr>
          </a:p>
          <a:p>
            <a:pPr marL="0" lvl="0" indent="0" algn="l" rtl="0">
              <a:spcBef>
                <a:spcPts val="0"/>
              </a:spcBef>
              <a:spcAft>
                <a:spcPts val="0"/>
              </a:spcAft>
              <a:buNone/>
            </a:pPr>
            <a:r>
              <a:rPr lang="vi" b="1">
                <a:latin typeface="Times New Roman"/>
                <a:ea typeface="Times New Roman"/>
                <a:cs typeface="Times New Roman"/>
                <a:sym typeface="Times New Roman"/>
              </a:rPr>
              <a:t>  displayType: function() {  // Method</a:t>
            </a:r>
            <a:endParaRPr b="1">
              <a:latin typeface="Times New Roman"/>
              <a:ea typeface="Times New Roman"/>
              <a:cs typeface="Times New Roman"/>
              <a:sym typeface="Times New Roman"/>
            </a:endParaRPr>
          </a:p>
          <a:p>
            <a:pPr marL="0" lvl="0" indent="0" algn="l" rtl="0">
              <a:spcBef>
                <a:spcPts val="0"/>
              </a:spcBef>
              <a:spcAft>
                <a:spcPts val="0"/>
              </a:spcAft>
              <a:buNone/>
            </a:pPr>
            <a:r>
              <a:rPr lang="vi" b="1">
                <a:latin typeface="Times New Roman"/>
                <a:ea typeface="Times New Roman"/>
                <a:cs typeface="Times New Roman"/>
                <a:sym typeface="Times New Roman"/>
              </a:rPr>
              <a:t>    console.log(this.type);</a:t>
            </a:r>
            <a:endParaRPr b="1">
              <a:latin typeface="Times New Roman"/>
              <a:ea typeface="Times New Roman"/>
              <a:cs typeface="Times New Roman"/>
              <a:sym typeface="Times New Roman"/>
            </a:endParaRPr>
          </a:p>
          <a:p>
            <a:pPr marL="0" lvl="0" indent="0" algn="l" rtl="0">
              <a:spcBef>
                <a:spcPts val="0"/>
              </a:spcBef>
              <a:spcAft>
                <a:spcPts val="0"/>
              </a:spcAft>
              <a:buNone/>
            </a:pPr>
            <a:r>
              <a:rPr lang="vi" b="1">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marL="0" lvl="0" indent="0" algn="l" rtl="0">
              <a:spcBef>
                <a:spcPts val="0"/>
              </a:spcBef>
              <a:spcAft>
                <a:spcPts val="0"/>
              </a:spcAft>
              <a:buNone/>
            </a:pPr>
            <a:r>
              <a:rPr lang="vi" b="1">
                <a:latin typeface="Times New Roman"/>
                <a:ea typeface="Times New Roman"/>
                <a:cs typeface="Times New Roman"/>
                <a:sym typeface="Times New Roman"/>
              </a:rPr>
              <a:t>};</a:t>
            </a:r>
            <a:endParaRPr b="1">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vi">
                <a:latin typeface="Times New Roman"/>
                <a:ea typeface="Times New Roman"/>
                <a:cs typeface="Times New Roman"/>
                <a:sym typeface="Times New Roman"/>
              </a:rPr>
              <a:t>// Create new animal type called animal1 </a:t>
            </a:r>
            <a:endParaRPr>
              <a:latin typeface="Times New Roman"/>
              <a:ea typeface="Times New Roman"/>
              <a:cs typeface="Times New Roman"/>
              <a:sym typeface="Times New Roman"/>
            </a:endParaRPr>
          </a:p>
          <a:p>
            <a:pPr marL="0" lvl="0" indent="0" algn="l" rtl="0">
              <a:spcBef>
                <a:spcPts val="0"/>
              </a:spcBef>
              <a:spcAft>
                <a:spcPts val="0"/>
              </a:spcAft>
              <a:buNone/>
            </a:pPr>
            <a:r>
              <a:rPr lang="vi" b="1">
                <a:latin typeface="Times New Roman"/>
                <a:ea typeface="Times New Roman"/>
                <a:cs typeface="Times New Roman"/>
                <a:sym typeface="Times New Roman"/>
              </a:rPr>
              <a:t>var animal1 = Object.create(Animal);</a:t>
            </a:r>
            <a:endParaRPr b="1">
              <a:latin typeface="Times New Roman"/>
              <a:ea typeface="Times New Roman"/>
              <a:cs typeface="Times New Roman"/>
              <a:sym typeface="Times New Roman"/>
            </a:endParaRPr>
          </a:p>
          <a:p>
            <a:pPr marL="0" lvl="0" indent="0" algn="l" rtl="0">
              <a:spcBef>
                <a:spcPts val="0"/>
              </a:spcBef>
              <a:spcAft>
                <a:spcPts val="0"/>
              </a:spcAft>
              <a:buNone/>
            </a:pPr>
            <a:r>
              <a:rPr lang="vi" b="1">
                <a:latin typeface="Times New Roman"/>
                <a:ea typeface="Times New Roman"/>
                <a:cs typeface="Times New Roman"/>
                <a:sym typeface="Times New Roman"/>
              </a:rPr>
              <a:t>animal1.displayType(); // Output:Invertebrates</a:t>
            </a:r>
            <a:endParaRPr b="1">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JSON.stringify</a:t>
            </a:r>
            <a:endParaRPr/>
          </a:p>
          <a:p>
            <a:pPr marL="0" lvl="0" indent="0" algn="l" rtl="0">
              <a:spcBef>
                <a:spcPts val="1600"/>
              </a:spcBef>
              <a:spcAft>
                <a:spcPts val="0"/>
              </a:spcAft>
              <a:buNone/>
            </a:pPr>
            <a:r>
              <a:rPr lang="vi"/>
              <a:t>JSON.parse</a:t>
            </a:r>
            <a:endParaRPr/>
          </a:p>
          <a:p>
            <a:pPr marL="0" lvl="0" indent="0" algn="l" rtl="0">
              <a:spcBef>
                <a:spcPts val="1600"/>
              </a:spcBef>
              <a:spcAft>
                <a:spcPts val="1600"/>
              </a:spcAft>
              <a:buNone/>
            </a:pPr>
            <a:r>
              <a:rPr lang="vi"/>
              <a:t>Object Advance</a:t>
            </a:r>
            <a:endParaRPr/>
          </a:p>
        </p:txBody>
      </p:sp>
      <p:sp>
        <p:nvSpPr>
          <p:cNvPr id="203" name="Google Shape;20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solidFill>
                  <a:srgbClr val="669900"/>
                </a:solidFill>
                <a:latin typeface="Arial"/>
                <a:ea typeface="Arial"/>
                <a:cs typeface="Arial"/>
                <a:sym typeface="Arial"/>
              </a:rPr>
              <a:t>Function Object</a:t>
            </a:r>
            <a:endParaRPr>
              <a:solidFill>
                <a:srgbClr val="6699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a:spLocks noGrp="1"/>
          </p:cNvSpPr>
          <p:nvPr>
            <p:ph type="title"/>
          </p:nvPr>
        </p:nvSpPr>
        <p:spPr>
          <a:xfrm>
            <a:off x="508000" y="202100"/>
            <a:ext cx="6447600" cy="4104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400"/>
              <a:buFont typeface="Trebuchet MS"/>
              <a:buNone/>
            </a:pPr>
            <a:r>
              <a:rPr lang="vi" sz="2800">
                <a:solidFill>
                  <a:srgbClr val="90C226"/>
                </a:solidFill>
                <a:latin typeface="Arial"/>
                <a:ea typeface="Arial"/>
                <a:cs typeface="Arial"/>
                <a:sym typeface="Arial"/>
              </a:rPr>
              <a:t>Callback javascript</a:t>
            </a:r>
            <a:endParaRPr sz="2800">
              <a:solidFill>
                <a:srgbClr val="90C226"/>
              </a:solidFill>
              <a:latin typeface="Arial"/>
              <a:ea typeface="Arial"/>
              <a:cs typeface="Arial"/>
              <a:sym typeface="Arial"/>
            </a:endParaRPr>
          </a:p>
        </p:txBody>
      </p:sp>
      <p:sp>
        <p:nvSpPr>
          <p:cNvPr id="209" name="Google Shape;209;p36"/>
          <p:cNvSpPr txBox="1">
            <a:spLocks noGrp="1"/>
          </p:cNvSpPr>
          <p:nvPr>
            <p:ph type="body" idx="1"/>
          </p:nvPr>
        </p:nvSpPr>
        <p:spPr>
          <a:xfrm>
            <a:off x="508000" y="780325"/>
            <a:ext cx="8151300" cy="2727000"/>
          </a:xfrm>
          <a:prstGeom prst="rect">
            <a:avLst/>
          </a:prstGeom>
          <a:noFill/>
          <a:ln>
            <a:noFill/>
          </a:ln>
        </p:spPr>
        <p:txBody>
          <a:bodyPr spcFirstLastPara="1" wrap="square" lIns="68575" tIns="34275" rIns="68575" bIns="34275" anchor="t" anchorCtr="0">
            <a:noAutofit/>
          </a:bodyPr>
          <a:lstStyle/>
          <a:p>
            <a:pPr marL="254000" lvl="0" indent="-260350" algn="l" rtl="0">
              <a:spcBef>
                <a:spcPts val="0"/>
              </a:spcBef>
              <a:spcAft>
                <a:spcPts val="0"/>
              </a:spcAft>
              <a:buClr>
                <a:srgbClr val="90C226"/>
              </a:buClr>
              <a:buSzPts val="1100"/>
              <a:buFont typeface="Times New Roman"/>
              <a:buChar char="❖"/>
            </a:pPr>
            <a:r>
              <a:rPr lang="vi">
                <a:solidFill>
                  <a:srgbClr val="3F3F3F"/>
                </a:solidFill>
                <a:latin typeface="Times New Roman"/>
                <a:ea typeface="Times New Roman"/>
                <a:cs typeface="Times New Roman"/>
                <a:sym typeface="Times New Roman"/>
              </a:rPr>
              <a:t>Bản chất javascript là ngôn ngữ xử lý bất đồng bộ (asynchronous), để góp phần làm nên đặc tính này thì khái niệm callback ra đời.  Các tác vụ bất đồng bộ có thể là gửi AJAX request, gọi hàm bên trong setTimeout, setInterval…</a:t>
            </a:r>
            <a:endParaRPr>
              <a:solidFill>
                <a:srgbClr val="3F3F3F"/>
              </a:solidFill>
              <a:latin typeface="Times New Roman"/>
              <a:ea typeface="Times New Roman"/>
              <a:cs typeface="Times New Roman"/>
              <a:sym typeface="Times New Roman"/>
            </a:endParaRPr>
          </a:p>
          <a:p>
            <a:pPr marL="254000" lvl="0" indent="-260350" algn="l" rtl="0">
              <a:spcBef>
                <a:spcPts val="800"/>
              </a:spcBef>
              <a:spcAft>
                <a:spcPts val="0"/>
              </a:spcAft>
              <a:buClr>
                <a:srgbClr val="90C226"/>
              </a:buClr>
              <a:buSzPts val="1100"/>
              <a:buChar char="❖"/>
            </a:pPr>
            <a:r>
              <a:rPr lang="vi">
                <a:solidFill>
                  <a:srgbClr val="3F3F3F"/>
                </a:solidFill>
                <a:latin typeface="Times New Roman"/>
                <a:ea typeface="Times New Roman"/>
                <a:cs typeface="Times New Roman"/>
                <a:sym typeface="Times New Roman"/>
              </a:rPr>
              <a:t>A callback function is a function passed into another function as an argument, which is then invoked inside the outer function to complete some kind of routine or action.</a:t>
            </a:r>
            <a:endParaRPr>
              <a:solidFill>
                <a:srgbClr val="3F3F3F"/>
              </a:solidFill>
              <a:latin typeface="Times New Roman"/>
              <a:ea typeface="Times New Roman"/>
              <a:cs typeface="Times New Roman"/>
              <a:sym typeface="Times New Roman"/>
            </a:endParaRPr>
          </a:p>
          <a:p>
            <a:pPr marL="0" lvl="0" indent="0" algn="l" rtl="0">
              <a:spcBef>
                <a:spcPts val="800"/>
              </a:spcBef>
              <a:spcAft>
                <a:spcPts val="0"/>
              </a:spcAft>
              <a:buNone/>
            </a:pPr>
            <a:endParaRPr>
              <a:solidFill>
                <a:srgbClr val="3F3F3F"/>
              </a:solidFill>
              <a:latin typeface="Times New Roman"/>
              <a:ea typeface="Times New Roman"/>
              <a:cs typeface="Times New Roman"/>
              <a:sym typeface="Times New Roman"/>
            </a:endParaRPr>
          </a:p>
        </p:txBody>
      </p:sp>
      <p:pic>
        <p:nvPicPr>
          <p:cNvPr id="210" name="Google Shape;210;p36"/>
          <p:cNvPicPr preferRelativeResize="0"/>
          <p:nvPr/>
        </p:nvPicPr>
        <p:blipFill>
          <a:blip r:embed="rId3">
            <a:alphaModFix/>
          </a:blip>
          <a:stretch>
            <a:fillRect/>
          </a:stretch>
        </p:blipFill>
        <p:spPr>
          <a:xfrm>
            <a:off x="1831475" y="2571750"/>
            <a:ext cx="4305300" cy="2305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7"/>
          <p:cNvSpPr txBox="1">
            <a:spLocks noGrp="1"/>
          </p:cNvSpPr>
          <p:nvPr>
            <p:ph type="title"/>
          </p:nvPr>
        </p:nvSpPr>
        <p:spPr>
          <a:xfrm>
            <a:off x="334950" y="226450"/>
            <a:ext cx="6447600" cy="7155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400"/>
              <a:buFont typeface="Trebuchet MS"/>
              <a:buNone/>
            </a:pPr>
            <a:r>
              <a:rPr lang="vi" sz="2800">
                <a:solidFill>
                  <a:srgbClr val="90C226"/>
                </a:solidFill>
                <a:latin typeface="Arial"/>
                <a:ea typeface="Arial"/>
                <a:cs typeface="Arial"/>
                <a:sym typeface="Arial"/>
              </a:rPr>
              <a:t>Callback javascript - Callback hell</a:t>
            </a:r>
            <a:endParaRPr/>
          </a:p>
        </p:txBody>
      </p:sp>
      <p:pic>
        <p:nvPicPr>
          <p:cNvPr id="216" name="Google Shape;216;p37"/>
          <p:cNvPicPr preferRelativeResize="0">
            <a:picLocks noGrp="1"/>
          </p:cNvPicPr>
          <p:nvPr>
            <p:ph type="body" idx="1"/>
          </p:nvPr>
        </p:nvPicPr>
        <p:blipFill rotWithShape="1">
          <a:blip r:embed="rId3">
            <a:alphaModFix/>
          </a:blip>
          <a:srcRect/>
          <a:stretch/>
        </p:blipFill>
        <p:spPr>
          <a:xfrm>
            <a:off x="688052" y="1691949"/>
            <a:ext cx="4484400" cy="2895000"/>
          </a:xfrm>
          <a:prstGeom prst="rect">
            <a:avLst/>
          </a:prstGeom>
          <a:noFill/>
          <a:ln>
            <a:noFill/>
          </a:ln>
        </p:spPr>
      </p:pic>
      <p:sp>
        <p:nvSpPr>
          <p:cNvPr id="217" name="Google Shape;217;p37"/>
          <p:cNvSpPr txBox="1"/>
          <p:nvPr/>
        </p:nvSpPr>
        <p:spPr>
          <a:xfrm>
            <a:off x="334950" y="788350"/>
            <a:ext cx="8096700" cy="903600"/>
          </a:xfrm>
          <a:prstGeom prst="rect">
            <a:avLst/>
          </a:prstGeom>
          <a:noFill/>
          <a:ln>
            <a:noFill/>
          </a:ln>
        </p:spPr>
        <p:txBody>
          <a:bodyPr spcFirstLastPara="1" wrap="square" lIns="91425" tIns="91425" rIns="91425" bIns="91425" anchor="t" anchorCtr="0">
            <a:noAutofit/>
          </a:bodyPr>
          <a:lstStyle/>
          <a:p>
            <a:pPr marL="254000" lvl="0" indent="-260350" algn="l" rtl="0">
              <a:lnSpc>
                <a:spcPct val="115000"/>
              </a:lnSpc>
              <a:spcBef>
                <a:spcPts val="800"/>
              </a:spcBef>
              <a:spcAft>
                <a:spcPts val="0"/>
              </a:spcAft>
              <a:buClr>
                <a:srgbClr val="90C226"/>
              </a:buClr>
              <a:buSzPts val="1100"/>
              <a:buFont typeface="Arial"/>
              <a:buChar char="❖"/>
            </a:pPr>
            <a:r>
              <a:rPr lang="vi" sz="1800" b="1" i="1">
                <a:solidFill>
                  <a:srgbClr val="3F3F3F"/>
                </a:solidFill>
                <a:latin typeface="Times New Roman"/>
                <a:ea typeface="Times New Roman"/>
                <a:cs typeface="Times New Roman"/>
                <a:sym typeface="Times New Roman"/>
              </a:rPr>
              <a:t>callback hell</a:t>
            </a:r>
            <a:r>
              <a:rPr lang="vi" sz="1800" b="1">
                <a:solidFill>
                  <a:srgbClr val="3F3F3F"/>
                </a:solidFill>
                <a:latin typeface="Times New Roman"/>
                <a:ea typeface="Times New Roman"/>
                <a:cs typeface="Times New Roman"/>
                <a:sym typeface="Times New Roman"/>
              </a:rPr>
              <a:t> </a:t>
            </a:r>
            <a:r>
              <a:rPr lang="vi" sz="1800">
                <a:solidFill>
                  <a:srgbClr val="3F3F3F"/>
                </a:solidFill>
                <a:latin typeface="Times New Roman"/>
                <a:ea typeface="Times New Roman"/>
                <a:cs typeface="Times New Roman"/>
                <a:sym typeface="Times New Roman"/>
              </a:rPr>
              <a:t>hay </a:t>
            </a:r>
            <a:r>
              <a:rPr lang="vi" sz="1800" b="1" i="1">
                <a:solidFill>
                  <a:srgbClr val="3F3F3F"/>
                </a:solidFill>
                <a:latin typeface="Times New Roman"/>
                <a:ea typeface="Times New Roman"/>
                <a:cs typeface="Times New Roman"/>
                <a:sym typeface="Times New Roman"/>
              </a:rPr>
              <a:t>pyramid of doom</a:t>
            </a:r>
            <a:r>
              <a:rPr lang="vi" sz="1800" i="1">
                <a:solidFill>
                  <a:srgbClr val="3F3F3F"/>
                </a:solidFill>
                <a:latin typeface="Times New Roman"/>
                <a:ea typeface="Times New Roman"/>
                <a:cs typeface="Times New Roman"/>
                <a:sym typeface="Times New Roman"/>
              </a:rPr>
              <a:t>: </a:t>
            </a:r>
            <a:r>
              <a:rPr lang="vi" sz="1800">
                <a:solidFill>
                  <a:srgbClr val="3F3F3F"/>
                </a:solidFill>
                <a:latin typeface="Times New Roman"/>
                <a:ea typeface="Times New Roman"/>
                <a:cs typeface="Times New Roman"/>
                <a:sym typeface="Times New Roman"/>
              </a:rPr>
              <a:t>là tình trạng các hàm </a:t>
            </a:r>
            <a:r>
              <a:rPr lang="vi" sz="1800" b="1" i="1">
                <a:solidFill>
                  <a:srgbClr val="3F3F3F"/>
                </a:solidFill>
                <a:latin typeface="Times New Roman"/>
                <a:ea typeface="Times New Roman"/>
                <a:cs typeface="Times New Roman"/>
                <a:sym typeface="Times New Roman"/>
              </a:rPr>
              <a:t>callback</a:t>
            </a:r>
            <a:r>
              <a:rPr lang="vi" sz="1800">
                <a:solidFill>
                  <a:srgbClr val="3F3F3F"/>
                </a:solidFill>
                <a:latin typeface="Times New Roman"/>
                <a:ea typeface="Times New Roman"/>
                <a:cs typeface="Times New Roman"/>
                <a:sym typeface="Times New Roman"/>
              </a:rPr>
              <a:t> lồng vào nhau ở quá nhiều tầng.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8"/>
          <p:cNvSpPr txBox="1">
            <a:spLocks noGrp="1"/>
          </p:cNvSpPr>
          <p:nvPr>
            <p:ph type="body" idx="1"/>
          </p:nvPr>
        </p:nvSpPr>
        <p:spPr>
          <a:xfrm>
            <a:off x="508000" y="884103"/>
            <a:ext cx="7170600" cy="365700"/>
          </a:xfrm>
          <a:prstGeom prst="rect">
            <a:avLst/>
          </a:prstGeom>
          <a:noFill/>
          <a:ln>
            <a:noFill/>
          </a:ln>
        </p:spPr>
        <p:txBody>
          <a:bodyPr spcFirstLastPara="1" wrap="square" lIns="68575" tIns="34275" rIns="68575" bIns="34275" anchor="t" anchorCtr="0">
            <a:noAutofit/>
          </a:bodyPr>
          <a:lstStyle/>
          <a:p>
            <a:pPr marL="254000" lvl="0" indent="-279400" algn="l" rtl="0">
              <a:spcBef>
                <a:spcPts val="0"/>
              </a:spcBef>
              <a:spcAft>
                <a:spcPts val="0"/>
              </a:spcAft>
              <a:buClr>
                <a:srgbClr val="90C226"/>
              </a:buClr>
              <a:buSzPts val="1400"/>
              <a:buChar char="❖"/>
            </a:pPr>
            <a:r>
              <a:rPr lang="vi" sz="1400">
                <a:latin typeface="Times New Roman"/>
                <a:ea typeface="Times New Roman"/>
                <a:cs typeface="Times New Roman"/>
                <a:sym typeface="Times New Roman"/>
              </a:rPr>
              <a:t>=&gt; </a:t>
            </a:r>
            <a:r>
              <a:rPr lang="vi" sz="1400" b="1">
                <a:latin typeface="Times New Roman"/>
                <a:ea typeface="Times New Roman"/>
                <a:cs typeface="Times New Roman"/>
                <a:sym typeface="Times New Roman"/>
              </a:rPr>
              <a:t>Waterfall callback</a:t>
            </a:r>
            <a:r>
              <a:rPr lang="vi" sz="1400">
                <a:latin typeface="Times New Roman"/>
                <a:ea typeface="Times New Roman"/>
                <a:cs typeface="Times New Roman"/>
                <a:sym typeface="Times New Roman"/>
              </a:rPr>
              <a:t> chia callback ra nhiều hàm rồi lần lượt cái trước gọi cái sau.</a:t>
            </a:r>
            <a:endParaRPr sz="1400">
              <a:latin typeface="Times New Roman"/>
              <a:ea typeface="Times New Roman"/>
              <a:cs typeface="Times New Roman"/>
              <a:sym typeface="Times New Roman"/>
            </a:endParaRPr>
          </a:p>
        </p:txBody>
      </p:sp>
      <p:pic>
        <p:nvPicPr>
          <p:cNvPr id="223" name="Google Shape;223;p38"/>
          <p:cNvPicPr preferRelativeResize="0"/>
          <p:nvPr/>
        </p:nvPicPr>
        <p:blipFill rotWithShape="1">
          <a:blip r:embed="rId3">
            <a:alphaModFix/>
          </a:blip>
          <a:srcRect/>
          <a:stretch/>
        </p:blipFill>
        <p:spPr>
          <a:xfrm>
            <a:off x="1033525" y="1378550"/>
            <a:ext cx="4218351" cy="3218400"/>
          </a:xfrm>
          <a:prstGeom prst="rect">
            <a:avLst/>
          </a:prstGeom>
          <a:noFill/>
          <a:ln>
            <a:noFill/>
          </a:ln>
        </p:spPr>
      </p:pic>
      <p:sp>
        <p:nvSpPr>
          <p:cNvPr id="224" name="Google Shape;224;p38"/>
          <p:cNvSpPr txBox="1">
            <a:spLocks noGrp="1"/>
          </p:cNvSpPr>
          <p:nvPr>
            <p:ph type="title"/>
          </p:nvPr>
        </p:nvSpPr>
        <p:spPr>
          <a:xfrm>
            <a:off x="334950" y="226450"/>
            <a:ext cx="7673400" cy="5289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400"/>
              <a:buFont typeface="Trebuchet MS"/>
              <a:buNone/>
            </a:pPr>
            <a:r>
              <a:rPr lang="vi" sz="2800">
                <a:solidFill>
                  <a:srgbClr val="90C226"/>
                </a:solidFill>
                <a:latin typeface="Arial"/>
                <a:ea typeface="Arial"/>
                <a:cs typeface="Arial"/>
                <a:sym typeface="Arial"/>
              </a:rPr>
              <a:t>Callback javascript - Callback hell - Improve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508000" y="192795"/>
            <a:ext cx="6447600" cy="4197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400"/>
              <a:buFont typeface="Trebuchet MS"/>
              <a:buNone/>
            </a:pPr>
            <a:r>
              <a:rPr lang="vi" sz="2800" b="1">
                <a:solidFill>
                  <a:srgbClr val="90C226"/>
                </a:solidFill>
                <a:latin typeface="Arial"/>
                <a:ea typeface="Arial"/>
                <a:cs typeface="Arial"/>
                <a:sym typeface="Arial"/>
              </a:rPr>
              <a:t>Promise</a:t>
            </a:r>
            <a:endParaRPr sz="2800">
              <a:solidFill>
                <a:srgbClr val="90C226"/>
              </a:solidFill>
              <a:latin typeface="Arial"/>
              <a:ea typeface="Arial"/>
              <a:cs typeface="Arial"/>
              <a:sym typeface="Arial"/>
            </a:endParaRPr>
          </a:p>
        </p:txBody>
      </p:sp>
      <p:sp>
        <p:nvSpPr>
          <p:cNvPr id="230" name="Google Shape;230;p39"/>
          <p:cNvSpPr txBox="1">
            <a:spLocks noGrp="1"/>
          </p:cNvSpPr>
          <p:nvPr>
            <p:ph type="body" idx="1"/>
          </p:nvPr>
        </p:nvSpPr>
        <p:spPr>
          <a:xfrm>
            <a:off x="508000" y="809750"/>
            <a:ext cx="8344200" cy="632400"/>
          </a:xfrm>
          <a:prstGeom prst="rect">
            <a:avLst/>
          </a:prstGeom>
          <a:noFill/>
          <a:ln>
            <a:noFill/>
          </a:ln>
        </p:spPr>
        <p:txBody>
          <a:bodyPr spcFirstLastPara="1" wrap="square" lIns="68575" tIns="34275" rIns="68575" bIns="34275" anchor="t" anchorCtr="0">
            <a:noAutofit/>
          </a:bodyPr>
          <a:lstStyle/>
          <a:p>
            <a:pPr marL="254000" lvl="0" indent="-279400" algn="l" rtl="0">
              <a:spcBef>
                <a:spcPts val="0"/>
              </a:spcBef>
              <a:spcAft>
                <a:spcPts val="0"/>
              </a:spcAft>
              <a:buClr>
                <a:srgbClr val="90C226"/>
              </a:buClr>
              <a:buSzPts val="1400"/>
              <a:buFont typeface="Times New Roman"/>
              <a:buChar char="❖"/>
            </a:pPr>
            <a:r>
              <a:rPr lang="vi" sz="1400" b="1">
                <a:latin typeface="Times New Roman"/>
                <a:ea typeface="Times New Roman"/>
                <a:cs typeface="Times New Roman"/>
                <a:sym typeface="Times New Roman"/>
              </a:rPr>
              <a:t>Promise</a:t>
            </a:r>
            <a:r>
              <a:rPr lang="vi" sz="1400">
                <a:latin typeface="Times New Roman"/>
                <a:ea typeface="Times New Roman"/>
                <a:cs typeface="Times New Roman"/>
                <a:sym typeface="Times New Roman"/>
              </a:rPr>
              <a:t> là một cơ chế trong JavaScript giúp bạn thực thi các tác vụ bất đồng bộ mà không rơi vào callback hell hay pyramid of doom.</a:t>
            </a:r>
            <a:endParaRPr sz="1400">
              <a:latin typeface="Times New Roman"/>
              <a:ea typeface="Times New Roman"/>
              <a:cs typeface="Times New Roman"/>
              <a:sym typeface="Times New Roman"/>
            </a:endParaRPr>
          </a:p>
        </p:txBody>
      </p:sp>
      <p:pic>
        <p:nvPicPr>
          <p:cNvPr id="231" name="Google Shape;231;p39"/>
          <p:cNvPicPr preferRelativeResize="0"/>
          <p:nvPr/>
        </p:nvPicPr>
        <p:blipFill rotWithShape="1">
          <a:blip r:embed="rId3">
            <a:alphaModFix/>
          </a:blip>
          <a:srcRect/>
          <a:stretch/>
        </p:blipFill>
        <p:spPr>
          <a:xfrm>
            <a:off x="846775" y="1312775"/>
            <a:ext cx="6510924" cy="981075"/>
          </a:xfrm>
          <a:prstGeom prst="rect">
            <a:avLst/>
          </a:prstGeom>
          <a:noFill/>
          <a:ln>
            <a:noFill/>
          </a:ln>
        </p:spPr>
      </p:pic>
      <p:pic>
        <p:nvPicPr>
          <p:cNvPr id="232" name="Google Shape;232;p39"/>
          <p:cNvPicPr preferRelativeResize="0"/>
          <p:nvPr/>
        </p:nvPicPr>
        <p:blipFill rotWithShape="1">
          <a:blip r:embed="rId4">
            <a:alphaModFix/>
          </a:blip>
          <a:srcRect/>
          <a:stretch/>
        </p:blipFill>
        <p:spPr>
          <a:xfrm>
            <a:off x="804450" y="2399625"/>
            <a:ext cx="6510926" cy="2551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40"/>
          <p:cNvPicPr preferRelativeResize="0">
            <a:picLocks noGrp="1"/>
          </p:cNvPicPr>
          <p:nvPr>
            <p:ph type="body" idx="1"/>
          </p:nvPr>
        </p:nvPicPr>
        <p:blipFill rotWithShape="1">
          <a:blip r:embed="rId3">
            <a:alphaModFix/>
          </a:blip>
          <a:srcRect/>
          <a:stretch/>
        </p:blipFill>
        <p:spPr>
          <a:xfrm>
            <a:off x="613838" y="747204"/>
            <a:ext cx="6447000" cy="2056200"/>
          </a:xfrm>
          <a:prstGeom prst="rect">
            <a:avLst/>
          </a:prstGeom>
          <a:noFill/>
          <a:ln>
            <a:noFill/>
          </a:ln>
        </p:spPr>
      </p:pic>
      <p:sp>
        <p:nvSpPr>
          <p:cNvPr id="238" name="Google Shape;238;p40"/>
          <p:cNvSpPr/>
          <p:nvPr/>
        </p:nvSpPr>
        <p:spPr>
          <a:xfrm>
            <a:off x="508000" y="2762573"/>
            <a:ext cx="6978000" cy="6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vi" sz="1400" b="0" i="0" u="none" strike="noStrike" cap="none">
                <a:solidFill>
                  <a:srgbClr val="333333"/>
                </a:solidFill>
                <a:latin typeface="Arial"/>
                <a:ea typeface="Arial"/>
                <a:cs typeface="Arial"/>
                <a:sym typeface="Arial"/>
              </a:rPr>
              <a:t>Lý do vì chúng ta quên mất tính chất liên kết (chaining) của promise, cho phép bên trong hàm </a:t>
            </a:r>
            <a:r>
              <a:rPr lang="vi" sz="1400" b="0" i="0" u="none" strike="noStrike" cap="none">
                <a:solidFill>
                  <a:schemeClr val="dk1"/>
                </a:solidFill>
                <a:latin typeface="Trebuchet MS"/>
                <a:ea typeface="Trebuchet MS"/>
                <a:cs typeface="Trebuchet MS"/>
                <a:sym typeface="Trebuchet MS"/>
              </a:rPr>
              <a:t>resolve</a:t>
            </a:r>
            <a:r>
              <a:rPr lang="vi" sz="1400" b="0" i="0" u="none" strike="noStrike" cap="none">
                <a:solidFill>
                  <a:srgbClr val="333333"/>
                </a:solidFill>
                <a:latin typeface="Arial"/>
                <a:ea typeface="Arial"/>
                <a:cs typeface="Arial"/>
                <a:sym typeface="Arial"/>
              </a:rPr>
              <a:t> có thể trả về một giá trị đồng bộ hoặc </a:t>
            </a:r>
            <a:r>
              <a:rPr lang="vi" sz="1400" b="1" i="0" u="none" strike="noStrike" cap="none">
                <a:solidFill>
                  <a:srgbClr val="333333"/>
                </a:solidFill>
                <a:latin typeface="Arial"/>
                <a:ea typeface="Arial"/>
                <a:cs typeface="Arial"/>
                <a:sym typeface="Arial"/>
              </a:rPr>
              <a:t>một promise</a:t>
            </a:r>
            <a:r>
              <a:rPr lang="vi" sz="1400" b="0" i="0" u="none" strike="noStrike" cap="none">
                <a:solidFill>
                  <a:srgbClr val="333333"/>
                </a:solidFill>
                <a:latin typeface="Arial"/>
                <a:ea typeface="Arial"/>
                <a:cs typeface="Arial"/>
                <a:sym typeface="Arial"/>
              </a:rPr>
              <a:t> khác. Do đó cách giải quyết là:</a:t>
            </a:r>
            <a:endParaRPr sz="1100"/>
          </a:p>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pic>
        <p:nvPicPr>
          <p:cNvPr id="239" name="Google Shape;239;p40"/>
          <p:cNvPicPr preferRelativeResize="0"/>
          <p:nvPr/>
        </p:nvPicPr>
        <p:blipFill rotWithShape="1">
          <a:blip r:embed="rId4">
            <a:alphaModFix/>
          </a:blip>
          <a:srcRect/>
          <a:stretch/>
        </p:blipFill>
        <p:spPr>
          <a:xfrm>
            <a:off x="613737" y="3454972"/>
            <a:ext cx="6447233" cy="1575723"/>
          </a:xfrm>
          <a:prstGeom prst="rect">
            <a:avLst/>
          </a:prstGeom>
          <a:noFill/>
          <a:ln>
            <a:noFill/>
          </a:ln>
        </p:spPr>
      </p:pic>
      <p:sp>
        <p:nvSpPr>
          <p:cNvPr id="240" name="Google Shape;240;p40"/>
          <p:cNvSpPr txBox="1">
            <a:spLocks noGrp="1"/>
          </p:cNvSpPr>
          <p:nvPr>
            <p:ph type="title"/>
          </p:nvPr>
        </p:nvSpPr>
        <p:spPr>
          <a:xfrm>
            <a:off x="508000" y="192795"/>
            <a:ext cx="6447600" cy="4197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400"/>
              <a:buFont typeface="Trebuchet MS"/>
              <a:buNone/>
            </a:pPr>
            <a:r>
              <a:rPr lang="vi" sz="2800" b="1">
                <a:solidFill>
                  <a:srgbClr val="90C226"/>
                </a:solidFill>
                <a:latin typeface="Arial"/>
                <a:ea typeface="Arial"/>
                <a:cs typeface="Arial"/>
                <a:sym typeface="Arial"/>
              </a:rPr>
              <a:t>Promise hell</a:t>
            </a:r>
            <a:endParaRPr sz="2800">
              <a:solidFill>
                <a:srgbClr val="90C226"/>
              </a:solidFill>
              <a:latin typeface="Arial"/>
              <a:ea typeface="Arial"/>
              <a:cs typeface="Arial"/>
              <a:sym typeface="Arial"/>
            </a:endParaRPr>
          </a:p>
        </p:txBody>
      </p:sp>
      <p:sp>
        <p:nvSpPr>
          <p:cNvPr id="241" name="Google Shape;241;p40"/>
          <p:cNvSpPr txBox="1"/>
          <p:nvPr/>
        </p:nvSpPr>
        <p:spPr>
          <a:xfrm>
            <a:off x="9626000" y="-302975"/>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u="sng">
                <a:solidFill>
                  <a:schemeClr val="hlink"/>
                </a:solidFill>
                <a:hlinkClick r:id="rId5"/>
              </a:rPr>
              <a:t>about:blank#blocked</a:t>
            </a:r>
            <a:endParaRPr>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1"/>
          <p:cNvSpPr txBox="1">
            <a:spLocks noGrp="1"/>
          </p:cNvSpPr>
          <p:nvPr>
            <p:ph type="title"/>
          </p:nvPr>
        </p:nvSpPr>
        <p:spPr>
          <a:xfrm>
            <a:off x="508000" y="201058"/>
            <a:ext cx="6447600" cy="4764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400"/>
              <a:buFont typeface="Trebuchet MS"/>
              <a:buNone/>
            </a:pPr>
            <a:r>
              <a:rPr lang="vi" sz="2800" b="1">
                <a:solidFill>
                  <a:srgbClr val="90C226"/>
                </a:solidFill>
                <a:latin typeface="Arial"/>
                <a:ea typeface="Arial"/>
                <a:cs typeface="Arial"/>
                <a:sym typeface="Arial"/>
              </a:rPr>
              <a:t>async/await</a:t>
            </a:r>
            <a:br>
              <a:rPr lang="vi" sz="2800" b="1">
                <a:solidFill>
                  <a:srgbClr val="90C226"/>
                </a:solidFill>
                <a:latin typeface="Arial"/>
                <a:ea typeface="Arial"/>
                <a:cs typeface="Arial"/>
                <a:sym typeface="Arial"/>
              </a:rPr>
            </a:br>
            <a:endParaRPr sz="2800" b="1">
              <a:solidFill>
                <a:srgbClr val="90C226"/>
              </a:solidFill>
              <a:latin typeface="Arial"/>
              <a:ea typeface="Arial"/>
              <a:cs typeface="Arial"/>
              <a:sym typeface="Arial"/>
            </a:endParaRPr>
          </a:p>
        </p:txBody>
      </p:sp>
      <p:sp>
        <p:nvSpPr>
          <p:cNvPr id="247" name="Google Shape;247;p41"/>
          <p:cNvSpPr txBox="1">
            <a:spLocks noGrp="1"/>
          </p:cNvSpPr>
          <p:nvPr>
            <p:ph type="body" idx="1"/>
          </p:nvPr>
        </p:nvSpPr>
        <p:spPr>
          <a:xfrm>
            <a:off x="508000" y="826275"/>
            <a:ext cx="5116200" cy="4073100"/>
          </a:xfrm>
          <a:prstGeom prst="rect">
            <a:avLst/>
          </a:prstGeom>
          <a:noFill/>
          <a:ln>
            <a:noFill/>
          </a:ln>
        </p:spPr>
        <p:txBody>
          <a:bodyPr spcFirstLastPara="1" wrap="square" lIns="68575" tIns="34275" rIns="68575" bIns="34275" anchor="t" anchorCtr="0">
            <a:noAutofit/>
          </a:bodyPr>
          <a:lstStyle/>
          <a:p>
            <a:pPr marL="254000" lvl="0" indent="-260350" algn="l" rtl="0">
              <a:spcBef>
                <a:spcPts val="0"/>
              </a:spcBef>
              <a:spcAft>
                <a:spcPts val="0"/>
              </a:spcAft>
              <a:buSzPts val="1100"/>
              <a:buChar char="●"/>
            </a:pPr>
            <a:r>
              <a:rPr lang="vi"/>
              <a:t>Được giới thiệu trong ES8, async/await là một </a:t>
            </a:r>
            <a:r>
              <a:rPr lang="vi" i="1"/>
              <a:t>cơ chế</a:t>
            </a:r>
            <a:r>
              <a:rPr lang="vi"/>
              <a:t> giúp bạn thực hiện các thao tác bất đồng bộ một cách </a:t>
            </a:r>
            <a:r>
              <a:rPr lang="vi" i="1"/>
              <a:t>tuần tự</a:t>
            </a:r>
            <a:r>
              <a:rPr lang="vi"/>
              <a:t> hơn. Async/await vẫn sử dụng Promise ở bên dưới nhưng mã nguồn của bạn (theo một cách nào đó) sẽ trong sáng và dễ theo dõi.</a:t>
            </a:r>
            <a:endParaRPr/>
          </a:p>
          <a:p>
            <a:pPr marL="254000" lvl="0" indent="-260350" algn="l" rtl="0">
              <a:spcBef>
                <a:spcPts val="800"/>
              </a:spcBef>
              <a:spcAft>
                <a:spcPts val="0"/>
              </a:spcAft>
              <a:buSzPts val="1100"/>
              <a:buChar char="●"/>
            </a:pPr>
            <a:r>
              <a:rPr lang="vi"/>
              <a:t>Để sử dụng, bạn phải khai báo hàm với từ khóa </a:t>
            </a:r>
            <a:r>
              <a:rPr lang="vi" b="1" i="1"/>
              <a:t>async</a:t>
            </a:r>
            <a:r>
              <a:rPr lang="vi"/>
              <a:t>. Khi đó bên trong hàm bạn có thể dùng </a:t>
            </a:r>
            <a:r>
              <a:rPr lang="vi" b="1" i="1"/>
              <a:t>await</a:t>
            </a:r>
            <a:r>
              <a:rPr lang="vi"/>
              <a:t>.</a:t>
            </a:r>
            <a:endParaRPr/>
          </a:p>
          <a:p>
            <a:pPr marL="254000" lvl="0" indent="-260350" algn="l" rtl="0">
              <a:spcBef>
                <a:spcPts val="800"/>
              </a:spcBef>
              <a:spcAft>
                <a:spcPts val="0"/>
              </a:spcAft>
              <a:buSzPts val="1100"/>
              <a:buChar char="●"/>
            </a:pPr>
            <a:r>
              <a:rPr lang="vi" b="1" i="1"/>
              <a:t>Cần lưu ý là kết quả trả về của async function luôn là một Promise.</a:t>
            </a:r>
            <a:endParaRPr/>
          </a:p>
          <a:p>
            <a:pPr marL="254000" lvl="0" indent="-190500" algn="l" rtl="0">
              <a:spcBef>
                <a:spcPts val="800"/>
              </a:spcBef>
              <a:spcAft>
                <a:spcPts val="0"/>
              </a:spcAft>
              <a:buSzPts val="1100"/>
              <a:buNone/>
            </a:pPr>
            <a:endParaRPr b="1" i="1"/>
          </a:p>
        </p:txBody>
      </p:sp>
      <p:pic>
        <p:nvPicPr>
          <p:cNvPr id="248" name="Google Shape;248;p41"/>
          <p:cNvPicPr preferRelativeResize="0"/>
          <p:nvPr/>
        </p:nvPicPr>
        <p:blipFill rotWithShape="1">
          <a:blip r:embed="rId3">
            <a:alphaModFix/>
          </a:blip>
          <a:srcRect/>
          <a:stretch/>
        </p:blipFill>
        <p:spPr>
          <a:xfrm>
            <a:off x="5803107" y="826284"/>
            <a:ext cx="2761562" cy="1674166"/>
          </a:xfrm>
          <a:prstGeom prst="rect">
            <a:avLst/>
          </a:prstGeom>
          <a:noFill/>
          <a:ln>
            <a:noFill/>
          </a:ln>
        </p:spPr>
      </p:pic>
      <p:pic>
        <p:nvPicPr>
          <p:cNvPr id="249" name="Google Shape;249;p41"/>
          <p:cNvPicPr preferRelativeResize="0"/>
          <p:nvPr/>
        </p:nvPicPr>
        <p:blipFill rotWithShape="1">
          <a:blip r:embed="rId4">
            <a:alphaModFix/>
          </a:blip>
          <a:srcRect/>
          <a:stretch/>
        </p:blipFill>
        <p:spPr>
          <a:xfrm>
            <a:off x="5803107" y="2607343"/>
            <a:ext cx="2761561" cy="1552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2"/>
          <p:cNvSpPr txBox="1">
            <a:spLocks noGrp="1"/>
          </p:cNvSpPr>
          <p:nvPr>
            <p:ph type="title"/>
          </p:nvPr>
        </p:nvSpPr>
        <p:spPr>
          <a:xfrm>
            <a:off x="508000" y="185575"/>
            <a:ext cx="6447600" cy="4269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400"/>
              <a:buFont typeface="Trebuchet MS"/>
              <a:buNone/>
            </a:pPr>
            <a:r>
              <a:rPr lang="vi" sz="2400" b="1"/>
              <a:t>generator function</a:t>
            </a:r>
            <a:br>
              <a:rPr lang="vi" sz="2400" b="1"/>
            </a:br>
            <a:endParaRPr sz="2400"/>
          </a:p>
        </p:txBody>
      </p:sp>
      <p:sp>
        <p:nvSpPr>
          <p:cNvPr id="255" name="Google Shape;255;p42"/>
          <p:cNvSpPr txBox="1">
            <a:spLocks noGrp="1"/>
          </p:cNvSpPr>
          <p:nvPr>
            <p:ph type="body" idx="1"/>
          </p:nvPr>
        </p:nvSpPr>
        <p:spPr>
          <a:xfrm>
            <a:off x="508000" y="727125"/>
            <a:ext cx="8187900" cy="1844700"/>
          </a:xfrm>
          <a:prstGeom prst="rect">
            <a:avLst/>
          </a:prstGeom>
          <a:noFill/>
          <a:ln>
            <a:noFill/>
          </a:ln>
        </p:spPr>
        <p:txBody>
          <a:bodyPr spcFirstLastPara="1" wrap="square" lIns="68575" tIns="34275" rIns="68575" bIns="34275" anchor="t" anchorCtr="0">
            <a:noAutofit/>
          </a:bodyPr>
          <a:lstStyle/>
          <a:p>
            <a:pPr marL="254000" lvl="0" indent="-254000" algn="l" rtl="0">
              <a:spcBef>
                <a:spcPts val="0"/>
              </a:spcBef>
              <a:spcAft>
                <a:spcPts val="0"/>
              </a:spcAft>
              <a:buSzPts val="1000"/>
              <a:buChar char="●"/>
            </a:pPr>
            <a:r>
              <a:rPr lang="vi" sz="1200" b="1"/>
              <a:t>Iterator: </a:t>
            </a:r>
            <a:r>
              <a:rPr lang="vi" sz="1200"/>
              <a:t> là một đối tượng dùng để truy cập vào một dãy các phần tử, mỗi lần nó sẽ trả lại phần tử tiếp theo trong dãy và giữ lại được tứ tự duyệt mỗi lần nó được gọi đến.</a:t>
            </a:r>
            <a:endParaRPr/>
          </a:p>
          <a:p>
            <a:pPr marL="254000" lvl="0" indent="-254000" algn="l" rtl="0">
              <a:spcBef>
                <a:spcPts val="800"/>
              </a:spcBef>
              <a:spcAft>
                <a:spcPts val="0"/>
              </a:spcAft>
              <a:buSzPts val="1000"/>
              <a:buChar char="●"/>
            </a:pPr>
            <a:r>
              <a:rPr lang="vi" sz="1200"/>
              <a:t> </a:t>
            </a:r>
            <a:r>
              <a:rPr lang="vi" sz="1200" b="1"/>
              <a:t>Iterator:</a:t>
            </a:r>
            <a:r>
              <a:rPr lang="vi" sz="1200"/>
              <a:t> là một mẫu thiết kế. Nó quy định cách thức duyệt qua các phần tử của một collection. Collection là một tập hợp như mảng, stack, list.</a:t>
            </a:r>
            <a:endParaRPr/>
          </a:p>
          <a:p>
            <a:pPr marL="254000" lvl="0" indent="-254000" algn="l" rtl="0">
              <a:spcBef>
                <a:spcPts val="800"/>
              </a:spcBef>
              <a:spcAft>
                <a:spcPts val="0"/>
              </a:spcAft>
              <a:buSzPts val="1000"/>
              <a:buChar char="●"/>
            </a:pPr>
            <a:r>
              <a:rPr lang="vi" sz="1200"/>
              <a:t> </a:t>
            </a:r>
            <a:r>
              <a:rPr lang="vi" sz="1200" b="1" i="1"/>
              <a:t>javascript iterator</a:t>
            </a:r>
            <a:r>
              <a:rPr lang="vi" sz="1200" i="1"/>
              <a:t> </a:t>
            </a:r>
            <a:r>
              <a:rPr lang="vi" sz="1200"/>
              <a:t>là một đói tượng cung cấp phương thức next() trả lại một đối tượng gồm hai thuộc tính là done kiểm tra xem dãy đã duyệt hết chưa và value gía trị phần tử tiếp theo trong dãy</a:t>
            </a:r>
            <a:endParaRPr sz="1200" b="1"/>
          </a:p>
          <a:p>
            <a:pPr marL="254000" lvl="0" indent="-190500" algn="l" rtl="0">
              <a:spcBef>
                <a:spcPts val="800"/>
              </a:spcBef>
              <a:spcAft>
                <a:spcPts val="0"/>
              </a:spcAft>
              <a:buSzPts val="1100"/>
              <a:buNone/>
            </a:pPr>
            <a:endParaRPr/>
          </a:p>
        </p:txBody>
      </p:sp>
      <p:pic>
        <p:nvPicPr>
          <p:cNvPr id="256" name="Google Shape;256;p42"/>
          <p:cNvPicPr preferRelativeResize="0"/>
          <p:nvPr/>
        </p:nvPicPr>
        <p:blipFill rotWithShape="1">
          <a:blip r:embed="rId3">
            <a:alphaModFix/>
          </a:blip>
          <a:srcRect/>
          <a:stretch/>
        </p:blipFill>
        <p:spPr>
          <a:xfrm>
            <a:off x="943170" y="2686471"/>
            <a:ext cx="4383794" cy="2235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245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Javascript là gì</a:t>
            </a:r>
            <a:endParaRPr/>
          </a:p>
        </p:txBody>
      </p:sp>
      <p:sp>
        <p:nvSpPr>
          <p:cNvPr id="81" name="Google Shape;81;p16"/>
          <p:cNvSpPr txBox="1">
            <a:spLocks noGrp="1"/>
          </p:cNvSpPr>
          <p:nvPr>
            <p:ph type="body" idx="1"/>
          </p:nvPr>
        </p:nvSpPr>
        <p:spPr>
          <a:xfrm>
            <a:off x="311700" y="913625"/>
            <a:ext cx="7865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 b="1">
                <a:solidFill>
                  <a:srgbClr val="000000"/>
                </a:solidFill>
              </a:rPr>
              <a:t>JavaScript</a:t>
            </a:r>
            <a:r>
              <a:rPr lang="vi">
                <a:solidFill>
                  <a:srgbClr val="000000"/>
                </a:solidFill>
              </a:rPr>
              <a:t> là ngôn ngữ lập trình </a:t>
            </a:r>
            <a:r>
              <a:rPr lang="vi" b="1">
                <a:solidFill>
                  <a:srgbClr val="000000"/>
                </a:solidFill>
              </a:rPr>
              <a:t>phổ biến nhất trên thế giới</a:t>
            </a:r>
            <a:r>
              <a:rPr lang="vi">
                <a:solidFill>
                  <a:srgbClr val="000000"/>
                </a:solidFill>
              </a:rPr>
              <a:t> trong suốt </a:t>
            </a:r>
            <a:r>
              <a:rPr lang="vi" b="1">
                <a:solidFill>
                  <a:srgbClr val="000000"/>
                </a:solidFill>
              </a:rPr>
              <a:t>20 năm qua</a:t>
            </a:r>
            <a:r>
              <a:rPr lang="vi">
                <a:solidFill>
                  <a:srgbClr val="000000"/>
                </a:solidFill>
              </a:rPr>
              <a:t>. Nó cũng là một trong số 3 ngôn ngữ chính của lập trình web: </a:t>
            </a:r>
            <a:r>
              <a:rPr lang="vi" b="1">
                <a:solidFill>
                  <a:srgbClr val="000000"/>
                </a:solidFill>
              </a:rPr>
              <a:t>HTML</a:t>
            </a:r>
            <a:r>
              <a:rPr lang="vi">
                <a:solidFill>
                  <a:srgbClr val="000000"/>
                </a:solidFill>
              </a:rPr>
              <a:t>, </a:t>
            </a:r>
            <a:r>
              <a:rPr lang="vi" b="1">
                <a:solidFill>
                  <a:srgbClr val="000000"/>
                </a:solidFill>
              </a:rPr>
              <a:t>CSS</a:t>
            </a:r>
            <a:r>
              <a:rPr lang="vi">
                <a:solidFill>
                  <a:srgbClr val="000000"/>
                </a:solidFill>
              </a:rPr>
              <a:t> và </a:t>
            </a:r>
            <a:r>
              <a:rPr lang="vi" b="1">
                <a:solidFill>
                  <a:srgbClr val="000000"/>
                </a:solidFill>
              </a:rPr>
              <a:t>JavaScript </a:t>
            </a:r>
            <a:r>
              <a:rPr lang="vi">
                <a:solidFill>
                  <a:srgbClr val="000000"/>
                </a:solidFill>
              </a:rPr>
              <a:t>( Cải thiện cách hoạt động của trang web)</a:t>
            </a:r>
            <a:endParaRPr>
              <a:solidFill>
                <a:srgbClr val="000000"/>
              </a:solidFill>
            </a:endParaRPr>
          </a:p>
        </p:txBody>
      </p:sp>
      <p:pic>
        <p:nvPicPr>
          <p:cNvPr id="82" name="Google Shape;82;p16"/>
          <p:cNvPicPr preferRelativeResize="0"/>
          <p:nvPr/>
        </p:nvPicPr>
        <p:blipFill>
          <a:blip r:embed="rId3">
            <a:alphaModFix/>
          </a:blip>
          <a:stretch>
            <a:fillRect/>
          </a:stretch>
        </p:blipFill>
        <p:spPr>
          <a:xfrm>
            <a:off x="168375" y="2293071"/>
            <a:ext cx="5789625" cy="2597925"/>
          </a:xfrm>
          <a:prstGeom prst="rect">
            <a:avLst/>
          </a:prstGeom>
          <a:noFill/>
          <a:ln>
            <a:noFill/>
          </a:ln>
        </p:spPr>
      </p:pic>
      <p:pic>
        <p:nvPicPr>
          <p:cNvPr id="83" name="Google Shape;83;p16"/>
          <p:cNvPicPr preferRelativeResize="0"/>
          <p:nvPr/>
        </p:nvPicPr>
        <p:blipFill>
          <a:blip r:embed="rId4">
            <a:alphaModFix/>
          </a:blip>
          <a:stretch>
            <a:fillRect/>
          </a:stretch>
        </p:blipFill>
        <p:spPr>
          <a:xfrm>
            <a:off x="6122200" y="2102000"/>
            <a:ext cx="2857500" cy="2751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3"/>
          <p:cNvSpPr txBox="1">
            <a:spLocks noGrp="1"/>
          </p:cNvSpPr>
          <p:nvPr>
            <p:ph type="title"/>
          </p:nvPr>
        </p:nvSpPr>
        <p:spPr>
          <a:xfrm>
            <a:off x="508000" y="152525"/>
            <a:ext cx="6447600" cy="4599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400"/>
              <a:buFont typeface="Arial"/>
              <a:buNone/>
            </a:pPr>
            <a:r>
              <a:rPr lang="vi" sz="2400" b="1">
                <a:latin typeface="Arial"/>
                <a:ea typeface="Arial"/>
                <a:cs typeface="Arial"/>
                <a:sym typeface="Arial"/>
              </a:rPr>
              <a:t>generator function(T)</a:t>
            </a:r>
            <a:endParaRPr sz="2400">
              <a:latin typeface="Arial"/>
              <a:ea typeface="Arial"/>
              <a:cs typeface="Arial"/>
              <a:sym typeface="Arial"/>
            </a:endParaRPr>
          </a:p>
        </p:txBody>
      </p:sp>
      <p:sp>
        <p:nvSpPr>
          <p:cNvPr id="262" name="Google Shape;262;p43"/>
          <p:cNvSpPr txBox="1">
            <a:spLocks noGrp="1"/>
          </p:cNvSpPr>
          <p:nvPr>
            <p:ph type="body" idx="1"/>
          </p:nvPr>
        </p:nvSpPr>
        <p:spPr>
          <a:xfrm>
            <a:off x="508000" y="760165"/>
            <a:ext cx="6447600" cy="3770700"/>
          </a:xfrm>
          <a:prstGeom prst="rect">
            <a:avLst/>
          </a:prstGeom>
          <a:noFill/>
          <a:ln>
            <a:noFill/>
          </a:ln>
        </p:spPr>
        <p:txBody>
          <a:bodyPr spcFirstLastPara="1" wrap="square" lIns="68575" tIns="34275" rIns="68575" bIns="34275" anchor="t" anchorCtr="0">
            <a:noAutofit/>
          </a:bodyPr>
          <a:lstStyle/>
          <a:p>
            <a:pPr marL="254000" lvl="0" indent="-260350" algn="l" rtl="0">
              <a:spcBef>
                <a:spcPts val="0"/>
              </a:spcBef>
              <a:spcAft>
                <a:spcPts val="0"/>
              </a:spcAft>
              <a:buSzPts val="1100"/>
              <a:buChar char="●"/>
            </a:pPr>
            <a:r>
              <a:rPr lang="vi">
                <a:latin typeface="Arial"/>
                <a:ea typeface="Arial"/>
                <a:cs typeface="Arial"/>
                <a:sym typeface="Arial"/>
              </a:rPr>
              <a:t>Một khi đã được khởi tạo chúng ta có thể gọi next để duyệt qua thằng tiếp theo.</a:t>
            </a:r>
            <a:endParaRPr>
              <a:latin typeface="Arial"/>
              <a:ea typeface="Arial"/>
              <a:cs typeface="Arial"/>
              <a:sym typeface="Arial"/>
            </a:endParaRPr>
          </a:p>
        </p:txBody>
      </p:sp>
      <p:pic>
        <p:nvPicPr>
          <p:cNvPr id="263" name="Google Shape;263;p43"/>
          <p:cNvPicPr preferRelativeResize="0"/>
          <p:nvPr/>
        </p:nvPicPr>
        <p:blipFill rotWithShape="1">
          <a:blip r:embed="rId3">
            <a:alphaModFix/>
          </a:blip>
          <a:srcRect/>
          <a:stretch/>
        </p:blipFill>
        <p:spPr>
          <a:xfrm>
            <a:off x="623678" y="1063468"/>
            <a:ext cx="6447502" cy="1582126"/>
          </a:xfrm>
          <a:prstGeom prst="rect">
            <a:avLst/>
          </a:prstGeom>
          <a:noFill/>
          <a:ln>
            <a:noFill/>
          </a:ln>
        </p:spPr>
      </p:pic>
      <p:sp>
        <p:nvSpPr>
          <p:cNvPr id="264" name="Google Shape;264;p43"/>
          <p:cNvSpPr txBox="1"/>
          <p:nvPr/>
        </p:nvSpPr>
        <p:spPr>
          <a:xfrm>
            <a:off x="623678" y="2819584"/>
            <a:ext cx="6447600" cy="484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vi" sz="1400">
                <a:solidFill>
                  <a:schemeClr val="dk1"/>
                </a:solidFill>
                <a:latin typeface="Arial"/>
                <a:ea typeface="Arial"/>
                <a:cs typeface="Arial"/>
                <a:sym typeface="Arial"/>
              </a:rPr>
              <a:t>Biểu diễn lại bằng yield function (generator function)</a:t>
            </a:r>
            <a:endParaRPr sz="1100"/>
          </a:p>
          <a:p>
            <a:pPr marL="0" marR="0" lvl="0" indent="0" algn="l" rtl="0">
              <a:spcBef>
                <a:spcPts val="0"/>
              </a:spcBef>
              <a:spcAft>
                <a:spcPts val="0"/>
              </a:spcAft>
              <a:buNone/>
            </a:pPr>
            <a:endParaRPr sz="1400">
              <a:solidFill>
                <a:schemeClr val="dk1"/>
              </a:solidFill>
              <a:latin typeface="Arial"/>
              <a:ea typeface="Arial"/>
              <a:cs typeface="Arial"/>
              <a:sym typeface="Arial"/>
            </a:endParaRPr>
          </a:p>
        </p:txBody>
      </p:sp>
      <p:pic>
        <p:nvPicPr>
          <p:cNvPr id="265" name="Google Shape;265;p43"/>
          <p:cNvPicPr preferRelativeResize="0"/>
          <p:nvPr/>
        </p:nvPicPr>
        <p:blipFill rotWithShape="1">
          <a:blip r:embed="rId4">
            <a:alphaModFix/>
          </a:blip>
          <a:srcRect/>
          <a:stretch/>
        </p:blipFill>
        <p:spPr>
          <a:xfrm>
            <a:off x="5271032" y="1063485"/>
            <a:ext cx="3324225" cy="2695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title"/>
          </p:nvPr>
        </p:nvSpPr>
        <p:spPr>
          <a:xfrm>
            <a:off x="508000" y="457200"/>
            <a:ext cx="6447600" cy="5013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700"/>
              <a:buFont typeface="Arial"/>
              <a:buNone/>
            </a:pPr>
            <a:r>
              <a:rPr lang="vi" b="1">
                <a:latin typeface="Arial"/>
                <a:ea typeface="Arial"/>
                <a:cs typeface="Arial"/>
                <a:sym typeface="Arial"/>
              </a:rPr>
              <a:t>generator function(T)</a:t>
            </a:r>
            <a:endParaRPr/>
          </a:p>
        </p:txBody>
      </p:sp>
      <p:sp>
        <p:nvSpPr>
          <p:cNvPr id="271" name="Google Shape;271;p44"/>
          <p:cNvSpPr txBox="1">
            <a:spLocks noGrp="1"/>
          </p:cNvSpPr>
          <p:nvPr>
            <p:ph type="body" idx="1"/>
          </p:nvPr>
        </p:nvSpPr>
        <p:spPr>
          <a:xfrm>
            <a:off x="508000" y="1181550"/>
            <a:ext cx="5264400" cy="3349200"/>
          </a:xfrm>
          <a:prstGeom prst="rect">
            <a:avLst/>
          </a:prstGeom>
          <a:noFill/>
          <a:ln>
            <a:noFill/>
          </a:ln>
        </p:spPr>
        <p:txBody>
          <a:bodyPr spcFirstLastPara="1" wrap="square" lIns="68575" tIns="34275" rIns="68575" bIns="34275" anchor="t" anchorCtr="0">
            <a:noAutofit/>
          </a:bodyPr>
          <a:lstStyle/>
          <a:p>
            <a:pPr marL="254000" lvl="0" indent="-260350" algn="l" rtl="0">
              <a:spcBef>
                <a:spcPts val="0"/>
              </a:spcBef>
              <a:spcAft>
                <a:spcPts val="0"/>
              </a:spcAft>
              <a:buSzPts val="1100"/>
              <a:buChar char="●"/>
            </a:pPr>
            <a:r>
              <a:rPr lang="vi" b="1"/>
              <a:t>yield* (có thể hiểu như callback ) : </a:t>
            </a:r>
            <a:r>
              <a:rPr lang="vi"/>
              <a:t>biểu thức yield nhận vào một iterator khác hoặc một mảng khi chạy đến nó sẽ lần lượt chạy qua các giá trị của yield* rồi mới tới các yield tiếp theo.</a:t>
            </a:r>
            <a:endParaRPr/>
          </a:p>
        </p:txBody>
      </p:sp>
      <p:pic>
        <p:nvPicPr>
          <p:cNvPr id="272" name="Google Shape;272;p44"/>
          <p:cNvPicPr preferRelativeResize="0"/>
          <p:nvPr/>
        </p:nvPicPr>
        <p:blipFill rotWithShape="1">
          <a:blip r:embed="rId3">
            <a:alphaModFix/>
          </a:blip>
          <a:srcRect/>
          <a:stretch/>
        </p:blipFill>
        <p:spPr>
          <a:xfrm>
            <a:off x="6103875" y="1117425"/>
            <a:ext cx="2508301" cy="31231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5"/>
          <p:cNvSpPr txBox="1">
            <a:spLocks noGrp="1"/>
          </p:cNvSpPr>
          <p:nvPr>
            <p:ph type="title"/>
          </p:nvPr>
        </p:nvSpPr>
        <p:spPr>
          <a:xfrm>
            <a:off x="508000" y="242372"/>
            <a:ext cx="6447600" cy="4929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700"/>
              <a:buFont typeface="Trebuchet MS"/>
              <a:buNone/>
            </a:pPr>
            <a:r>
              <a:rPr lang="vi"/>
              <a:t>Fetching (network)</a:t>
            </a:r>
            <a:endParaRPr/>
          </a:p>
        </p:txBody>
      </p:sp>
      <p:sp>
        <p:nvSpPr>
          <p:cNvPr id="278" name="Google Shape;278;p45"/>
          <p:cNvSpPr txBox="1">
            <a:spLocks noGrp="1"/>
          </p:cNvSpPr>
          <p:nvPr>
            <p:ph type="body" idx="1"/>
          </p:nvPr>
        </p:nvSpPr>
        <p:spPr>
          <a:xfrm>
            <a:off x="508000" y="842790"/>
            <a:ext cx="3871200" cy="4058400"/>
          </a:xfrm>
          <a:prstGeom prst="rect">
            <a:avLst/>
          </a:prstGeom>
          <a:noFill/>
          <a:ln>
            <a:noFill/>
          </a:ln>
        </p:spPr>
        <p:txBody>
          <a:bodyPr spcFirstLastPara="1" wrap="square" lIns="68575" tIns="34275" rIns="68575" bIns="34275" anchor="t" anchorCtr="0">
            <a:noAutofit/>
          </a:bodyPr>
          <a:lstStyle/>
          <a:p>
            <a:pPr marL="254000" lvl="0" indent="-247650" algn="l" rtl="0">
              <a:lnSpc>
                <a:spcPct val="80000"/>
              </a:lnSpc>
              <a:spcBef>
                <a:spcPts val="0"/>
              </a:spcBef>
              <a:spcAft>
                <a:spcPts val="0"/>
              </a:spcAft>
              <a:buSzPts val="900"/>
              <a:buChar char="●"/>
            </a:pPr>
            <a:r>
              <a:rPr lang="vi" sz="1100">
                <a:latin typeface="Arial"/>
                <a:ea typeface="Arial"/>
                <a:cs typeface="Arial"/>
                <a:sym typeface="Arial"/>
              </a:rPr>
              <a:t>JavaScript can send network requests to the server and load new information whenever is needed.</a:t>
            </a:r>
            <a:endParaRPr/>
          </a:p>
          <a:p>
            <a:pPr marL="254000" lvl="0" indent="-247650" algn="l" rtl="0">
              <a:lnSpc>
                <a:spcPct val="80000"/>
              </a:lnSpc>
              <a:spcBef>
                <a:spcPts val="800"/>
              </a:spcBef>
              <a:spcAft>
                <a:spcPts val="0"/>
              </a:spcAft>
              <a:buSzPts val="900"/>
              <a:buChar char="●"/>
            </a:pPr>
            <a:r>
              <a:rPr lang="vi" sz="1100">
                <a:latin typeface="Arial"/>
                <a:ea typeface="Arial"/>
                <a:cs typeface="Arial"/>
                <a:sym typeface="Arial"/>
              </a:rPr>
              <a:t>JavaScript có thể gửi yêu cầu đến máy chủ và tải thông tin mới bất cứ khi nào cần.</a:t>
            </a:r>
            <a:endParaRPr/>
          </a:p>
          <a:p>
            <a:pPr marL="254000" lvl="0" indent="-247650" algn="l" rtl="0">
              <a:lnSpc>
                <a:spcPct val="80000"/>
              </a:lnSpc>
              <a:spcBef>
                <a:spcPts val="800"/>
              </a:spcBef>
              <a:spcAft>
                <a:spcPts val="0"/>
              </a:spcAft>
              <a:buSzPts val="900"/>
              <a:buChar char="●"/>
            </a:pPr>
            <a:r>
              <a:rPr lang="vi" sz="1100">
                <a:latin typeface="Arial"/>
                <a:ea typeface="Arial"/>
                <a:cs typeface="Arial"/>
                <a:sym typeface="Arial"/>
              </a:rPr>
              <a:t>Fetch bản chất sẽ trả về 1 </a:t>
            </a:r>
            <a:r>
              <a:rPr lang="vi" sz="1100" b="1" i="1">
                <a:latin typeface="Arial"/>
                <a:ea typeface="Arial"/>
                <a:cs typeface="Arial"/>
                <a:sym typeface="Arial"/>
              </a:rPr>
              <a:t>promise: </a:t>
            </a:r>
            <a:r>
              <a:rPr lang="vi" sz="1100">
                <a:latin typeface="Arial"/>
                <a:ea typeface="Arial"/>
                <a:cs typeface="Arial"/>
                <a:sym typeface="Arial"/>
              </a:rPr>
              <a:t>let promise = fetch(url, [options]). //</a:t>
            </a:r>
            <a:r>
              <a:rPr lang="vi" sz="1100" b="1">
                <a:latin typeface="Arial"/>
                <a:ea typeface="Arial"/>
                <a:cs typeface="Arial"/>
                <a:sym typeface="Arial"/>
              </a:rPr>
              <a:t>url</a:t>
            </a:r>
            <a:r>
              <a:rPr lang="vi" sz="1100">
                <a:latin typeface="Arial"/>
                <a:ea typeface="Arial"/>
                <a:cs typeface="Arial"/>
                <a:sym typeface="Arial"/>
              </a:rPr>
              <a:t> – the URL to access. </a:t>
            </a:r>
            <a:r>
              <a:rPr lang="vi" sz="1100" b="1">
                <a:latin typeface="Arial"/>
                <a:ea typeface="Arial"/>
                <a:cs typeface="Arial"/>
                <a:sym typeface="Arial"/>
              </a:rPr>
              <a:t>options</a:t>
            </a:r>
            <a:r>
              <a:rPr lang="vi" sz="1100">
                <a:latin typeface="Arial"/>
                <a:ea typeface="Arial"/>
                <a:cs typeface="Arial"/>
                <a:sym typeface="Arial"/>
              </a:rPr>
              <a:t> – optional parameters: method, headers etc.</a:t>
            </a:r>
            <a:endParaRPr/>
          </a:p>
          <a:p>
            <a:pPr marL="254000" lvl="0" indent="-247650" algn="l" rtl="0">
              <a:lnSpc>
                <a:spcPct val="80000"/>
              </a:lnSpc>
              <a:spcBef>
                <a:spcPts val="800"/>
              </a:spcBef>
              <a:spcAft>
                <a:spcPts val="0"/>
              </a:spcAft>
              <a:buSzPts val="900"/>
              <a:buChar char="●"/>
            </a:pPr>
            <a:r>
              <a:rPr lang="vi" sz="1100">
                <a:latin typeface="Arial"/>
                <a:ea typeface="Arial"/>
                <a:cs typeface="Arial"/>
                <a:sym typeface="Arial"/>
              </a:rPr>
              <a:t>Nhận biết </a:t>
            </a:r>
            <a:r>
              <a:rPr lang="vi" sz="1100" b="1" i="1">
                <a:latin typeface="Arial"/>
                <a:ea typeface="Arial"/>
                <a:cs typeface="Arial"/>
                <a:sym typeface="Arial"/>
              </a:rPr>
              <a:t>HTTP-status</a:t>
            </a:r>
            <a:r>
              <a:rPr lang="vi" sz="1100">
                <a:latin typeface="Arial"/>
                <a:ea typeface="Arial"/>
                <a:cs typeface="Arial"/>
                <a:sym typeface="Arial"/>
              </a:rPr>
              <a:t> trả kết quả về.  // </a:t>
            </a:r>
            <a:r>
              <a:rPr lang="vi" sz="1100" b="1">
                <a:latin typeface="Arial"/>
                <a:ea typeface="Arial"/>
                <a:cs typeface="Arial"/>
                <a:sym typeface="Arial"/>
              </a:rPr>
              <a:t>status</a:t>
            </a:r>
            <a:r>
              <a:rPr lang="vi" sz="1100">
                <a:latin typeface="Arial"/>
                <a:ea typeface="Arial"/>
                <a:cs typeface="Arial"/>
                <a:sym typeface="Arial"/>
              </a:rPr>
              <a:t> – HTTP status code, e.g. 200 // </a:t>
            </a:r>
            <a:r>
              <a:rPr lang="vi" sz="1100" b="1">
                <a:latin typeface="Arial"/>
                <a:ea typeface="Arial"/>
                <a:cs typeface="Arial"/>
                <a:sym typeface="Arial"/>
              </a:rPr>
              <a:t>ok</a:t>
            </a:r>
            <a:r>
              <a:rPr lang="vi" sz="1100">
                <a:latin typeface="Arial"/>
                <a:ea typeface="Arial"/>
                <a:cs typeface="Arial"/>
                <a:sym typeface="Arial"/>
              </a:rPr>
              <a:t> – boolean, true if the HTTP status code is 200-299.</a:t>
            </a:r>
            <a:endParaRPr/>
          </a:p>
          <a:p>
            <a:pPr marL="254000" lvl="0" indent="-247650" algn="l" rtl="0">
              <a:lnSpc>
                <a:spcPct val="80000"/>
              </a:lnSpc>
              <a:spcBef>
                <a:spcPts val="800"/>
              </a:spcBef>
              <a:spcAft>
                <a:spcPts val="0"/>
              </a:spcAft>
              <a:buSzPts val="900"/>
              <a:buChar char="●"/>
            </a:pPr>
            <a:r>
              <a:rPr lang="vi" sz="1100">
                <a:latin typeface="Arial"/>
                <a:ea typeface="Arial"/>
                <a:cs typeface="Arial"/>
                <a:sym typeface="Arial"/>
              </a:rPr>
              <a:t>Để có thể nhận được kết quả chúng ta các phương thức bổ trợ sau :</a:t>
            </a:r>
            <a:endParaRPr/>
          </a:p>
          <a:p>
            <a:pPr marL="558800" lvl="1" indent="-215900" algn="l" rtl="0">
              <a:lnSpc>
                <a:spcPct val="80000"/>
              </a:lnSpc>
              <a:spcBef>
                <a:spcPts val="800"/>
              </a:spcBef>
              <a:spcAft>
                <a:spcPts val="0"/>
              </a:spcAft>
              <a:buSzPts val="800"/>
              <a:buChar char="○"/>
            </a:pPr>
            <a:r>
              <a:rPr lang="vi" sz="1000" b="1">
                <a:latin typeface="Arial"/>
                <a:ea typeface="Arial"/>
                <a:cs typeface="Arial"/>
                <a:sym typeface="Arial"/>
              </a:rPr>
              <a:t>response.text()</a:t>
            </a:r>
            <a:r>
              <a:rPr lang="vi" sz="1000">
                <a:latin typeface="Arial"/>
                <a:ea typeface="Arial"/>
                <a:cs typeface="Arial"/>
                <a:sym typeface="Arial"/>
              </a:rPr>
              <a:t> – read the response and return as text,</a:t>
            </a:r>
            <a:endParaRPr/>
          </a:p>
          <a:p>
            <a:pPr marL="558800" lvl="1" indent="-215900" algn="l" rtl="0">
              <a:lnSpc>
                <a:spcPct val="80000"/>
              </a:lnSpc>
              <a:spcBef>
                <a:spcPts val="800"/>
              </a:spcBef>
              <a:spcAft>
                <a:spcPts val="0"/>
              </a:spcAft>
              <a:buSzPts val="800"/>
              <a:buChar char="○"/>
            </a:pPr>
            <a:r>
              <a:rPr lang="vi" sz="1000" b="1">
                <a:latin typeface="Arial"/>
                <a:ea typeface="Arial"/>
                <a:cs typeface="Arial"/>
                <a:sym typeface="Arial"/>
              </a:rPr>
              <a:t>response.json()</a:t>
            </a:r>
            <a:r>
              <a:rPr lang="vi" sz="1000">
                <a:latin typeface="Arial"/>
                <a:ea typeface="Arial"/>
                <a:cs typeface="Arial"/>
                <a:sym typeface="Arial"/>
              </a:rPr>
              <a:t> – parse the response as JSON,</a:t>
            </a:r>
            <a:endParaRPr/>
          </a:p>
          <a:p>
            <a:pPr marL="558800" lvl="1" indent="-215900" algn="l" rtl="0">
              <a:lnSpc>
                <a:spcPct val="80000"/>
              </a:lnSpc>
              <a:spcBef>
                <a:spcPts val="800"/>
              </a:spcBef>
              <a:spcAft>
                <a:spcPts val="0"/>
              </a:spcAft>
              <a:buSzPts val="800"/>
              <a:buChar char="○"/>
            </a:pPr>
            <a:r>
              <a:rPr lang="vi" sz="1000" b="1">
                <a:latin typeface="Arial"/>
                <a:ea typeface="Arial"/>
                <a:cs typeface="Arial"/>
                <a:sym typeface="Arial"/>
              </a:rPr>
              <a:t>response.formData()</a:t>
            </a:r>
            <a:r>
              <a:rPr lang="vi" sz="1000">
                <a:latin typeface="Arial"/>
                <a:ea typeface="Arial"/>
                <a:cs typeface="Arial"/>
                <a:sym typeface="Arial"/>
              </a:rPr>
              <a:t> – return the response as FormData object (explained in the </a:t>
            </a:r>
            <a:r>
              <a:rPr lang="vi" sz="1000" u="sng">
                <a:solidFill>
                  <a:schemeClr val="hlink"/>
                </a:solidFill>
                <a:latin typeface="Arial"/>
                <a:ea typeface="Arial"/>
                <a:cs typeface="Arial"/>
                <a:sym typeface="Arial"/>
                <a:hlinkClick r:id="rId3"/>
              </a:rPr>
              <a:t>next chapter</a:t>
            </a:r>
            <a:r>
              <a:rPr lang="vi" sz="1000">
                <a:latin typeface="Arial"/>
                <a:ea typeface="Arial"/>
                <a:cs typeface="Arial"/>
                <a:sym typeface="Arial"/>
              </a:rPr>
              <a:t>),</a:t>
            </a:r>
            <a:endParaRPr/>
          </a:p>
          <a:p>
            <a:pPr marL="558800" lvl="1" indent="-215900" algn="l" rtl="0">
              <a:lnSpc>
                <a:spcPct val="80000"/>
              </a:lnSpc>
              <a:spcBef>
                <a:spcPts val="800"/>
              </a:spcBef>
              <a:spcAft>
                <a:spcPts val="0"/>
              </a:spcAft>
              <a:buSzPts val="800"/>
              <a:buChar char="○"/>
            </a:pPr>
            <a:r>
              <a:rPr lang="vi" sz="1000" b="1">
                <a:latin typeface="Arial"/>
                <a:ea typeface="Arial"/>
                <a:cs typeface="Arial"/>
                <a:sym typeface="Arial"/>
              </a:rPr>
              <a:t>response.blob()</a:t>
            </a:r>
            <a:r>
              <a:rPr lang="vi" sz="1000">
                <a:latin typeface="Arial"/>
                <a:ea typeface="Arial"/>
                <a:cs typeface="Arial"/>
                <a:sym typeface="Arial"/>
              </a:rPr>
              <a:t> – return the response as </a:t>
            </a:r>
            <a:r>
              <a:rPr lang="vi" sz="1000" u="sng">
                <a:solidFill>
                  <a:schemeClr val="hlink"/>
                </a:solidFill>
                <a:latin typeface="Arial"/>
                <a:ea typeface="Arial"/>
                <a:cs typeface="Arial"/>
                <a:sym typeface="Arial"/>
                <a:hlinkClick r:id="rId4"/>
              </a:rPr>
              <a:t>Blob</a:t>
            </a:r>
            <a:r>
              <a:rPr lang="vi" sz="1000">
                <a:latin typeface="Arial"/>
                <a:ea typeface="Arial"/>
                <a:cs typeface="Arial"/>
                <a:sym typeface="Arial"/>
              </a:rPr>
              <a:t> (binary data with type),</a:t>
            </a:r>
            <a:endParaRPr/>
          </a:p>
          <a:p>
            <a:pPr marL="558800" lvl="1" indent="-215900" algn="l" rtl="0">
              <a:lnSpc>
                <a:spcPct val="80000"/>
              </a:lnSpc>
              <a:spcBef>
                <a:spcPts val="800"/>
              </a:spcBef>
              <a:spcAft>
                <a:spcPts val="0"/>
              </a:spcAft>
              <a:buSzPts val="800"/>
              <a:buChar char="○"/>
            </a:pPr>
            <a:r>
              <a:rPr lang="vi" sz="1000" b="1">
                <a:latin typeface="Arial"/>
                <a:ea typeface="Arial"/>
                <a:cs typeface="Arial"/>
                <a:sym typeface="Arial"/>
              </a:rPr>
              <a:t>response.arrayBuffer()</a:t>
            </a:r>
            <a:r>
              <a:rPr lang="vi" sz="1000">
                <a:latin typeface="Arial"/>
                <a:ea typeface="Arial"/>
                <a:cs typeface="Arial"/>
                <a:sym typeface="Arial"/>
              </a:rPr>
              <a:t> – return the response as </a:t>
            </a:r>
            <a:r>
              <a:rPr lang="vi" sz="1000" u="sng">
                <a:solidFill>
                  <a:schemeClr val="hlink"/>
                </a:solidFill>
                <a:latin typeface="Arial"/>
                <a:ea typeface="Arial"/>
                <a:cs typeface="Arial"/>
                <a:sym typeface="Arial"/>
                <a:hlinkClick r:id="rId5"/>
              </a:rPr>
              <a:t>ArrayBuffer</a:t>
            </a:r>
            <a:r>
              <a:rPr lang="vi" sz="1000">
                <a:latin typeface="Arial"/>
                <a:ea typeface="Arial"/>
                <a:cs typeface="Arial"/>
                <a:sym typeface="Arial"/>
              </a:rPr>
              <a:t> (low-level representaion of binary data)</a:t>
            </a:r>
            <a:endParaRPr/>
          </a:p>
          <a:p>
            <a:pPr marL="254000" lvl="0" indent="-190500" algn="l" rtl="0">
              <a:lnSpc>
                <a:spcPct val="80000"/>
              </a:lnSpc>
              <a:spcBef>
                <a:spcPts val="800"/>
              </a:spcBef>
              <a:spcAft>
                <a:spcPts val="0"/>
              </a:spcAft>
              <a:buSzPts val="900"/>
              <a:buNone/>
            </a:pPr>
            <a:endParaRPr sz="1100">
              <a:latin typeface="Arial"/>
              <a:ea typeface="Arial"/>
              <a:cs typeface="Arial"/>
              <a:sym typeface="Arial"/>
            </a:endParaRPr>
          </a:p>
          <a:p>
            <a:pPr marL="254000" lvl="0" indent="-190500" algn="l" rtl="0">
              <a:lnSpc>
                <a:spcPct val="80000"/>
              </a:lnSpc>
              <a:spcBef>
                <a:spcPts val="800"/>
              </a:spcBef>
              <a:spcAft>
                <a:spcPts val="0"/>
              </a:spcAft>
              <a:buSzPts val="900"/>
              <a:buNone/>
            </a:pPr>
            <a:endParaRPr sz="1100">
              <a:latin typeface="Arial"/>
              <a:ea typeface="Arial"/>
              <a:cs typeface="Arial"/>
              <a:sym typeface="Arial"/>
            </a:endParaRPr>
          </a:p>
        </p:txBody>
      </p:sp>
      <p:sp>
        <p:nvSpPr>
          <p:cNvPr id="279" name="Google Shape;279;p45"/>
          <p:cNvSpPr txBox="1"/>
          <p:nvPr/>
        </p:nvSpPr>
        <p:spPr>
          <a:xfrm>
            <a:off x="4572000" y="842791"/>
            <a:ext cx="2933400" cy="484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vi" sz="1400">
                <a:solidFill>
                  <a:schemeClr val="dk1"/>
                </a:solidFill>
                <a:latin typeface="Trebuchet MS"/>
                <a:ea typeface="Trebuchet MS"/>
                <a:cs typeface="Trebuchet MS"/>
                <a:sym typeface="Trebuchet MS"/>
              </a:rPr>
              <a:t>Request header và method request</a:t>
            </a:r>
            <a:endParaRPr sz="1100"/>
          </a:p>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pic>
        <p:nvPicPr>
          <p:cNvPr id="280" name="Google Shape;280;p45"/>
          <p:cNvPicPr preferRelativeResize="0"/>
          <p:nvPr/>
        </p:nvPicPr>
        <p:blipFill rotWithShape="1">
          <a:blip r:embed="rId6">
            <a:alphaModFix/>
          </a:blip>
          <a:srcRect/>
          <a:stretch/>
        </p:blipFill>
        <p:spPr>
          <a:xfrm>
            <a:off x="4474239" y="1255922"/>
            <a:ext cx="4432897" cy="321417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6"/>
          <p:cNvSpPr txBox="1">
            <a:spLocks noGrp="1"/>
          </p:cNvSpPr>
          <p:nvPr>
            <p:ph type="title"/>
          </p:nvPr>
        </p:nvSpPr>
        <p:spPr>
          <a:xfrm>
            <a:off x="508000" y="457200"/>
            <a:ext cx="6447600" cy="9906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vi"/>
              <a:t>Ajax</a:t>
            </a:r>
            <a:endParaRPr/>
          </a:p>
        </p:txBody>
      </p:sp>
      <p:sp>
        <p:nvSpPr>
          <p:cNvPr id="286" name="Google Shape;286;p46"/>
          <p:cNvSpPr txBox="1">
            <a:spLocks noGrp="1"/>
          </p:cNvSpPr>
          <p:nvPr>
            <p:ph type="body" idx="1"/>
          </p:nvPr>
        </p:nvSpPr>
        <p:spPr>
          <a:xfrm>
            <a:off x="508000" y="1620442"/>
            <a:ext cx="6447600" cy="2910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vi" sz="1100" u="sng">
                <a:solidFill>
                  <a:schemeClr val="hlink"/>
                </a:solidFill>
                <a:latin typeface="Arial"/>
                <a:ea typeface="Arial"/>
                <a:cs typeface="Arial"/>
                <a:sym typeface="Arial"/>
                <a:hlinkClick r:id="rId3"/>
              </a:rPr>
              <a:t>https://api.covid19api.com/summary</a:t>
            </a:r>
            <a:endParaRPr/>
          </a:p>
          <a:p>
            <a:pPr marL="0" lvl="0" indent="0" algn="l" rtl="0">
              <a:spcBef>
                <a:spcPts val="800"/>
              </a:spcBef>
              <a:spcAft>
                <a:spcPts val="0"/>
              </a:spcAft>
              <a:buNone/>
            </a:pPr>
            <a:r>
              <a:rPr lang="vi" sz="1100" u="sng">
                <a:solidFill>
                  <a:schemeClr val="hlink"/>
                </a:solidFill>
                <a:latin typeface="Arial"/>
                <a:ea typeface="Arial"/>
                <a:cs typeface="Arial"/>
                <a:sym typeface="Arial"/>
                <a:hlinkClick r:id="rId4"/>
              </a:rPr>
              <a:t>https://api.covid19api.com/total/country/vietnam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7"/>
          <p:cNvSpPr txBox="1">
            <a:spLocks noGrp="1"/>
          </p:cNvSpPr>
          <p:nvPr>
            <p:ph type="title"/>
          </p:nvPr>
        </p:nvSpPr>
        <p:spPr>
          <a:xfrm>
            <a:off x="508000" y="144262"/>
            <a:ext cx="6447600" cy="4683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400"/>
              <a:buFont typeface="Trebuchet MS"/>
              <a:buNone/>
            </a:pPr>
            <a:r>
              <a:rPr lang="vi" sz="2400"/>
              <a:t>Import and export</a:t>
            </a:r>
            <a:endParaRPr/>
          </a:p>
        </p:txBody>
      </p:sp>
      <p:sp>
        <p:nvSpPr>
          <p:cNvPr id="292" name="Google Shape;292;p47"/>
          <p:cNvSpPr txBox="1">
            <a:spLocks noGrp="1"/>
          </p:cNvSpPr>
          <p:nvPr>
            <p:ph type="body" idx="1"/>
          </p:nvPr>
        </p:nvSpPr>
        <p:spPr>
          <a:xfrm>
            <a:off x="508000" y="875842"/>
            <a:ext cx="5003100" cy="3655200"/>
          </a:xfrm>
          <a:prstGeom prst="rect">
            <a:avLst/>
          </a:prstGeom>
          <a:noFill/>
          <a:ln>
            <a:noFill/>
          </a:ln>
        </p:spPr>
        <p:txBody>
          <a:bodyPr spcFirstLastPara="1" wrap="square" lIns="68575" tIns="34275" rIns="68575" bIns="34275" anchor="t" anchorCtr="0">
            <a:noAutofit/>
          </a:bodyPr>
          <a:lstStyle/>
          <a:p>
            <a:pPr marL="254000" lvl="0" indent="-260350" algn="l" rtl="0">
              <a:spcBef>
                <a:spcPts val="0"/>
              </a:spcBef>
              <a:spcAft>
                <a:spcPts val="0"/>
              </a:spcAft>
              <a:buSzPts val="1100"/>
              <a:buChar char="●"/>
            </a:pPr>
            <a:r>
              <a:rPr lang="vi"/>
              <a:t>Export and import directives have several syntax variants</a:t>
            </a:r>
            <a:endParaRPr/>
          </a:p>
          <a:p>
            <a:pPr marL="254000" lvl="0" indent="-260350" algn="l" rtl="0">
              <a:spcBef>
                <a:spcPts val="800"/>
              </a:spcBef>
              <a:spcAft>
                <a:spcPts val="0"/>
              </a:spcAft>
              <a:buSzPts val="1100"/>
              <a:buChar char="●"/>
            </a:pPr>
            <a:r>
              <a:rPr lang="vi"/>
              <a:t>Câu lệnh export dùng để </a:t>
            </a:r>
            <a:r>
              <a:rPr lang="vi" i="1"/>
              <a:t>xuất</a:t>
            </a:r>
            <a:r>
              <a:rPr lang="vi"/>
              <a:t> ra một mô-đun:</a:t>
            </a:r>
            <a:endParaRPr/>
          </a:p>
          <a:p>
            <a:pPr marL="254000" lvl="0" indent="-190500" algn="l" rtl="0">
              <a:spcBef>
                <a:spcPts val="800"/>
              </a:spcBef>
              <a:spcAft>
                <a:spcPts val="0"/>
              </a:spcAft>
              <a:buSzPts val="1100"/>
              <a:buNone/>
            </a:pPr>
            <a:endParaRPr/>
          </a:p>
        </p:txBody>
      </p:sp>
      <p:pic>
        <p:nvPicPr>
          <p:cNvPr id="293" name="Google Shape;293;p47"/>
          <p:cNvPicPr preferRelativeResize="0"/>
          <p:nvPr/>
        </p:nvPicPr>
        <p:blipFill rotWithShape="1">
          <a:blip r:embed="rId3">
            <a:alphaModFix/>
          </a:blip>
          <a:srcRect/>
          <a:stretch/>
        </p:blipFill>
        <p:spPr>
          <a:xfrm>
            <a:off x="702268" y="1596585"/>
            <a:ext cx="4219575" cy="1685925"/>
          </a:xfrm>
          <a:prstGeom prst="rect">
            <a:avLst/>
          </a:prstGeom>
          <a:noFill/>
          <a:ln>
            <a:noFill/>
          </a:ln>
        </p:spPr>
      </p:pic>
      <p:sp>
        <p:nvSpPr>
          <p:cNvPr id="294" name="Google Shape;294;p47"/>
          <p:cNvSpPr txBox="1"/>
          <p:nvPr/>
        </p:nvSpPr>
        <p:spPr>
          <a:xfrm>
            <a:off x="5009041" y="1146461"/>
            <a:ext cx="3536400" cy="90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vi" sz="1400">
                <a:solidFill>
                  <a:schemeClr val="dk1"/>
                </a:solidFill>
                <a:latin typeface="Trebuchet MS"/>
                <a:ea typeface="Trebuchet MS"/>
                <a:cs typeface="Trebuchet MS"/>
                <a:sym typeface="Trebuchet MS"/>
              </a:rPr>
              <a:t>Câu lệnh import trong ES6 dùng để </a:t>
            </a:r>
            <a:r>
              <a:rPr lang="vi" sz="1400" i="1">
                <a:solidFill>
                  <a:schemeClr val="dk1"/>
                </a:solidFill>
                <a:latin typeface="Trebuchet MS"/>
                <a:ea typeface="Trebuchet MS"/>
                <a:cs typeface="Trebuchet MS"/>
                <a:sym typeface="Trebuchet MS"/>
              </a:rPr>
              <a:t>nhập</a:t>
            </a:r>
            <a:r>
              <a:rPr lang="vi" sz="1400">
                <a:solidFill>
                  <a:schemeClr val="dk1"/>
                </a:solidFill>
                <a:latin typeface="Trebuchet MS"/>
                <a:ea typeface="Trebuchet MS"/>
                <a:cs typeface="Trebuchet MS"/>
                <a:sym typeface="Trebuchet MS"/>
              </a:rPr>
              <a:t> vào mô-đun từ một file cho trước (có thể là từ một thư viện hay mô-đun mà chúng ta tự định nghĩa).</a:t>
            </a:r>
            <a:endParaRPr sz="1400">
              <a:solidFill>
                <a:schemeClr val="dk1"/>
              </a:solidFill>
              <a:latin typeface="Trebuchet MS"/>
              <a:ea typeface="Trebuchet MS"/>
              <a:cs typeface="Trebuchet MS"/>
              <a:sym typeface="Trebuchet MS"/>
            </a:endParaRPr>
          </a:p>
        </p:txBody>
      </p:sp>
      <p:pic>
        <p:nvPicPr>
          <p:cNvPr id="295" name="Google Shape;295;p47"/>
          <p:cNvPicPr preferRelativeResize="0"/>
          <p:nvPr/>
        </p:nvPicPr>
        <p:blipFill rotWithShape="1">
          <a:blip r:embed="rId4">
            <a:alphaModFix/>
          </a:blip>
          <a:srcRect/>
          <a:stretch/>
        </p:blipFill>
        <p:spPr>
          <a:xfrm>
            <a:off x="5009041" y="2131932"/>
            <a:ext cx="3336235" cy="7526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8"/>
          <p:cNvSpPr txBox="1">
            <a:spLocks noGrp="1"/>
          </p:cNvSpPr>
          <p:nvPr>
            <p:ph type="title"/>
          </p:nvPr>
        </p:nvSpPr>
        <p:spPr>
          <a:xfrm>
            <a:off x="508000" y="68855"/>
            <a:ext cx="6447600" cy="3855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400"/>
              <a:buFont typeface="Trebuchet MS"/>
              <a:buNone/>
            </a:pPr>
            <a:r>
              <a:rPr lang="vi" sz="2400"/>
              <a:t>Class Javascript</a:t>
            </a:r>
            <a:endParaRPr sz="2400"/>
          </a:p>
        </p:txBody>
      </p:sp>
      <p:sp>
        <p:nvSpPr>
          <p:cNvPr id="301" name="Google Shape;301;p48"/>
          <p:cNvSpPr txBox="1">
            <a:spLocks noGrp="1"/>
          </p:cNvSpPr>
          <p:nvPr>
            <p:ph type="body" idx="1"/>
          </p:nvPr>
        </p:nvSpPr>
        <p:spPr>
          <a:xfrm>
            <a:off x="508000" y="603174"/>
            <a:ext cx="6447600" cy="3580800"/>
          </a:xfrm>
          <a:prstGeom prst="rect">
            <a:avLst/>
          </a:prstGeom>
          <a:noFill/>
          <a:ln>
            <a:noFill/>
          </a:ln>
        </p:spPr>
        <p:txBody>
          <a:bodyPr spcFirstLastPara="1" wrap="square" lIns="68575" tIns="34275" rIns="68575" bIns="34275" anchor="t" anchorCtr="0">
            <a:noAutofit/>
          </a:bodyPr>
          <a:lstStyle/>
          <a:p>
            <a:pPr marL="254000" lvl="0" indent="-260350" algn="l" rtl="0">
              <a:spcBef>
                <a:spcPts val="0"/>
              </a:spcBef>
              <a:spcAft>
                <a:spcPts val="0"/>
              </a:spcAft>
              <a:buSzPts val="1100"/>
              <a:buChar char="●"/>
            </a:pPr>
            <a:r>
              <a:rPr lang="vi"/>
              <a:t> That’s not an entirely new language-level entity, as one might think.</a:t>
            </a:r>
            <a:endParaRPr/>
          </a:p>
          <a:p>
            <a:pPr marL="254000" lvl="0" indent="-260350" algn="l" rtl="0">
              <a:spcBef>
                <a:spcPts val="800"/>
              </a:spcBef>
              <a:spcAft>
                <a:spcPts val="0"/>
              </a:spcAft>
              <a:buSzPts val="1100"/>
              <a:buChar char="●"/>
            </a:pPr>
            <a:r>
              <a:rPr lang="vi"/>
              <a:t>Let’s unveil any magic and see what a class really is. That’ll help in understanding many complex aspects.</a:t>
            </a:r>
            <a:endParaRPr/>
          </a:p>
          <a:p>
            <a:pPr marL="254000" lvl="0" indent="-260350" algn="l" rtl="0">
              <a:spcBef>
                <a:spcPts val="800"/>
              </a:spcBef>
              <a:spcAft>
                <a:spcPts val="0"/>
              </a:spcAft>
              <a:buSzPts val="1100"/>
              <a:buChar char="●"/>
            </a:pPr>
            <a:r>
              <a:rPr lang="vi"/>
              <a:t>In JavaScript, a class is a kind of function.</a:t>
            </a:r>
            <a:endParaRPr/>
          </a:p>
          <a:p>
            <a:pPr marL="254000" lvl="0" indent="-190500" algn="l" rtl="0">
              <a:spcBef>
                <a:spcPts val="800"/>
              </a:spcBef>
              <a:spcAft>
                <a:spcPts val="0"/>
              </a:spcAft>
              <a:buSzPts val="1100"/>
              <a:buNone/>
            </a:pPr>
            <a:endParaRPr/>
          </a:p>
        </p:txBody>
      </p:sp>
      <p:pic>
        <p:nvPicPr>
          <p:cNvPr id="302" name="Google Shape;302;p48"/>
          <p:cNvPicPr preferRelativeResize="0"/>
          <p:nvPr/>
        </p:nvPicPr>
        <p:blipFill rotWithShape="1">
          <a:blip r:embed="rId3">
            <a:alphaModFix/>
          </a:blip>
          <a:srcRect/>
          <a:stretch/>
        </p:blipFill>
        <p:spPr>
          <a:xfrm>
            <a:off x="665325" y="2571762"/>
            <a:ext cx="4466115" cy="1977470"/>
          </a:xfrm>
          <a:prstGeom prst="rect">
            <a:avLst/>
          </a:prstGeom>
          <a:noFill/>
          <a:ln>
            <a:noFill/>
          </a:ln>
        </p:spPr>
      </p:pic>
      <p:pic>
        <p:nvPicPr>
          <p:cNvPr id="303" name="Google Shape;303;p48"/>
          <p:cNvPicPr preferRelativeResize="0"/>
          <p:nvPr/>
        </p:nvPicPr>
        <p:blipFill rotWithShape="1">
          <a:blip r:embed="rId4">
            <a:alphaModFix/>
          </a:blip>
          <a:srcRect/>
          <a:stretch/>
        </p:blipFill>
        <p:spPr>
          <a:xfrm>
            <a:off x="5414801" y="2571762"/>
            <a:ext cx="3679846" cy="197747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9"/>
          <p:cNvSpPr txBox="1">
            <a:spLocks noGrp="1"/>
          </p:cNvSpPr>
          <p:nvPr>
            <p:ph type="title"/>
          </p:nvPr>
        </p:nvSpPr>
        <p:spPr>
          <a:xfrm>
            <a:off x="555164" y="93643"/>
            <a:ext cx="6447600" cy="4845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700"/>
              <a:buFont typeface="Trebuchet MS"/>
              <a:buNone/>
            </a:pPr>
            <a:r>
              <a:rPr lang="vi"/>
              <a:t>Class Expression</a:t>
            </a:r>
            <a:endParaRPr/>
          </a:p>
        </p:txBody>
      </p:sp>
      <p:pic>
        <p:nvPicPr>
          <p:cNvPr id="309" name="Google Shape;309;p49"/>
          <p:cNvPicPr preferRelativeResize="0">
            <a:picLocks noGrp="1"/>
          </p:cNvPicPr>
          <p:nvPr>
            <p:ph type="body" idx="1"/>
          </p:nvPr>
        </p:nvPicPr>
        <p:blipFill rotWithShape="1">
          <a:blip r:embed="rId3">
            <a:alphaModFix/>
          </a:blip>
          <a:srcRect/>
          <a:stretch/>
        </p:blipFill>
        <p:spPr>
          <a:xfrm>
            <a:off x="602327" y="578386"/>
            <a:ext cx="6353100" cy="2066700"/>
          </a:xfrm>
          <a:prstGeom prst="rect">
            <a:avLst/>
          </a:prstGeom>
          <a:noFill/>
          <a:ln>
            <a:noFill/>
          </a:ln>
        </p:spPr>
      </p:pic>
      <p:pic>
        <p:nvPicPr>
          <p:cNvPr id="310" name="Google Shape;310;p49"/>
          <p:cNvPicPr preferRelativeResize="0"/>
          <p:nvPr/>
        </p:nvPicPr>
        <p:blipFill rotWithShape="1">
          <a:blip r:embed="rId4">
            <a:alphaModFix/>
          </a:blip>
          <a:srcRect/>
          <a:stretch/>
        </p:blipFill>
        <p:spPr>
          <a:xfrm>
            <a:off x="602327" y="2571749"/>
            <a:ext cx="6098685" cy="245738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0"/>
          <p:cNvSpPr txBox="1"/>
          <p:nvPr/>
        </p:nvSpPr>
        <p:spPr>
          <a:xfrm>
            <a:off x="280930" y="313981"/>
            <a:ext cx="3726300" cy="6924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vi" sz="1400">
                <a:solidFill>
                  <a:schemeClr val="dk1"/>
                </a:solidFill>
                <a:latin typeface="Trebuchet MS"/>
                <a:ea typeface="Trebuchet MS"/>
                <a:cs typeface="Trebuchet MS"/>
                <a:sym typeface="Trebuchet MS"/>
              </a:rPr>
              <a:t>Getters/setters, other shorthands</a:t>
            </a:r>
            <a:endParaRPr sz="14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pic>
        <p:nvPicPr>
          <p:cNvPr id="316" name="Google Shape;316;p50"/>
          <p:cNvPicPr preferRelativeResize="0"/>
          <p:nvPr/>
        </p:nvPicPr>
        <p:blipFill rotWithShape="1">
          <a:blip r:embed="rId3">
            <a:alphaModFix/>
          </a:blip>
          <a:srcRect/>
          <a:stretch/>
        </p:blipFill>
        <p:spPr>
          <a:xfrm>
            <a:off x="280930" y="543269"/>
            <a:ext cx="3726455" cy="4286250"/>
          </a:xfrm>
          <a:prstGeom prst="rect">
            <a:avLst/>
          </a:prstGeom>
          <a:noFill/>
          <a:ln>
            <a:noFill/>
          </a:ln>
        </p:spPr>
      </p:pic>
      <p:sp>
        <p:nvSpPr>
          <p:cNvPr id="317" name="Google Shape;317;p50"/>
          <p:cNvSpPr txBox="1"/>
          <p:nvPr/>
        </p:nvSpPr>
        <p:spPr>
          <a:xfrm>
            <a:off x="4117555" y="313981"/>
            <a:ext cx="3417900" cy="4845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vi" sz="1400">
                <a:solidFill>
                  <a:schemeClr val="dk1"/>
                </a:solidFill>
                <a:latin typeface="Trebuchet MS"/>
                <a:ea typeface="Trebuchet MS"/>
                <a:cs typeface="Trebuchet MS"/>
                <a:sym typeface="Trebuchet MS"/>
              </a:rPr>
              <a:t>Class properties</a:t>
            </a:r>
            <a:endParaRPr sz="1100"/>
          </a:p>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pic>
        <p:nvPicPr>
          <p:cNvPr id="318" name="Google Shape;318;p50"/>
          <p:cNvPicPr preferRelativeResize="0"/>
          <p:nvPr/>
        </p:nvPicPr>
        <p:blipFill rotWithShape="1">
          <a:blip r:embed="rId4">
            <a:alphaModFix/>
          </a:blip>
          <a:srcRect/>
          <a:stretch/>
        </p:blipFill>
        <p:spPr>
          <a:xfrm>
            <a:off x="4117555" y="551541"/>
            <a:ext cx="3417981" cy="217513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1"/>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accent1"/>
              </a:buClr>
              <a:buSzPts val="2700"/>
              <a:buFont typeface="Trebuchet MS"/>
              <a:buNone/>
            </a:pPr>
            <a:r>
              <a:rPr lang="vi"/>
              <a:t>Class javascript</a:t>
            </a:r>
            <a:endParaRPr/>
          </a:p>
        </p:txBody>
      </p:sp>
      <p:sp>
        <p:nvSpPr>
          <p:cNvPr id="324" name="Google Shape;324;p51"/>
          <p:cNvSpPr txBox="1">
            <a:spLocks noGrp="1"/>
          </p:cNvSpPr>
          <p:nvPr>
            <p:ph type="body" idx="1"/>
          </p:nvPr>
        </p:nvSpPr>
        <p:spPr>
          <a:xfrm>
            <a:off x="508000" y="1248623"/>
            <a:ext cx="3788700" cy="2910600"/>
          </a:xfrm>
          <a:prstGeom prst="rect">
            <a:avLst/>
          </a:prstGeom>
          <a:noFill/>
          <a:ln>
            <a:noFill/>
          </a:ln>
        </p:spPr>
        <p:txBody>
          <a:bodyPr spcFirstLastPara="1" wrap="square" lIns="68575" tIns="34275" rIns="68575" bIns="34275" anchor="t" anchorCtr="0">
            <a:noAutofit/>
          </a:bodyPr>
          <a:lstStyle/>
          <a:p>
            <a:pPr marL="254000" lvl="0" indent="-254000" algn="l" rtl="0">
              <a:lnSpc>
                <a:spcPct val="90000"/>
              </a:lnSpc>
              <a:spcBef>
                <a:spcPts val="0"/>
              </a:spcBef>
              <a:spcAft>
                <a:spcPts val="0"/>
              </a:spcAft>
              <a:buSzPts val="1000"/>
              <a:buChar char="●"/>
            </a:pPr>
            <a:r>
              <a:rPr lang="vi" sz="1200"/>
              <a:t>- Kế thừa : extends</a:t>
            </a:r>
            <a:endParaRPr/>
          </a:p>
          <a:p>
            <a:pPr marL="254000" lvl="0" indent="-254000" algn="l" rtl="0">
              <a:lnSpc>
                <a:spcPct val="90000"/>
              </a:lnSpc>
              <a:spcBef>
                <a:spcPts val="800"/>
              </a:spcBef>
              <a:spcAft>
                <a:spcPts val="0"/>
              </a:spcAft>
              <a:buSzPts val="1000"/>
              <a:buChar char="●"/>
            </a:pPr>
            <a:r>
              <a:rPr lang="vi" sz="1200"/>
              <a:t>- override: supper</a:t>
            </a:r>
            <a:endParaRPr/>
          </a:p>
          <a:p>
            <a:pPr marL="254000" lvl="0" indent="-254000" algn="l" rtl="0">
              <a:lnSpc>
                <a:spcPct val="90000"/>
              </a:lnSpc>
              <a:spcBef>
                <a:spcPts val="800"/>
              </a:spcBef>
              <a:spcAft>
                <a:spcPts val="0"/>
              </a:spcAft>
              <a:buSzPts val="1000"/>
              <a:buChar char="●"/>
            </a:pPr>
            <a:r>
              <a:rPr lang="vi" sz="1200"/>
              <a:t>- static method</a:t>
            </a:r>
            <a:endParaRPr/>
          </a:p>
          <a:p>
            <a:pPr marL="254000" lvl="0" indent="-254000" algn="l" rtl="0">
              <a:lnSpc>
                <a:spcPct val="90000"/>
              </a:lnSpc>
              <a:spcBef>
                <a:spcPts val="800"/>
              </a:spcBef>
              <a:spcAft>
                <a:spcPts val="0"/>
              </a:spcAft>
              <a:buSzPts val="1000"/>
              <a:buChar char="●"/>
            </a:pPr>
            <a:r>
              <a:rPr lang="vi" sz="1200"/>
              <a:t>- static property</a:t>
            </a:r>
            <a:endParaRPr/>
          </a:p>
          <a:p>
            <a:pPr marL="254000" lvl="0" indent="-254000" algn="l" rtl="0">
              <a:lnSpc>
                <a:spcPct val="90000"/>
              </a:lnSpc>
              <a:spcBef>
                <a:spcPts val="800"/>
              </a:spcBef>
              <a:spcAft>
                <a:spcPts val="0"/>
              </a:spcAft>
              <a:buSzPts val="1000"/>
              <a:buChar char="●"/>
            </a:pPr>
            <a:r>
              <a:rPr lang="vi" sz="1200"/>
              <a:t>- Private and protected properties and methods</a:t>
            </a:r>
            <a:endParaRPr/>
          </a:p>
          <a:p>
            <a:pPr marL="558800" lvl="1" indent="-222250" algn="l" rtl="0">
              <a:lnSpc>
                <a:spcPct val="90000"/>
              </a:lnSpc>
              <a:spcBef>
                <a:spcPts val="800"/>
              </a:spcBef>
              <a:spcAft>
                <a:spcPts val="0"/>
              </a:spcAft>
              <a:buSzPts val="900"/>
              <a:buChar char="○"/>
            </a:pPr>
            <a:r>
              <a:rPr lang="vi" sz="1100"/>
              <a:t> </a:t>
            </a:r>
            <a:r>
              <a:rPr lang="vi" sz="1100" b="1"/>
              <a:t>Protected properties are usually prefixed with an underscore _</a:t>
            </a:r>
            <a:endParaRPr/>
          </a:p>
          <a:p>
            <a:pPr marL="558800" lvl="1" indent="-222250" algn="l" rtl="0">
              <a:lnSpc>
                <a:spcPct val="90000"/>
              </a:lnSpc>
              <a:spcBef>
                <a:spcPts val="800"/>
              </a:spcBef>
              <a:spcAft>
                <a:spcPts val="0"/>
              </a:spcAft>
              <a:buSzPts val="900"/>
              <a:buChar char="○"/>
            </a:pPr>
            <a:r>
              <a:rPr lang="vi" sz="1100"/>
              <a:t>There’s a finished JavaScript proposal, almost in the standard, that provides language-level support for private properties and methods.</a:t>
            </a:r>
            <a:endParaRPr/>
          </a:p>
          <a:p>
            <a:pPr marL="558800" lvl="1" indent="-222250" algn="l" rtl="0">
              <a:lnSpc>
                <a:spcPct val="90000"/>
              </a:lnSpc>
              <a:spcBef>
                <a:spcPts val="800"/>
              </a:spcBef>
              <a:spcAft>
                <a:spcPts val="0"/>
              </a:spcAft>
              <a:buSzPts val="900"/>
              <a:buChar char="○"/>
            </a:pPr>
            <a:r>
              <a:rPr lang="vi" sz="1100"/>
              <a:t>Privates should start with </a:t>
            </a:r>
            <a:r>
              <a:rPr lang="vi" sz="1100" b="1"/>
              <a:t>#.</a:t>
            </a:r>
            <a:r>
              <a:rPr lang="vi" sz="1100"/>
              <a:t> They are only accessible from inside the class.</a:t>
            </a:r>
            <a:endParaRPr/>
          </a:p>
          <a:p>
            <a:pPr marL="342900" lvl="1" indent="0" algn="l" rtl="0">
              <a:lnSpc>
                <a:spcPct val="90000"/>
              </a:lnSpc>
              <a:spcBef>
                <a:spcPts val="800"/>
              </a:spcBef>
              <a:spcAft>
                <a:spcPts val="0"/>
              </a:spcAft>
              <a:buSzPts val="900"/>
              <a:buNone/>
            </a:pPr>
            <a:endParaRPr sz="1100"/>
          </a:p>
          <a:p>
            <a:pPr marL="863600" lvl="2" indent="-127000" algn="l" rtl="0">
              <a:lnSpc>
                <a:spcPct val="90000"/>
              </a:lnSpc>
              <a:spcBef>
                <a:spcPts val="800"/>
              </a:spcBef>
              <a:spcAft>
                <a:spcPts val="0"/>
              </a:spcAft>
              <a:buSzPts val="800"/>
              <a:buNone/>
            </a:pPr>
            <a:endParaRPr sz="1000" b="1"/>
          </a:p>
          <a:p>
            <a:pPr marL="254000" lvl="0" indent="-190500" algn="l" rtl="0">
              <a:lnSpc>
                <a:spcPct val="90000"/>
              </a:lnSpc>
              <a:spcBef>
                <a:spcPts val="800"/>
              </a:spcBef>
              <a:spcAft>
                <a:spcPts val="0"/>
              </a:spcAft>
              <a:buSzPts val="1000"/>
              <a:buNone/>
            </a:pPr>
            <a:endParaRPr sz="1200"/>
          </a:p>
        </p:txBody>
      </p:sp>
      <p:sp>
        <p:nvSpPr>
          <p:cNvPr id="325" name="Google Shape;325;p51"/>
          <p:cNvSpPr txBox="1"/>
          <p:nvPr/>
        </p:nvSpPr>
        <p:spPr>
          <a:xfrm>
            <a:off x="4296578" y="1110122"/>
            <a:ext cx="2958000" cy="105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vi" sz="1300" b="1">
                <a:solidFill>
                  <a:schemeClr val="dk1"/>
                </a:solidFill>
                <a:latin typeface="Trebuchet MS"/>
                <a:ea typeface="Trebuchet MS"/>
                <a:cs typeface="Trebuchet MS"/>
                <a:sym typeface="Trebuchet MS"/>
              </a:rPr>
              <a:t>Class checking: "instanceof”</a:t>
            </a:r>
            <a:endParaRPr sz="1100"/>
          </a:p>
          <a:p>
            <a:pPr marL="0" marR="0" lvl="0" indent="0" algn="l" rtl="0">
              <a:spcBef>
                <a:spcPts val="0"/>
              </a:spcBef>
              <a:spcAft>
                <a:spcPts val="0"/>
              </a:spcAft>
              <a:buNone/>
            </a:pPr>
            <a:endParaRPr sz="13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vi" sz="1300">
                <a:solidFill>
                  <a:schemeClr val="dk1"/>
                </a:solidFill>
                <a:latin typeface="Trebuchet MS"/>
                <a:ea typeface="Trebuchet MS"/>
                <a:cs typeface="Trebuchet MS"/>
                <a:sym typeface="Trebuchet MS"/>
              </a:rPr>
              <a:t>-The instanceof operator</a:t>
            </a:r>
            <a:endParaRPr sz="1100"/>
          </a:p>
          <a:p>
            <a:pPr marL="0" marR="0" lvl="0" indent="0" algn="l" rtl="0">
              <a:spcBef>
                <a:spcPts val="0"/>
              </a:spcBef>
              <a:spcAft>
                <a:spcPts val="0"/>
              </a:spcAft>
              <a:buNone/>
            </a:pPr>
            <a:r>
              <a:rPr lang="vi" sz="1300">
                <a:solidFill>
                  <a:schemeClr val="dk1"/>
                </a:solidFill>
                <a:latin typeface="Trebuchet MS"/>
                <a:ea typeface="Trebuchet MS"/>
                <a:cs typeface="Trebuchet MS"/>
                <a:sym typeface="Trebuchet MS"/>
              </a:rPr>
              <a:t>- Syntax : </a:t>
            </a:r>
            <a:r>
              <a:rPr lang="vi" sz="1300" i="1">
                <a:solidFill>
                  <a:schemeClr val="dk1"/>
                </a:solidFill>
                <a:latin typeface="Trebuchet MS"/>
                <a:ea typeface="Trebuchet MS"/>
                <a:cs typeface="Trebuchet MS"/>
                <a:sym typeface="Trebuchet MS"/>
              </a:rPr>
              <a:t>obj instanceof Class</a:t>
            </a:r>
            <a:endParaRPr sz="1100"/>
          </a:p>
          <a:p>
            <a:pPr marL="0" marR="0" lvl="0" indent="0" algn="l" rtl="0">
              <a:spcBef>
                <a:spcPts val="0"/>
              </a:spcBef>
              <a:spcAft>
                <a:spcPts val="0"/>
              </a:spcAft>
              <a:buNone/>
            </a:pPr>
            <a:endParaRPr sz="1300">
              <a:solidFill>
                <a:schemeClr val="dk1"/>
              </a:solidFill>
              <a:latin typeface="Trebuchet MS"/>
              <a:ea typeface="Trebuchet MS"/>
              <a:cs typeface="Trebuchet MS"/>
              <a:sym typeface="Trebuchet MS"/>
            </a:endParaRPr>
          </a:p>
        </p:txBody>
      </p:sp>
      <p:pic>
        <p:nvPicPr>
          <p:cNvPr id="326" name="Google Shape;326;p51"/>
          <p:cNvPicPr preferRelativeResize="0"/>
          <p:nvPr/>
        </p:nvPicPr>
        <p:blipFill rotWithShape="1">
          <a:blip r:embed="rId3">
            <a:alphaModFix/>
          </a:blip>
          <a:srcRect/>
          <a:stretch/>
        </p:blipFill>
        <p:spPr>
          <a:xfrm>
            <a:off x="4296578" y="2080024"/>
            <a:ext cx="3230697" cy="147291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2"/>
          <p:cNvSpPr txBox="1">
            <a:spLocks noGrp="1"/>
          </p:cNvSpPr>
          <p:nvPr>
            <p:ph type="title"/>
          </p:nvPr>
        </p:nvSpPr>
        <p:spPr>
          <a:xfrm>
            <a:off x="508000" y="457200"/>
            <a:ext cx="6447600" cy="9906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vi"/>
              <a:t>Advance</a:t>
            </a:r>
            <a:endParaRPr/>
          </a:p>
        </p:txBody>
      </p:sp>
      <p:sp>
        <p:nvSpPr>
          <p:cNvPr id="332" name="Google Shape;332;p52"/>
          <p:cNvSpPr txBox="1">
            <a:spLocks noGrp="1"/>
          </p:cNvSpPr>
          <p:nvPr>
            <p:ph type="body" idx="1"/>
          </p:nvPr>
        </p:nvSpPr>
        <p:spPr>
          <a:xfrm>
            <a:off x="508000" y="1224242"/>
            <a:ext cx="6447600" cy="2910600"/>
          </a:xfrm>
          <a:prstGeom prst="rect">
            <a:avLst/>
          </a:prstGeom>
        </p:spPr>
        <p:txBody>
          <a:bodyPr spcFirstLastPara="1" wrap="square" lIns="68575" tIns="34275" rIns="68575" bIns="34275" anchor="t" anchorCtr="0">
            <a:noAutofit/>
          </a:bodyPr>
          <a:lstStyle/>
          <a:p>
            <a:pPr marL="457200" lvl="0" indent="-298450" algn="l" rtl="0">
              <a:spcBef>
                <a:spcPts val="800"/>
              </a:spcBef>
              <a:spcAft>
                <a:spcPts val="0"/>
              </a:spcAft>
              <a:buSzPts val="1100"/>
              <a:buChar char="●"/>
            </a:pPr>
            <a:r>
              <a:rPr lang="vi"/>
              <a:t>Phân biệt var, const, let</a:t>
            </a:r>
            <a:endParaRPr/>
          </a:p>
          <a:p>
            <a:pPr marL="457200" lvl="0" indent="-298450" algn="l" rtl="0">
              <a:spcBef>
                <a:spcPts val="0"/>
              </a:spcBef>
              <a:spcAft>
                <a:spcPts val="0"/>
              </a:spcAft>
              <a:buSzPts val="1100"/>
              <a:buChar char="●"/>
            </a:pPr>
            <a:r>
              <a:rPr lang="vi"/>
              <a:t>Arrow function</a:t>
            </a:r>
            <a:endParaRPr/>
          </a:p>
          <a:p>
            <a:pPr marL="457200" lvl="0" indent="-298450" algn="l" rtl="0">
              <a:spcBef>
                <a:spcPts val="0"/>
              </a:spcBef>
              <a:spcAft>
                <a:spcPts val="0"/>
              </a:spcAft>
              <a:buSzPts val="1100"/>
              <a:buChar char="●"/>
            </a:pPr>
            <a:r>
              <a:rPr lang="vi"/>
              <a:t>Default value passing function</a:t>
            </a:r>
            <a:endParaRPr/>
          </a:p>
          <a:p>
            <a:pPr marL="457200" lvl="0" indent="-298450" algn="l" rtl="0">
              <a:spcBef>
                <a:spcPts val="0"/>
              </a:spcBef>
              <a:spcAft>
                <a:spcPts val="0"/>
              </a:spcAft>
              <a:buSzPts val="1100"/>
              <a:buChar char="●"/>
            </a:pPr>
            <a:r>
              <a:rPr lang="vi"/>
              <a:t>Parameters: arguments</a:t>
            </a:r>
            <a:endParaRPr/>
          </a:p>
          <a:p>
            <a:pPr marL="457200" lvl="0" indent="-298450" algn="l" rtl="0">
              <a:spcBef>
                <a:spcPts val="0"/>
              </a:spcBef>
              <a:spcAft>
                <a:spcPts val="0"/>
              </a:spcAft>
              <a:buSzPts val="1100"/>
              <a:buChar char="●"/>
            </a:pPr>
            <a:r>
              <a:rPr lang="vi"/>
              <a:t>Reference for this: bind, apply, call</a:t>
            </a:r>
            <a:endParaRPr/>
          </a:p>
          <a:p>
            <a:pPr marL="457200" lvl="0" indent="-298450" algn="l" rtl="0">
              <a:spcBef>
                <a:spcPts val="0"/>
              </a:spcBef>
              <a:spcAft>
                <a:spcPts val="0"/>
              </a:spcAft>
              <a:buSzPts val="1100"/>
              <a:buChar char="●"/>
            </a:pPr>
            <a:r>
              <a:rPr lang="vi"/>
              <a:t>Closure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Javascript </a:t>
            </a:r>
            <a:endParaRPr/>
          </a:p>
        </p:txBody>
      </p:sp>
      <p:sp>
        <p:nvSpPr>
          <p:cNvPr id="89" name="Google Shape;89;p17"/>
          <p:cNvSpPr txBox="1">
            <a:spLocks noGrp="1"/>
          </p:cNvSpPr>
          <p:nvPr>
            <p:ph type="body" idx="1"/>
          </p:nvPr>
        </p:nvSpPr>
        <p:spPr>
          <a:xfrm>
            <a:off x="311700" y="116045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vi"/>
              <a:t>NodeJS vs JavaScript Runtime Engine</a:t>
            </a:r>
            <a:endParaRPr/>
          </a:p>
        </p:txBody>
      </p:sp>
      <p:pic>
        <p:nvPicPr>
          <p:cNvPr id="90" name="Google Shape;90;p17"/>
          <p:cNvPicPr preferRelativeResize="0"/>
          <p:nvPr/>
        </p:nvPicPr>
        <p:blipFill>
          <a:blip r:embed="rId3">
            <a:alphaModFix/>
          </a:blip>
          <a:stretch>
            <a:fillRect/>
          </a:stretch>
        </p:blipFill>
        <p:spPr>
          <a:xfrm>
            <a:off x="1051713" y="2114050"/>
            <a:ext cx="2466975" cy="1847850"/>
          </a:xfrm>
          <a:prstGeom prst="rect">
            <a:avLst/>
          </a:prstGeom>
          <a:noFill/>
          <a:ln>
            <a:noFill/>
          </a:ln>
        </p:spPr>
      </p:pic>
      <p:pic>
        <p:nvPicPr>
          <p:cNvPr id="91" name="Google Shape;91;p17"/>
          <p:cNvPicPr preferRelativeResize="0"/>
          <p:nvPr/>
        </p:nvPicPr>
        <p:blipFill>
          <a:blip r:embed="rId4">
            <a:alphaModFix/>
          </a:blip>
          <a:stretch>
            <a:fillRect/>
          </a:stretch>
        </p:blipFill>
        <p:spPr>
          <a:xfrm>
            <a:off x="5091375" y="2174563"/>
            <a:ext cx="2466974" cy="185023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3"/>
          <p:cNvSpPr txBox="1">
            <a:spLocks noGrp="1"/>
          </p:cNvSpPr>
          <p:nvPr>
            <p:ph type="title"/>
          </p:nvPr>
        </p:nvSpPr>
        <p:spPr>
          <a:xfrm>
            <a:off x="508000" y="457200"/>
            <a:ext cx="6447600" cy="6678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vi"/>
              <a:t>Parameters</a:t>
            </a:r>
            <a:endParaRPr/>
          </a:p>
        </p:txBody>
      </p:sp>
      <p:sp>
        <p:nvSpPr>
          <p:cNvPr id="338" name="Google Shape;338;p53"/>
          <p:cNvSpPr txBox="1">
            <a:spLocks noGrp="1"/>
          </p:cNvSpPr>
          <p:nvPr>
            <p:ph type="body" idx="1"/>
          </p:nvPr>
        </p:nvSpPr>
        <p:spPr>
          <a:xfrm>
            <a:off x="559800" y="1125001"/>
            <a:ext cx="6447600" cy="3138300"/>
          </a:xfrm>
          <a:prstGeom prst="rect">
            <a:avLst/>
          </a:prstGeom>
          <a:solidFill>
            <a:srgbClr val="000000"/>
          </a:solidFill>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r>
              <a:rPr lang="vi" sz="1500">
                <a:solidFill>
                  <a:srgbClr val="6A9955"/>
                </a:solidFill>
                <a:highlight>
                  <a:srgbClr val="1E1E1E"/>
                </a:highlight>
                <a:latin typeface="Consolas"/>
                <a:ea typeface="Consolas"/>
                <a:cs typeface="Consolas"/>
                <a:sym typeface="Consolas"/>
              </a:rPr>
              <a:t>// parameters</a:t>
            </a:r>
            <a:endParaRPr sz="1500">
              <a:solidFill>
                <a:srgbClr val="6A9955"/>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569CD6"/>
                </a:solidFill>
                <a:highlight>
                  <a:srgbClr val="1E1E1E"/>
                </a:highlight>
                <a:latin typeface="Consolas"/>
                <a:ea typeface="Consolas"/>
                <a:cs typeface="Consolas"/>
                <a:sym typeface="Consolas"/>
              </a:rPr>
              <a:t>function</a:t>
            </a:r>
            <a:r>
              <a:rPr lang="vi" sz="1500">
                <a:solidFill>
                  <a:srgbClr val="D4D4D4"/>
                </a:solidFill>
                <a:highlight>
                  <a:srgbClr val="1E1E1E"/>
                </a:highlight>
                <a:latin typeface="Consolas"/>
                <a:ea typeface="Consolas"/>
                <a:cs typeface="Consolas"/>
                <a:sym typeface="Consolas"/>
              </a:rPr>
              <a:t> </a:t>
            </a:r>
            <a:r>
              <a:rPr lang="vi" sz="1500">
                <a:solidFill>
                  <a:srgbClr val="DCDCAA"/>
                </a:solidFill>
                <a:highlight>
                  <a:srgbClr val="1E1E1E"/>
                </a:highlight>
                <a:latin typeface="Consolas"/>
                <a:ea typeface="Consolas"/>
                <a:cs typeface="Consolas"/>
                <a:sym typeface="Consolas"/>
              </a:rPr>
              <a:t>sum</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6A9955"/>
                </a:solidFill>
                <a:highlight>
                  <a:srgbClr val="1E1E1E"/>
                </a:highlight>
                <a:latin typeface="Consolas"/>
                <a:ea typeface="Consolas"/>
                <a:cs typeface="Consolas"/>
                <a:sym typeface="Consolas"/>
              </a:rPr>
              <a:t>// let total = 0;</a:t>
            </a:r>
            <a:endParaRPr sz="1500">
              <a:solidFill>
                <a:srgbClr val="6A9955"/>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6A9955"/>
                </a:solidFill>
                <a:highlight>
                  <a:srgbClr val="1E1E1E"/>
                </a:highlight>
                <a:latin typeface="Consolas"/>
                <a:ea typeface="Consolas"/>
                <a:cs typeface="Consolas"/>
                <a:sym typeface="Consolas"/>
              </a:rPr>
              <a:t>// for (let i = 0; i &lt; arguments.length; i++) {</a:t>
            </a:r>
            <a:endParaRPr sz="1500">
              <a:solidFill>
                <a:srgbClr val="6A9955"/>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6A9955"/>
                </a:solidFill>
                <a:highlight>
                  <a:srgbClr val="1E1E1E"/>
                </a:highlight>
                <a:latin typeface="Consolas"/>
                <a:ea typeface="Consolas"/>
                <a:cs typeface="Consolas"/>
                <a:sym typeface="Consolas"/>
              </a:rPr>
              <a:t>//     total += arguments[i];</a:t>
            </a:r>
            <a:endParaRPr sz="1500">
              <a:solidFill>
                <a:srgbClr val="6A9955"/>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6A9955"/>
                </a:solidFill>
                <a:highlight>
                  <a:srgbClr val="1E1E1E"/>
                </a:highlight>
                <a:latin typeface="Consolas"/>
                <a:ea typeface="Consolas"/>
                <a:cs typeface="Consolas"/>
                <a:sym typeface="Consolas"/>
              </a:rPr>
              <a:t>// }</a:t>
            </a:r>
            <a:endParaRPr sz="1500">
              <a:solidFill>
                <a:srgbClr val="6A9955"/>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6A9955"/>
                </a:solidFill>
                <a:highlight>
                  <a:srgbClr val="1E1E1E"/>
                </a:highlight>
                <a:latin typeface="Consolas"/>
                <a:ea typeface="Consolas"/>
                <a:cs typeface="Consolas"/>
                <a:sym typeface="Consolas"/>
              </a:rPr>
              <a:t>// arguments is array-like object</a:t>
            </a:r>
            <a:endParaRPr sz="1500">
              <a:solidFill>
                <a:srgbClr val="6A9955"/>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569CD6"/>
                </a:solidFill>
                <a:highlight>
                  <a:srgbClr val="1E1E1E"/>
                </a:highlight>
                <a:latin typeface="Consolas"/>
                <a:ea typeface="Consolas"/>
                <a:cs typeface="Consolas"/>
                <a:sym typeface="Consolas"/>
              </a:rPr>
              <a:t>let</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total</a:t>
            </a:r>
            <a:r>
              <a:rPr lang="vi" sz="1500">
                <a:solidFill>
                  <a:srgbClr val="D4D4D4"/>
                </a:solidFill>
                <a:highlight>
                  <a:srgbClr val="1E1E1E"/>
                </a:highlight>
                <a:latin typeface="Consolas"/>
                <a:ea typeface="Consolas"/>
                <a:cs typeface="Consolas"/>
                <a:sym typeface="Consolas"/>
              </a:rPr>
              <a:t> = </a:t>
            </a:r>
            <a:r>
              <a:rPr lang="vi" sz="1500">
                <a:solidFill>
                  <a:srgbClr val="4EC9B0"/>
                </a:solidFill>
                <a:highlight>
                  <a:srgbClr val="1E1E1E"/>
                </a:highlight>
                <a:latin typeface="Consolas"/>
                <a:ea typeface="Consolas"/>
                <a:cs typeface="Consolas"/>
                <a:sym typeface="Consolas"/>
              </a:rPr>
              <a:t>Array</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from</a:t>
            </a:r>
            <a:r>
              <a:rPr lang="vi" sz="1500">
                <a:solidFill>
                  <a:srgbClr val="D4D4D4"/>
                </a:solidFill>
                <a:highlight>
                  <a:srgbClr val="1E1E1E"/>
                </a:highlight>
                <a:latin typeface="Consolas"/>
                <a:ea typeface="Consolas"/>
                <a:cs typeface="Consolas"/>
                <a:sym typeface="Consolas"/>
              </a:rPr>
              <a:t>(</a:t>
            </a:r>
            <a:r>
              <a:rPr lang="vi" sz="1500">
                <a:solidFill>
                  <a:srgbClr val="569CD6"/>
                </a:solidFill>
                <a:highlight>
                  <a:srgbClr val="1E1E1E"/>
                </a:highlight>
                <a:latin typeface="Consolas"/>
                <a:ea typeface="Consolas"/>
                <a:cs typeface="Consolas"/>
                <a:sym typeface="Consolas"/>
              </a:rPr>
              <a:t>arguments</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reduce</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a</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b</a:t>
            </a:r>
            <a:r>
              <a:rPr lang="vi" sz="1500">
                <a:solidFill>
                  <a:srgbClr val="D4D4D4"/>
                </a:solidFill>
                <a:highlight>
                  <a:srgbClr val="1E1E1E"/>
                </a:highlight>
                <a:latin typeface="Consolas"/>
                <a:ea typeface="Consolas"/>
                <a:cs typeface="Consolas"/>
                <a:sym typeface="Consolas"/>
              </a:rPr>
              <a:t>) </a:t>
            </a:r>
            <a:r>
              <a:rPr lang="vi" sz="1500">
                <a:solidFill>
                  <a:srgbClr val="569CD6"/>
                </a:solidFill>
                <a:highlight>
                  <a:srgbClr val="1E1E1E"/>
                </a:highlight>
                <a:latin typeface="Consolas"/>
                <a:ea typeface="Consolas"/>
                <a:cs typeface="Consolas"/>
                <a:sym typeface="Consolas"/>
              </a:rPr>
              <a:t>=&gt;</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a</a:t>
            </a:r>
            <a:r>
              <a:rPr lang="vi" sz="1500">
                <a:solidFill>
                  <a:srgbClr val="D4D4D4"/>
                </a:solidFill>
                <a:highlight>
                  <a:srgbClr val="1E1E1E"/>
                </a:highlight>
                <a:latin typeface="Consolas"/>
                <a:ea typeface="Consolas"/>
                <a:cs typeface="Consolas"/>
                <a:sym typeface="Consolas"/>
              </a:rPr>
              <a:t> + </a:t>
            </a:r>
            <a:r>
              <a:rPr lang="vi" sz="1500">
                <a:solidFill>
                  <a:srgbClr val="9CDCFE"/>
                </a:solidFill>
                <a:highlight>
                  <a:srgbClr val="1E1E1E"/>
                </a:highlight>
                <a:latin typeface="Consolas"/>
                <a:ea typeface="Consolas"/>
                <a:cs typeface="Consolas"/>
                <a:sym typeface="Consolas"/>
              </a:rPr>
              <a:t>b</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C586C0"/>
                </a:solidFill>
                <a:highlight>
                  <a:srgbClr val="1E1E1E"/>
                </a:highlight>
                <a:latin typeface="Consolas"/>
                <a:ea typeface="Consolas"/>
                <a:cs typeface="Consolas"/>
                <a:sym typeface="Consolas"/>
              </a:rPr>
              <a:t>return</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total</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9CDCFE"/>
                </a:solidFill>
                <a:highlight>
                  <a:srgbClr val="1E1E1E"/>
                </a:highlight>
                <a:latin typeface="Consolas"/>
                <a:ea typeface="Consolas"/>
                <a:cs typeface="Consolas"/>
                <a:sym typeface="Consolas"/>
              </a:rPr>
              <a:t>console</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log</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sum</a:t>
            </a:r>
            <a:r>
              <a:rPr lang="vi" sz="1500">
                <a:solidFill>
                  <a:srgbClr val="D4D4D4"/>
                </a:solidFill>
                <a:highlight>
                  <a:srgbClr val="1E1E1E"/>
                </a:highlight>
                <a:latin typeface="Consolas"/>
                <a:ea typeface="Consolas"/>
                <a:cs typeface="Consolas"/>
                <a:sym typeface="Consolas"/>
              </a:rPr>
              <a:t>(</a:t>
            </a:r>
            <a:r>
              <a:rPr lang="vi" sz="1500">
                <a:solidFill>
                  <a:srgbClr val="B5CEA8"/>
                </a:solidFill>
                <a:highlight>
                  <a:srgbClr val="1E1E1E"/>
                </a:highlight>
                <a:latin typeface="Consolas"/>
                <a:ea typeface="Consolas"/>
                <a:cs typeface="Consolas"/>
                <a:sym typeface="Consolas"/>
              </a:rPr>
              <a:t>1</a:t>
            </a:r>
            <a:r>
              <a:rPr lang="vi" sz="1500">
                <a:solidFill>
                  <a:srgbClr val="D4D4D4"/>
                </a:solidFill>
                <a:highlight>
                  <a:srgbClr val="1E1E1E"/>
                </a:highlight>
                <a:latin typeface="Consolas"/>
                <a:ea typeface="Consolas"/>
                <a:cs typeface="Consolas"/>
                <a:sym typeface="Consolas"/>
              </a:rPr>
              <a:t>, </a:t>
            </a:r>
            <a:r>
              <a:rPr lang="vi" sz="1500">
                <a:solidFill>
                  <a:srgbClr val="B5CEA8"/>
                </a:solidFill>
                <a:highlight>
                  <a:srgbClr val="1E1E1E"/>
                </a:highlight>
                <a:latin typeface="Consolas"/>
                <a:ea typeface="Consolas"/>
                <a:cs typeface="Consolas"/>
                <a:sym typeface="Consolas"/>
              </a:rPr>
              <a:t>2</a:t>
            </a:r>
            <a:r>
              <a:rPr lang="vi" sz="1500">
                <a:solidFill>
                  <a:srgbClr val="D4D4D4"/>
                </a:solidFill>
                <a:highlight>
                  <a:srgbClr val="1E1E1E"/>
                </a:highlight>
                <a:latin typeface="Consolas"/>
                <a:ea typeface="Consolas"/>
                <a:cs typeface="Consolas"/>
                <a:sym typeface="Consolas"/>
              </a:rPr>
              <a:t>, </a:t>
            </a:r>
            <a:r>
              <a:rPr lang="vi" sz="1500">
                <a:solidFill>
                  <a:srgbClr val="B5CEA8"/>
                </a:solidFill>
                <a:highlight>
                  <a:srgbClr val="1E1E1E"/>
                </a:highlight>
                <a:latin typeface="Consolas"/>
                <a:ea typeface="Consolas"/>
                <a:cs typeface="Consolas"/>
                <a:sym typeface="Consolas"/>
              </a:rPr>
              <a:t>3</a:t>
            </a:r>
            <a:r>
              <a:rPr lang="vi" sz="1500">
                <a:solidFill>
                  <a:srgbClr val="D4D4D4"/>
                </a:solidFill>
                <a:highlight>
                  <a:srgbClr val="1E1E1E"/>
                </a:highlight>
                <a:latin typeface="Consolas"/>
                <a:ea typeface="Consolas"/>
                <a:cs typeface="Consolas"/>
                <a:sym typeface="Consolas"/>
              </a:rPr>
              <a:t>, </a:t>
            </a:r>
            <a:r>
              <a:rPr lang="vi" sz="1500">
                <a:solidFill>
                  <a:srgbClr val="B5CEA8"/>
                </a:solidFill>
                <a:highlight>
                  <a:srgbClr val="1E1E1E"/>
                </a:highlight>
                <a:latin typeface="Consolas"/>
                <a:ea typeface="Consolas"/>
                <a:cs typeface="Consolas"/>
                <a:sym typeface="Consolas"/>
              </a:rPr>
              <a:t>4</a:t>
            </a:r>
            <a:r>
              <a:rPr lang="vi" sz="1500">
                <a:solidFill>
                  <a:srgbClr val="D4D4D4"/>
                </a:solidFill>
                <a:highlight>
                  <a:srgbClr val="1E1E1E"/>
                </a:highlight>
                <a:latin typeface="Consolas"/>
                <a:ea typeface="Consolas"/>
                <a:cs typeface="Consolas"/>
                <a:sym typeface="Consolas"/>
              </a:rPr>
              <a:t>, </a:t>
            </a:r>
            <a:r>
              <a:rPr lang="vi" sz="1500">
                <a:solidFill>
                  <a:srgbClr val="B5CEA8"/>
                </a:solidFill>
                <a:highlight>
                  <a:srgbClr val="1E1E1E"/>
                </a:highlight>
                <a:latin typeface="Consolas"/>
                <a:ea typeface="Consolas"/>
                <a:cs typeface="Consolas"/>
                <a:sym typeface="Consolas"/>
              </a:rPr>
              <a:t>5</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80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4"/>
          <p:cNvSpPr txBox="1">
            <a:spLocks noGrp="1"/>
          </p:cNvSpPr>
          <p:nvPr>
            <p:ph type="title"/>
          </p:nvPr>
        </p:nvSpPr>
        <p:spPr>
          <a:xfrm>
            <a:off x="508000" y="457200"/>
            <a:ext cx="2171100" cy="12006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vi"/>
              <a:t>bind, call, apply</a:t>
            </a:r>
            <a:endParaRPr/>
          </a:p>
        </p:txBody>
      </p:sp>
      <p:sp>
        <p:nvSpPr>
          <p:cNvPr id="344" name="Google Shape;344;p54"/>
          <p:cNvSpPr txBox="1">
            <a:spLocks noGrp="1"/>
          </p:cNvSpPr>
          <p:nvPr>
            <p:ph type="body" idx="1"/>
          </p:nvPr>
        </p:nvSpPr>
        <p:spPr>
          <a:xfrm>
            <a:off x="2612450" y="-125"/>
            <a:ext cx="6531600" cy="5143500"/>
          </a:xfrm>
          <a:prstGeom prst="rect">
            <a:avLst/>
          </a:prstGeom>
          <a:solidFill>
            <a:srgbClr val="000000"/>
          </a:solidFill>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r>
              <a:rPr lang="vi" sz="1500">
                <a:solidFill>
                  <a:srgbClr val="6A9955"/>
                </a:solidFill>
                <a:highlight>
                  <a:srgbClr val="1E1E1E"/>
                </a:highlight>
                <a:latin typeface="Consolas"/>
                <a:ea typeface="Consolas"/>
                <a:cs typeface="Consolas"/>
                <a:sym typeface="Consolas"/>
              </a:rPr>
              <a:t>// bind, apply, call</a:t>
            </a:r>
            <a:endParaRPr sz="1500">
              <a:solidFill>
                <a:srgbClr val="6A9955"/>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569CD6"/>
                </a:solidFill>
                <a:highlight>
                  <a:srgbClr val="1E1E1E"/>
                </a:highlight>
                <a:latin typeface="Consolas"/>
                <a:ea typeface="Consolas"/>
                <a:cs typeface="Consolas"/>
                <a:sym typeface="Consolas"/>
              </a:rPr>
              <a:t>var</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person1</a:t>
            </a:r>
            <a:r>
              <a:rPr lang="vi" sz="1500">
                <a:solidFill>
                  <a:srgbClr val="D4D4D4"/>
                </a:solidFill>
                <a:highlight>
                  <a:srgbClr val="1E1E1E"/>
                </a:highlight>
                <a:latin typeface="Consolas"/>
                <a:ea typeface="Consolas"/>
                <a:cs typeface="Consolas"/>
                <a:sym typeface="Consolas"/>
              </a:rPr>
              <a:t> = { </a:t>
            </a:r>
            <a:r>
              <a:rPr lang="vi" sz="1500">
                <a:solidFill>
                  <a:srgbClr val="9CDCFE"/>
                </a:solidFill>
                <a:highlight>
                  <a:srgbClr val="1E1E1E"/>
                </a:highlight>
                <a:latin typeface="Consolas"/>
                <a:ea typeface="Consolas"/>
                <a:cs typeface="Consolas"/>
                <a:sym typeface="Consolas"/>
              </a:rPr>
              <a:t>firstName:</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"Marshall"</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lastName:</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"Larson"</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569CD6"/>
                </a:solidFill>
                <a:highlight>
                  <a:srgbClr val="1E1E1E"/>
                </a:highlight>
                <a:latin typeface="Consolas"/>
                <a:ea typeface="Consolas"/>
                <a:cs typeface="Consolas"/>
                <a:sym typeface="Consolas"/>
              </a:rPr>
              <a:t>var</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person2</a:t>
            </a:r>
            <a:r>
              <a:rPr lang="vi" sz="1500">
                <a:solidFill>
                  <a:srgbClr val="D4D4D4"/>
                </a:solidFill>
                <a:highlight>
                  <a:srgbClr val="1E1E1E"/>
                </a:highlight>
                <a:latin typeface="Consolas"/>
                <a:ea typeface="Consolas"/>
                <a:cs typeface="Consolas"/>
                <a:sym typeface="Consolas"/>
              </a:rPr>
              <a:t> = { </a:t>
            </a:r>
            <a:r>
              <a:rPr lang="vi" sz="1500">
                <a:solidFill>
                  <a:srgbClr val="9CDCFE"/>
                </a:solidFill>
                <a:highlight>
                  <a:srgbClr val="1E1E1E"/>
                </a:highlight>
                <a:latin typeface="Consolas"/>
                <a:ea typeface="Consolas"/>
                <a:cs typeface="Consolas"/>
                <a:sym typeface="Consolas"/>
              </a:rPr>
              <a:t>firstName:</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"LyLy"</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lastName:</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"Schobarsky"</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569CD6"/>
                </a:solidFill>
                <a:highlight>
                  <a:srgbClr val="1E1E1E"/>
                </a:highlight>
                <a:latin typeface="Consolas"/>
                <a:ea typeface="Consolas"/>
                <a:cs typeface="Consolas"/>
                <a:sym typeface="Consolas"/>
              </a:rPr>
              <a:t>function</a:t>
            </a:r>
            <a:r>
              <a:rPr lang="vi" sz="1500">
                <a:solidFill>
                  <a:srgbClr val="D4D4D4"/>
                </a:solidFill>
                <a:highlight>
                  <a:srgbClr val="1E1E1E"/>
                </a:highlight>
                <a:latin typeface="Consolas"/>
                <a:ea typeface="Consolas"/>
                <a:cs typeface="Consolas"/>
                <a:sym typeface="Consolas"/>
              </a:rPr>
              <a:t> </a:t>
            </a:r>
            <a:r>
              <a:rPr lang="vi" sz="1500">
                <a:solidFill>
                  <a:srgbClr val="DCDCAA"/>
                </a:solidFill>
                <a:highlight>
                  <a:srgbClr val="1E1E1E"/>
                </a:highlight>
                <a:latin typeface="Consolas"/>
                <a:ea typeface="Consolas"/>
                <a:cs typeface="Consolas"/>
                <a:sym typeface="Consolas"/>
              </a:rPr>
              <a:t>say</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greeting1</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greeting2</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console</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log</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greeting1</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greeting2</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 "</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569CD6"/>
                </a:solidFill>
                <a:highlight>
                  <a:srgbClr val="1E1E1E"/>
                </a:highlight>
                <a:latin typeface="Consolas"/>
                <a:ea typeface="Consolas"/>
                <a:cs typeface="Consolas"/>
                <a:sym typeface="Consolas"/>
              </a:rPr>
              <a:t>this</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firstName</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 "</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569CD6"/>
                </a:solidFill>
                <a:highlight>
                  <a:srgbClr val="1E1E1E"/>
                </a:highlight>
                <a:latin typeface="Consolas"/>
                <a:ea typeface="Consolas"/>
                <a:cs typeface="Consolas"/>
                <a:sym typeface="Consolas"/>
              </a:rPr>
              <a:t>this</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lastName</a:t>
            </a:r>
            <a:endParaRPr sz="1500">
              <a:solidFill>
                <a:srgbClr val="9CDCFE"/>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CDCAA"/>
                </a:solidFill>
                <a:highlight>
                  <a:srgbClr val="1E1E1E"/>
                </a:highlight>
                <a:latin typeface="Consolas"/>
                <a:ea typeface="Consolas"/>
                <a:cs typeface="Consolas"/>
                <a:sym typeface="Consolas"/>
              </a:rPr>
              <a:t>say</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apply</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person1</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"hello"</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"Good morning"</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CDCAA"/>
                </a:solidFill>
                <a:highlight>
                  <a:srgbClr val="1E1E1E"/>
                </a:highlight>
                <a:latin typeface="Consolas"/>
                <a:ea typeface="Consolas"/>
                <a:cs typeface="Consolas"/>
                <a:sym typeface="Consolas"/>
              </a:rPr>
              <a:t>say</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call</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person1</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"hello"</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"Good morning"</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CDCAA"/>
                </a:solidFill>
                <a:highlight>
                  <a:srgbClr val="1E1E1E"/>
                </a:highlight>
                <a:latin typeface="Consolas"/>
                <a:ea typeface="Consolas"/>
                <a:cs typeface="Consolas"/>
                <a:sym typeface="Consolas"/>
              </a:rPr>
              <a:t>say</a:t>
            </a:r>
            <a:endParaRPr sz="1500">
              <a:solidFill>
                <a:srgbClr val="DCDCAA"/>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DCDCAA"/>
                </a:solidFill>
                <a:highlight>
                  <a:srgbClr val="1E1E1E"/>
                </a:highlight>
                <a:latin typeface="Consolas"/>
                <a:ea typeface="Consolas"/>
                <a:cs typeface="Consolas"/>
                <a:sym typeface="Consolas"/>
              </a:rPr>
              <a:t>bind</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person1</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"hello"</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"Good morning"</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DCDCAA"/>
                </a:solidFill>
                <a:highlight>
                  <a:srgbClr val="1E1E1E"/>
                </a:highlight>
                <a:latin typeface="Consolas"/>
                <a:ea typeface="Consolas"/>
                <a:cs typeface="Consolas"/>
                <a:sym typeface="Consolas"/>
              </a:rPr>
              <a:t>bind</a:t>
            </a:r>
            <a:r>
              <a:rPr lang="vi" sz="1500">
                <a:solidFill>
                  <a:srgbClr val="D4D4D4"/>
                </a:solidFill>
                <a:highlight>
                  <a:srgbClr val="1E1E1E"/>
                </a:highlight>
                <a:latin typeface="Consolas"/>
                <a:ea typeface="Consolas"/>
                <a:cs typeface="Consolas"/>
                <a:sym typeface="Consolas"/>
              </a:rPr>
              <a:t>(</a:t>
            </a:r>
            <a:r>
              <a:rPr lang="vi" sz="1500">
                <a:solidFill>
                  <a:srgbClr val="9CDCFE"/>
                </a:solidFill>
                <a:highlight>
                  <a:srgbClr val="1E1E1E"/>
                </a:highlight>
                <a:latin typeface="Consolas"/>
                <a:ea typeface="Consolas"/>
                <a:cs typeface="Consolas"/>
                <a:sym typeface="Consolas"/>
              </a:rPr>
              <a:t>person2</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"hello"</a:t>
            </a:r>
            <a:r>
              <a:rPr lang="vi" sz="1500">
                <a:solidFill>
                  <a:srgbClr val="D4D4D4"/>
                </a:solidFill>
                <a:highlight>
                  <a:srgbClr val="1E1E1E"/>
                </a:highlight>
                <a:latin typeface="Consolas"/>
                <a:ea typeface="Consolas"/>
                <a:cs typeface="Consolas"/>
                <a:sym typeface="Consolas"/>
              </a:rPr>
              <a:t>, </a:t>
            </a:r>
            <a:r>
              <a:rPr lang="vi" sz="1500">
                <a:solidFill>
                  <a:srgbClr val="CE9178"/>
                </a:solidFill>
                <a:highlight>
                  <a:srgbClr val="1E1E1E"/>
                </a:highlight>
                <a:latin typeface="Consolas"/>
                <a:ea typeface="Consolas"/>
                <a:cs typeface="Consolas"/>
                <a:sym typeface="Consolas"/>
              </a:rPr>
              <a:t>"Good morning"</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80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5"/>
          <p:cNvSpPr txBox="1">
            <a:spLocks noGrp="1"/>
          </p:cNvSpPr>
          <p:nvPr>
            <p:ph type="title"/>
          </p:nvPr>
        </p:nvSpPr>
        <p:spPr>
          <a:xfrm>
            <a:off x="508000" y="457200"/>
            <a:ext cx="6447600" cy="9906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vi"/>
              <a:t>Closure</a:t>
            </a:r>
            <a:endParaRPr/>
          </a:p>
        </p:txBody>
      </p:sp>
      <p:sp>
        <p:nvSpPr>
          <p:cNvPr id="350" name="Google Shape;350;p55"/>
          <p:cNvSpPr txBox="1">
            <a:spLocks noGrp="1"/>
          </p:cNvSpPr>
          <p:nvPr>
            <p:ph type="body" idx="1"/>
          </p:nvPr>
        </p:nvSpPr>
        <p:spPr>
          <a:xfrm>
            <a:off x="833625" y="1080201"/>
            <a:ext cx="6447600" cy="3293700"/>
          </a:xfrm>
          <a:prstGeom prst="rect">
            <a:avLst/>
          </a:prstGeom>
          <a:solidFill>
            <a:srgbClr val="000000"/>
          </a:solidFill>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r>
              <a:rPr lang="vi" sz="1500">
                <a:solidFill>
                  <a:srgbClr val="6A9955"/>
                </a:solidFill>
                <a:highlight>
                  <a:srgbClr val="1E1E1E"/>
                </a:highlight>
                <a:latin typeface="Consolas"/>
                <a:ea typeface="Consolas"/>
                <a:cs typeface="Consolas"/>
                <a:sym typeface="Consolas"/>
              </a:rPr>
              <a:t>// closure</a:t>
            </a:r>
            <a:endParaRPr sz="1500">
              <a:solidFill>
                <a:srgbClr val="6A9955"/>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569CD6"/>
                </a:solidFill>
                <a:highlight>
                  <a:srgbClr val="1E1E1E"/>
                </a:highlight>
                <a:latin typeface="Consolas"/>
                <a:ea typeface="Consolas"/>
                <a:cs typeface="Consolas"/>
                <a:sym typeface="Consolas"/>
              </a:rPr>
              <a:t>var</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counter</a:t>
            </a:r>
            <a:r>
              <a:rPr lang="vi" sz="1500">
                <a:solidFill>
                  <a:srgbClr val="D4D4D4"/>
                </a:solidFill>
                <a:highlight>
                  <a:srgbClr val="1E1E1E"/>
                </a:highlight>
                <a:latin typeface="Consolas"/>
                <a:ea typeface="Consolas"/>
                <a:cs typeface="Consolas"/>
                <a:sym typeface="Consolas"/>
              </a:rPr>
              <a:t> = </a:t>
            </a:r>
            <a:r>
              <a:rPr lang="vi" sz="1500">
                <a:solidFill>
                  <a:srgbClr val="B5CEA8"/>
                </a:solidFill>
                <a:highlight>
                  <a:srgbClr val="1E1E1E"/>
                </a:highlight>
                <a:latin typeface="Consolas"/>
                <a:ea typeface="Consolas"/>
                <a:cs typeface="Consolas"/>
                <a:sym typeface="Consolas"/>
              </a:rPr>
              <a:t>0</a:t>
            </a:r>
            <a:r>
              <a:rPr lang="vi" sz="1500">
                <a:solidFill>
                  <a:srgbClr val="D4D4D4"/>
                </a:solidFill>
                <a:highlight>
                  <a:srgbClr val="1E1E1E"/>
                </a:highlight>
                <a:latin typeface="Consolas"/>
                <a:ea typeface="Consolas"/>
                <a:cs typeface="Consolas"/>
                <a:sym typeface="Consolas"/>
              </a:rPr>
              <a:t>; </a:t>
            </a:r>
            <a:r>
              <a:rPr lang="vi" sz="1500">
                <a:solidFill>
                  <a:srgbClr val="6A9955"/>
                </a:solidFill>
                <a:highlight>
                  <a:srgbClr val="1E1E1E"/>
                </a:highlight>
                <a:latin typeface="Consolas"/>
                <a:ea typeface="Consolas"/>
                <a:cs typeface="Consolas"/>
                <a:sym typeface="Consolas"/>
              </a:rPr>
              <a:t>// anyone can change it</a:t>
            </a:r>
            <a:endParaRPr sz="1500">
              <a:solidFill>
                <a:srgbClr val="6A9955"/>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569CD6"/>
                </a:solidFill>
                <a:highlight>
                  <a:srgbClr val="1E1E1E"/>
                </a:highlight>
                <a:latin typeface="Consolas"/>
                <a:ea typeface="Consolas"/>
                <a:cs typeface="Consolas"/>
                <a:sym typeface="Consolas"/>
              </a:rPr>
              <a:t>function</a:t>
            </a:r>
            <a:r>
              <a:rPr lang="vi" sz="1500">
                <a:solidFill>
                  <a:srgbClr val="D4D4D4"/>
                </a:solidFill>
                <a:highlight>
                  <a:srgbClr val="1E1E1E"/>
                </a:highlight>
                <a:latin typeface="Consolas"/>
                <a:ea typeface="Consolas"/>
                <a:cs typeface="Consolas"/>
                <a:sym typeface="Consolas"/>
              </a:rPr>
              <a:t> </a:t>
            </a:r>
            <a:r>
              <a:rPr lang="vi" sz="1500">
                <a:solidFill>
                  <a:srgbClr val="DCDCAA"/>
                </a:solidFill>
                <a:highlight>
                  <a:srgbClr val="1E1E1E"/>
                </a:highlight>
                <a:latin typeface="Consolas"/>
                <a:ea typeface="Consolas"/>
                <a:cs typeface="Consolas"/>
                <a:sym typeface="Consolas"/>
              </a:rPr>
              <a:t>add</a:t>
            </a: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569CD6"/>
                </a:solidFill>
                <a:highlight>
                  <a:srgbClr val="1E1E1E"/>
                </a:highlight>
                <a:latin typeface="Consolas"/>
                <a:ea typeface="Consolas"/>
                <a:cs typeface="Consolas"/>
                <a:sym typeface="Consolas"/>
              </a:rPr>
              <a:t>var</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counter</a:t>
            </a:r>
            <a:r>
              <a:rPr lang="vi" sz="1500">
                <a:solidFill>
                  <a:srgbClr val="D4D4D4"/>
                </a:solidFill>
                <a:highlight>
                  <a:srgbClr val="1E1E1E"/>
                </a:highlight>
                <a:latin typeface="Consolas"/>
                <a:ea typeface="Consolas"/>
                <a:cs typeface="Consolas"/>
                <a:sym typeface="Consolas"/>
              </a:rPr>
              <a:t> = </a:t>
            </a:r>
            <a:r>
              <a:rPr lang="vi" sz="1500">
                <a:solidFill>
                  <a:srgbClr val="B5CEA8"/>
                </a:solidFill>
                <a:highlight>
                  <a:srgbClr val="1E1E1E"/>
                </a:highlight>
                <a:latin typeface="Consolas"/>
                <a:ea typeface="Consolas"/>
                <a:cs typeface="Consolas"/>
                <a:sym typeface="Consolas"/>
              </a:rPr>
              <a:t>0</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C586C0"/>
                </a:solidFill>
                <a:highlight>
                  <a:srgbClr val="1E1E1E"/>
                </a:highlight>
                <a:latin typeface="Consolas"/>
                <a:ea typeface="Consolas"/>
                <a:cs typeface="Consolas"/>
                <a:sym typeface="Consolas"/>
              </a:rPr>
              <a:t>return</a:t>
            </a:r>
            <a:r>
              <a:rPr lang="vi" sz="1500">
                <a:solidFill>
                  <a:srgbClr val="D4D4D4"/>
                </a:solidFill>
                <a:highlight>
                  <a:srgbClr val="1E1E1E"/>
                </a:highlight>
                <a:latin typeface="Consolas"/>
                <a:ea typeface="Consolas"/>
                <a:cs typeface="Consolas"/>
                <a:sym typeface="Consolas"/>
              </a:rPr>
              <a:t> </a:t>
            </a:r>
            <a:r>
              <a:rPr lang="vi" sz="1500">
                <a:solidFill>
                  <a:srgbClr val="569CD6"/>
                </a:solidFill>
                <a:highlight>
                  <a:srgbClr val="1E1E1E"/>
                </a:highlight>
                <a:latin typeface="Consolas"/>
                <a:ea typeface="Consolas"/>
                <a:cs typeface="Consolas"/>
                <a:sym typeface="Consolas"/>
              </a:rPr>
              <a:t>function</a:t>
            </a:r>
            <a:r>
              <a:rPr lang="vi" sz="1500">
                <a:solidFill>
                  <a:srgbClr val="D4D4D4"/>
                </a:solidFill>
                <a:highlight>
                  <a:srgbClr val="1E1E1E"/>
                </a:highlight>
                <a:latin typeface="Consolas"/>
                <a:ea typeface="Consolas"/>
                <a:cs typeface="Consolas"/>
                <a:sym typeface="Consolas"/>
              </a:rPr>
              <a:t> () {</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counter</a:t>
            </a:r>
            <a:r>
              <a:rPr lang="vi" sz="1500">
                <a:solidFill>
                  <a:srgbClr val="D4D4D4"/>
                </a:solidFill>
                <a:highlight>
                  <a:srgbClr val="1E1E1E"/>
                </a:highlight>
                <a:latin typeface="Consolas"/>
                <a:ea typeface="Consolas"/>
                <a:cs typeface="Consolas"/>
                <a:sym typeface="Consolas"/>
              </a:rPr>
              <a:t> += </a:t>
            </a:r>
            <a:r>
              <a:rPr lang="vi" sz="1500">
                <a:solidFill>
                  <a:srgbClr val="B5CEA8"/>
                </a:solidFill>
                <a:highlight>
                  <a:srgbClr val="1E1E1E"/>
                </a:highlight>
                <a:latin typeface="Consolas"/>
                <a:ea typeface="Consolas"/>
                <a:cs typeface="Consolas"/>
                <a:sym typeface="Consolas"/>
              </a:rPr>
              <a:t>1</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r>
              <a:rPr lang="vi" sz="1500">
                <a:solidFill>
                  <a:srgbClr val="C586C0"/>
                </a:solidFill>
                <a:highlight>
                  <a:srgbClr val="1E1E1E"/>
                </a:highlight>
                <a:latin typeface="Consolas"/>
                <a:ea typeface="Consolas"/>
                <a:cs typeface="Consolas"/>
                <a:sym typeface="Consolas"/>
              </a:rPr>
              <a:t>return</a:t>
            </a:r>
            <a:r>
              <a:rPr lang="vi" sz="1500">
                <a:solidFill>
                  <a:srgbClr val="D4D4D4"/>
                </a:solidFill>
                <a:highlight>
                  <a:srgbClr val="1E1E1E"/>
                </a:highlight>
                <a:latin typeface="Consolas"/>
                <a:ea typeface="Consolas"/>
                <a:cs typeface="Consolas"/>
                <a:sym typeface="Consolas"/>
              </a:rPr>
              <a:t> </a:t>
            </a:r>
            <a:r>
              <a:rPr lang="vi" sz="1500">
                <a:solidFill>
                  <a:srgbClr val="9CDCFE"/>
                </a:solidFill>
                <a:highlight>
                  <a:srgbClr val="1E1E1E"/>
                </a:highlight>
                <a:latin typeface="Consolas"/>
                <a:ea typeface="Consolas"/>
                <a:cs typeface="Consolas"/>
                <a:sym typeface="Consolas"/>
              </a:rPr>
              <a:t>counter</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    };</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569CD6"/>
                </a:solidFill>
                <a:highlight>
                  <a:srgbClr val="1E1E1E"/>
                </a:highlight>
                <a:latin typeface="Consolas"/>
                <a:ea typeface="Consolas"/>
                <a:cs typeface="Consolas"/>
                <a:sym typeface="Consolas"/>
              </a:rPr>
              <a:t>var</a:t>
            </a:r>
            <a:r>
              <a:rPr lang="vi" sz="1500">
                <a:solidFill>
                  <a:srgbClr val="D4D4D4"/>
                </a:solidFill>
                <a:highlight>
                  <a:srgbClr val="1E1E1E"/>
                </a:highlight>
                <a:latin typeface="Consolas"/>
                <a:ea typeface="Consolas"/>
                <a:cs typeface="Consolas"/>
                <a:sym typeface="Consolas"/>
              </a:rPr>
              <a:t> </a:t>
            </a:r>
            <a:r>
              <a:rPr lang="vi" sz="1500">
                <a:solidFill>
                  <a:srgbClr val="DCDCAA"/>
                </a:solidFill>
                <a:highlight>
                  <a:srgbClr val="1E1E1E"/>
                </a:highlight>
                <a:latin typeface="Consolas"/>
                <a:ea typeface="Consolas"/>
                <a:cs typeface="Consolas"/>
                <a:sym typeface="Consolas"/>
              </a:rPr>
              <a:t>add</a:t>
            </a:r>
            <a:r>
              <a:rPr lang="vi" sz="1500">
                <a:solidFill>
                  <a:srgbClr val="D4D4D4"/>
                </a:solidFill>
                <a:highlight>
                  <a:srgbClr val="1E1E1E"/>
                </a:highlight>
                <a:latin typeface="Consolas"/>
                <a:ea typeface="Consolas"/>
                <a:cs typeface="Consolas"/>
                <a:sym typeface="Consolas"/>
              </a:rPr>
              <a:t> = </a:t>
            </a:r>
            <a:r>
              <a:rPr lang="vi" sz="1500">
                <a:solidFill>
                  <a:srgbClr val="DCDCAA"/>
                </a:solidFill>
                <a:highlight>
                  <a:srgbClr val="1E1E1E"/>
                </a:highlight>
                <a:latin typeface="Consolas"/>
                <a:ea typeface="Consolas"/>
                <a:cs typeface="Consolas"/>
                <a:sym typeface="Consolas"/>
              </a:rPr>
              <a:t>add</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9CDCFE"/>
                </a:solidFill>
                <a:highlight>
                  <a:srgbClr val="1E1E1E"/>
                </a:highlight>
                <a:latin typeface="Consolas"/>
                <a:ea typeface="Consolas"/>
                <a:cs typeface="Consolas"/>
                <a:sym typeface="Consolas"/>
              </a:rPr>
              <a:t>console</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log</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add</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9CDCFE"/>
                </a:solidFill>
                <a:highlight>
                  <a:srgbClr val="1E1E1E"/>
                </a:highlight>
                <a:latin typeface="Consolas"/>
                <a:ea typeface="Consolas"/>
                <a:cs typeface="Consolas"/>
                <a:sym typeface="Consolas"/>
              </a:rPr>
              <a:t>console</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log</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add</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0"/>
              </a:spcBef>
              <a:spcAft>
                <a:spcPts val="0"/>
              </a:spcAft>
              <a:buNone/>
            </a:pPr>
            <a:r>
              <a:rPr lang="vi" sz="1500">
                <a:solidFill>
                  <a:srgbClr val="9CDCFE"/>
                </a:solidFill>
                <a:highlight>
                  <a:srgbClr val="1E1E1E"/>
                </a:highlight>
                <a:latin typeface="Consolas"/>
                <a:ea typeface="Consolas"/>
                <a:cs typeface="Consolas"/>
                <a:sym typeface="Consolas"/>
              </a:rPr>
              <a:t>console</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log</a:t>
            </a:r>
            <a:r>
              <a:rPr lang="vi" sz="1500">
                <a:solidFill>
                  <a:srgbClr val="D4D4D4"/>
                </a:solidFill>
                <a:highlight>
                  <a:srgbClr val="1E1E1E"/>
                </a:highlight>
                <a:latin typeface="Consolas"/>
                <a:ea typeface="Consolas"/>
                <a:cs typeface="Consolas"/>
                <a:sym typeface="Consolas"/>
              </a:rPr>
              <a:t>(</a:t>
            </a:r>
            <a:r>
              <a:rPr lang="vi" sz="1500">
                <a:solidFill>
                  <a:srgbClr val="DCDCAA"/>
                </a:solidFill>
                <a:highlight>
                  <a:srgbClr val="1E1E1E"/>
                </a:highlight>
                <a:latin typeface="Consolas"/>
                <a:ea typeface="Consolas"/>
                <a:cs typeface="Consolas"/>
                <a:sym typeface="Consolas"/>
              </a:rPr>
              <a:t>add</a:t>
            </a:r>
            <a:r>
              <a:rPr lang="vi" sz="1500">
                <a:solidFill>
                  <a:srgbClr val="D4D4D4"/>
                </a:solidFill>
                <a:highlight>
                  <a:srgbClr val="1E1E1E"/>
                </a:highlight>
                <a:latin typeface="Consolas"/>
                <a:ea typeface="Consolas"/>
                <a:cs typeface="Consolas"/>
                <a:sym typeface="Consolas"/>
              </a:rPr>
              <a:t>());</a:t>
            </a:r>
            <a:endParaRPr sz="1500">
              <a:solidFill>
                <a:srgbClr val="D4D4D4"/>
              </a:solidFill>
              <a:highlight>
                <a:srgbClr val="1E1E1E"/>
              </a:highlight>
              <a:latin typeface="Consolas"/>
              <a:ea typeface="Consolas"/>
              <a:cs typeface="Consolas"/>
              <a:sym typeface="Consolas"/>
            </a:endParaRPr>
          </a:p>
          <a:p>
            <a:pPr marL="0" lvl="0" indent="0" algn="l" rtl="0">
              <a:lnSpc>
                <a:spcPct val="100000"/>
              </a:lnSpc>
              <a:spcBef>
                <a:spcPts val="80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6"/>
          <p:cNvSpPr txBox="1">
            <a:spLocks noGrp="1"/>
          </p:cNvSpPr>
          <p:nvPr>
            <p:ph type="title"/>
          </p:nvPr>
        </p:nvSpPr>
        <p:spPr>
          <a:xfrm>
            <a:off x="508000" y="457200"/>
            <a:ext cx="6447600" cy="9906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vi"/>
              <a:t>JAVASCRIPT WITH DOM</a:t>
            </a:r>
            <a:endParaRPr/>
          </a:p>
        </p:txBody>
      </p:sp>
      <p:sp>
        <p:nvSpPr>
          <p:cNvPr id="356" name="Google Shape;356;p56"/>
          <p:cNvSpPr txBox="1">
            <a:spLocks noGrp="1"/>
          </p:cNvSpPr>
          <p:nvPr>
            <p:ph type="body" idx="1"/>
          </p:nvPr>
        </p:nvSpPr>
        <p:spPr>
          <a:xfrm>
            <a:off x="508000" y="1344525"/>
            <a:ext cx="7956600" cy="2910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vi" sz="1400">
                <a:solidFill>
                  <a:srgbClr val="000000"/>
                </a:solidFill>
                <a:highlight>
                  <a:srgbClr val="FFFFFF"/>
                </a:highlight>
                <a:latin typeface="Verdana"/>
                <a:ea typeface="Verdana"/>
                <a:cs typeface="Verdana"/>
                <a:sym typeface="Verdana"/>
              </a:rPr>
              <a:t>The HTML DOM is a standard object model and programming interface for HTML. It defines:</a:t>
            </a:r>
            <a:endParaRPr sz="1400">
              <a:solidFill>
                <a:srgbClr val="000000"/>
              </a:solidFill>
              <a:highlight>
                <a:srgbClr val="FFFFFF"/>
              </a:highlight>
              <a:latin typeface="Verdana"/>
              <a:ea typeface="Verdana"/>
              <a:cs typeface="Verdana"/>
              <a:sym typeface="Verdana"/>
            </a:endParaRPr>
          </a:p>
          <a:p>
            <a:pPr marL="457200" lvl="0" indent="-317500" algn="l" rtl="0">
              <a:spcBef>
                <a:spcPts val="1100"/>
              </a:spcBef>
              <a:spcAft>
                <a:spcPts val="0"/>
              </a:spcAft>
              <a:buClr>
                <a:srgbClr val="000000"/>
              </a:buClr>
              <a:buSzPts val="1400"/>
              <a:buFont typeface="Verdana"/>
              <a:buChar char="●"/>
            </a:pPr>
            <a:r>
              <a:rPr lang="vi" sz="1400">
                <a:solidFill>
                  <a:srgbClr val="000000"/>
                </a:solidFill>
                <a:highlight>
                  <a:srgbClr val="FFFFFF"/>
                </a:highlight>
                <a:latin typeface="Verdana"/>
                <a:ea typeface="Verdana"/>
                <a:cs typeface="Verdana"/>
                <a:sym typeface="Verdana"/>
              </a:rPr>
              <a:t>The HTML elements as objects</a:t>
            </a:r>
            <a:endParaRPr sz="1400">
              <a:solidFill>
                <a:srgbClr val="000000"/>
              </a:solidFill>
              <a:highlight>
                <a:srgbClr val="FFFFFF"/>
              </a:highlight>
              <a:latin typeface="Verdana"/>
              <a:ea typeface="Verdana"/>
              <a:cs typeface="Verdana"/>
              <a:sym typeface="Verdana"/>
            </a:endParaRPr>
          </a:p>
          <a:p>
            <a:pPr marL="457200" lvl="0" indent="-317500" algn="l" rtl="0">
              <a:spcBef>
                <a:spcPts val="0"/>
              </a:spcBef>
              <a:spcAft>
                <a:spcPts val="0"/>
              </a:spcAft>
              <a:buClr>
                <a:srgbClr val="000000"/>
              </a:buClr>
              <a:buSzPts val="1400"/>
              <a:buFont typeface="Verdana"/>
              <a:buChar char="●"/>
            </a:pPr>
            <a:r>
              <a:rPr lang="vi" sz="1400">
                <a:solidFill>
                  <a:srgbClr val="000000"/>
                </a:solidFill>
                <a:highlight>
                  <a:srgbClr val="FFFFFF"/>
                </a:highlight>
                <a:latin typeface="Verdana"/>
                <a:ea typeface="Verdana"/>
                <a:cs typeface="Verdana"/>
                <a:sym typeface="Verdana"/>
              </a:rPr>
              <a:t>The properties of all HTML elements</a:t>
            </a:r>
            <a:endParaRPr sz="1400">
              <a:solidFill>
                <a:srgbClr val="000000"/>
              </a:solidFill>
              <a:highlight>
                <a:srgbClr val="FFFFFF"/>
              </a:highlight>
              <a:latin typeface="Verdana"/>
              <a:ea typeface="Verdana"/>
              <a:cs typeface="Verdana"/>
              <a:sym typeface="Verdana"/>
            </a:endParaRPr>
          </a:p>
          <a:p>
            <a:pPr marL="457200" lvl="0" indent="-317500" algn="l" rtl="0">
              <a:spcBef>
                <a:spcPts val="0"/>
              </a:spcBef>
              <a:spcAft>
                <a:spcPts val="0"/>
              </a:spcAft>
              <a:buClr>
                <a:srgbClr val="000000"/>
              </a:buClr>
              <a:buSzPts val="1400"/>
              <a:buFont typeface="Verdana"/>
              <a:buChar char="●"/>
            </a:pPr>
            <a:r>
              <a:rPr lang="vi" sz="1400">
                <a:solidFill>
                  <a:srgbClr val="000000"/>
                </a:solidFill>
                <a:highlight>
                  <a:srgbClr val="FFFFFF"/>
                </a:highlight>
                <a:latin typeface="Verdana"/>
                <a:ea typeface="Verdana"/>
                <a:cs typeface="Verdana"/>
                <a:sym typeface="Verdana"/>
              </a:rPr>
              <a:t>The methods to access all HTML elements</a:t>
            </a:r>
            <a:endParaRPr sz="1400">
              <a:solidFill>
                <a:srgbClr val="000000"/>
              </a:solidFill>
              <a:highlight>
                <a:srgbClr val="FFFFFF"/>
              </a:highlight>
              <a:latin typeface="Verdana"/>
              <a:ea typeface="Verdana"/>
              <a:cs typeface="Verdana"/>
              <a:sym typeface="Verdana"/>
            </a:endParaRPr>
          </a:p>
          <a:p>
            <a:pPr marL="457200" lvl="0" indent="-317500" algn="l" rtl="0">
              <a:spcBef>
                <a:spcPts val="0"/>
              </a:spcBef>
              <a:spcAft>
                <a:spcPts val="0"/>
              </a:spcAft>
              <a:buClr>
                <a:srgbClr val="000000"/>
              </a:buClr>
              <a:buSzPts val="1400"/>
              <a:buFont typeface="Verdana"/>
              <a:buChar char="●"/>
            </a:pPr>
            <a:r>
              <a:rPr lang="vi" sz="1400">
                <a:solidFill>
                  <a:srgbClr val="000000"/>
                </a:solidFill>
                <a:highlight>
                  <a:srgbClr val="FFFFFF"/>
                </a:highlight>
                <a:latin typeface="Verdana"/>
                <a:ea typeface="Verdana"/>
                <a:cs typeface="Verdana"/>
                <a:sym typeface="Verdana"/>
              </a:rPr>
              <a:t>The events for all HTML elements</a:t>
            </a:r>
            <a:endParaRPr sz="1400">
              <a:solidFill>
                <a:srgbClr val="000000"/>
              </a:solidFill>
              <a:highlight>
                <a:srgbClr val="FFFFFF"/>
              </a:highlight>
              <a:latin typeface="Verdana"/>
              <a:ea typeface="Verdana"/>
              <a:cs typeface="Verdana"/>
              <a:sym typeface="Verdana"/>
            </a:endParaRPr>
          </a:p>
          <a:p>
            <a:pPr marL="457200" lvl="0" indent="0" algn="l" rtl="0">
              <a:spcBef>
                <a:spcPts val="1100"/>
              </a:spcBef>
              <a:spcAft>
                <a:spcPts val="0"/>
              </a:spcAft>
              <a:buNone/>
            </a:pPr>
            <a:r>
              <a:rPr lang="vi" sz="1400">
                <a:solidFill>
                  <a:srgbClr val="000000"/>
                </a:solidFill>
                <a:highlight>
                  <a:srgbClr val="FFFFFF"/>
                </a:highlight>
                <a:latin typeface="Verdana"/>
                <a:ea typeface="Verdana"/>
                <a:cs typeface="Verdana"/>
                <a:sym typeface="Verdana"/>
              </a:rPr>
              <a:t>=&gt; The HTML DOM is a standard for how to get, change, add, or delete HTML elements.</a:t>
            </a:r>
            <a:endParaRPr sz="140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7"/>
          <p:cNvSpPr txBox="1">
            <a:spLocks noGrp="1"/>
          </p:cNvSpPr>
          <p:nvPr>
            <p:ph type="title"/>
          </p:nvPr>
        </p:nvSpPr>
        <p:spPr>
          <a:xfrm>
            <a:off x="508000" y="457200"/>
            <a:ext cx="6447600" cy="9906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vi"/>
              <a:t>JAVASCRIPT WITH DOM</a:t>
            </a:r>
            <a:endParaRPr/>
          </a:p>
          <a:p>
            <a:pPr marL="0" lvl="0" indent="0" algn="l" rtl="0">
              <a:spcBef>
                <a:spcPts val="0"/>
              </a:spcBef>
              <a:spcAft>
                <a:spcPts val="0"/>
              </a:spcAft>
              <a:buNone/>
            </a:pPr>
            <a:endParaRPr/>
          </a:p>
        </p:txBody>
      </p:sp>
      <p:pic>
        <p:nvPicPr>
          <p:cNvPr id="362" name="Google Shape;362;p57"/>
          <p:cNvPicPr preferRelativeResize="0"/>
          <p:nvPr/>
        </p:nvPicPr>
        <p:blipFill>
          <a:blip r:embed="rId3">
            <a:alphaModFix/>
          </a:blip>
          <a:stretch>
            <a:fillRect/>
          </a:stretch>
        </p:blipFill>
        <p:spPr>
          <a:xfrm>
            <a:off x="508000" y="945150"/>
            <a:ext cx="7715164" cy="39465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8"/>
          <p:cNvSpPr txBox="1">
            <a:spLocks noGrp="1"/>
          </p:cNvSpPr>
          <p:nvPr>
            <p:ph type="title"/>
          </p:nvPr>
        </p:nvSpPr>
        <p:spPr>
          <a:xfrm>
            <a:off x="508000" y="457200"/>
            <a:ext cx="6447600" cy="5049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vi"/>
              <a:t>JAVASCRIPT WITH DOM</a:t>
            </a:r>
            <a:endParaRPr/>
          </a:p>
          <a:p>
            <a:pPr marL="0" lvl="0" indent="0" algn="l" rtl="0">
              <a:spcBef>
                <a:spcPts val="0"/>
              </a:spcBef>
              <a:spcAft>
                <a:spcPts val="0"/>
              </a:spcAft>
              <a:buNone/>
            </a:pPr>
            <a:endParaRPr/>
          </a:p>
        </p:txBody>
      </p:sp>
      <p:pic>
        <p:nvPicPr>
          <p:cNvPr id="368" name="Google Shape;368;p58"/>
          <p:cNvPicPr preferRelativeResize="0"/>
          <p:nvPr/>
        </p:nvPicPr>
        <p:blipFill>
          <a:blip r:embed="rId3">
            <a:alphaModFix/>
          </a:blip>
          <a:stretch>
            <a:fillRect/>
          </a:stretch>
        </p:blipFill>
        <p:spPr>
          <a:xfrm>
            <a:off x="152400" y="1050825"/>
            <a:ext cx="8839200" cy="2478864"/>
          </a:xfrm>
          <a:prstGeom prst="rect">
            <a:avLst/>
          </a:prstGeom>
          <a:noFill/>
          <a:ln>
            <a:noFill/>
          </a:ln>
        </p:spPr>
      </p:pic>
      <p:pic>
        <p:nvPicPr>
          <p:cNvPr id="369" name="Google Shape;369;p58"/>
          <p:cNvPicPr preferRelativeResize="0"/>
          <p:nvPr/>
        </p:nvPicPr>
        <p:blipFill>
          <a:blip r:embed="rId4">
            <a:alphaModFix/>
          </a:blip>
          <a:stretch>
            <a:fillRect/>
          </a:stretch>
        </p:blipFill>
        <p:spPr>
          <a:xfrm>
            <a:off x="152400" y="3529689"/>
            <a:ext cx="8661176" cy="130901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9"/>
          <p:cNvSpPr txBox="1">
            <a:spLocks noGrp="1"/>
          </p:cNvSpPr>
          <p:nvPr>
            <p:ph type="title"/>
          </p:nvPr>
        </p:nvSpPr>
        <p:spPr>
          <a:xfrm>
            <a:off x="508000" y="457200"/>
            <a:ext cx="6447600" cy="5829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vi"/>
              <a:t>Finding HTML Objects</a:t>
            </a:r>
            <a:endParaRPr/>
          </a:p>
        </p:txBody>
      </p:sp>
      <p:pic>
        <p:nvPicPr>
          <p:cNvPr id="375" name="Google Shape;375;p59"/>
          <p:cNvPicPr preferRelativeResize="0"/>
          <p:nvPr/>
        </p:nvPicPr>
        <p:blipFill>
          <a:blip r:embed="rId3">
            <a:alphaModFix/>
          </a:blip>
          <a:stretch>
            <a:fillRect/>
          </a:stretch>
        </p:blipFill>
        <p:spPr>
          <a:xfrm>
            <a:off x="583975" y="1040100"/>
            <a:ext cx="6768119" cy="37986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0"/>
          <p:cNvSpPr txBox="1">
            <a:spLocks noGrp="1"/>
          </p:cNvSpPr>
          <p:nvPr>
            <p:ph type="title"/>
          </p:nvPr>
        </p:nvSpPr>
        <p:spPr>
          <a:xfrm>
            <a:off x="508000" y="457200"/>
            <a:ext cx="6447600" cy="5049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vi"/>
              <a:t>Finding HTML Objects</a:t>
            </a:r>
            <a:endParaRPr/>
          </a:p>
        </p:txBody>
      </p:sp>
      <p:pic>
        <p:nvPicPr>
          <p:cNvPr id="381" name="Google Shape;381;p60"/>
          <p:cNvPicPr preferRelativeResize="0"/>
          <p:nvPr/>
        </p:nvPicPr>
        <p:blipFill>
          <a:blip r:embed="rId3">
            <a:alphaModFix/>
          </a:blip>
          <a:stretch>
            <a:fillRect/>
          </a:stretch>
        </p:blipFill>
        <p:spPr>
          <a:xfrm>
            <a:off x="573075" y="1542500"/>
            <a:ext cx="7788849" cy="23341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1"/>
          <p:cNvSpPr txBox="1">
            <a:spLocks noGrp="1"/>
          </p:cNvSpPr>
          <p:nvPr>
            <p:ph type="title"/>
          </p:nvPr>
        </p:nvSpPr>
        <p:spPr>
          <a:xfrm>
            <a:off x="508000" y="457200"/>
            <a:ext cx="6447600" cy="504900"/>
          </a:xfrm>
          <a:prstGeom prst="rect">
            <a:avLst/>
          </a:prstGeom>
        </p:spPr>
        <p:txBody>
          <a:bodyPr spcFirstLastPara="1" wrap="square" lIns="68575" tIns="34275" rIns="68575" bIns="34275" anchor="t" anchorCtr="0">
            <a:noAutofit/>
          </a:bodyPr>
          <a:lstStyle/>
          <a:p>
            <a:pPr marL="0" lvl="0" indent="0" algn="l" rtl="0">
              <a:lnSpc>
                <a:spcPct val="115000"/>
              </a:lnSpc>
              <a:spcBef>
                <a:spcPts val="800"/>
              </a:spcBef>
              <a:spcAft>
                <a:spcPts val="800"/>
              </a:spcAft>
              <a:buNone/>
            </a:pPr>
            <a:r>
              <a:rPr lang="vi" sz="2400">
                <a:solidFill>
                  <a:srgbClr val="000000"/>
                </a:solidFill>
                <a:highlight>
                  <a:srgbClr val="FFFFFF"/>
                </a:highlight>
                <a:latin typeface="Arial"/>
                <a:ea typeface="Arial"/>
                <a:cs typeface="Arial"/>
                <a:sym typeface="Arial"/>
              </a:rPr>
              <a:t>Finding HTML Elements by CSS Selectors</a:t>
            </a:r>
            <a:endParaRPr/>
          </a:p>
        </p:txBody>
      </p:sp>
      <p:sp>
        <p:nvSpPr>
          <p:cNvPr id="387" name="Google Shape;387;p61"/>
          <p:cNvSpPr txBox="1"/>
          <p:nvPr/>
        </p:nvSpPr>
        <p:spPr>
          <a:xfrm>
            <a:off x="580125" y="1216875"/>
            <a:ext cx="6848700" cy="171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a:highlight>
                  <a:srgbClr val="FFFFFF"/>
                </a:highlight>
                <a:latin typeface="Times New Roman"/>
                <a:ea typeface="Times New Roman"/>
                <a:cs typeface="Times New Roman"/>
                <a:sym typeface="Times New Roman"/>
              </a:rPr>
              <a:t>If you want to find all HTML elements that match a specified CSS selector (id, class names, types, attributes, values of attributes, etc), use the </a:t>
            </a:r>
            <a:r>
              <a:rPr lang="vi">
                <a:solidFill>
                  <a:srgbClr val="DC143C"/>
                </a:solidFill>
                <a:highlight>
                  <a:srgbClr val="F1F1F1"/>
                </a:highlight>
                <a:latin typeface="Times New Roman"/>
                <a:ea typeface="Times New Roman"/>
                <a:cs typeface="Times New Roman"/>
                <a:sym typeface="Times New Roman"/>
              </a:rPr>
              <a:t>querySelector()</a:t>
            </a:r>
            <a:r>
              <a:rPr lang="vi">
                <a:highlight>
                  <a:srgbClr val="FFFFFF"/>
                </a:highlight>
                <a:latin typeface="Times New Roman"/>
                <a:ea typeface="Times New Roman"/>
                <a:cs typeface="Times New Roman"/>
                <a:sym typeface="Times New Roman"/>
              </a:rPr>
              <a:t>, </a:t>
            </a:r>
            <a:r>
              <a:rPr lang="vi">
                <a:solidFill>
                  <a:srgbClr val="DC143C"/>
                </a:solidFill>
                <a:highlight>
                  <a:srgbClr val="F1F1F1"/>
                </a:highlight>
                <a:latin typeface="Times New Roman"/>
                <a:ea typeface="Times New Roman"/>
                <a:cs typeface="Times New Roman"/>
                <a:sym typeface="Times New Roman"/>
              </a:rPr>
              <a:t>querySelectorAll()</a:t>
            </a:r>
            <a:r>
              <a:rPr lang="vi">
                <a:highlight>
                  <a:srgbClr val="FFFFFF"/>
                </a:highlight>
                <a:latin typeface="Times New Roman"/>
                <a:ea typeface="Times New Roman"/>
                <a:cs typeface="Times New Roman"/>
                <a:sym typeface="Times New Roman"/>
              </a:rPr>
              <a:t> method.</a:t>
            </a:r>
            <a:endParaRPr>
              <a:latin typeface="Times New Roman"/>
              <a:ea typeface="Times New Roman"/>
              <a:cs typeface="Times New Roman"/>
              <a:sym typeface="Times New Roman"/>
            </a:endParaRPr>
          </a:p>
        </p:txBody>
      </p:sp>
      <p:sp>
        <p:nvSpPr>
          <p:cNvPr id="388" name="Google Shape;388;p61"/>
          <p:cNvSpPr txBox="1"/>
          <p:nvPr/>
        </p:nvSpPr>
        <p:spPr>
          <a:xfrm>
            <a:off x="833450" y="2087000"/>
            <a:ext cx="5462100" cy="9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a:solidFill>
                  <a:srgbClr val="0000CD"/>
                </a:solidFill>
                <a:highlight>
                  <a:srgbClr val="FFFFFF"/>
                </a:highlight>
                <a:latin typeface="Times New Roman"/>
                <a:ea typeface="Times New Roman"/>
                <a:cs typeface="Times New Roman"/>
                <a:sym typeface="Times New Roman"/>
              </a:rPr>
              <a:t>var</a:t>
            </a:r>
            <a:r>
              <a:rPr lang="vi">
                <a:highlight>
                  <a:srgbClr val="FFFFFF"/>
                </a:highlight>
                <a:latin typeface="Times New Roman"/>
                <a:ea typeface="Times New Roman"/>
                <a:cs typeface="Times New Roman"/>
                <a:sym typeface="Times New Roman"/>
              </a:rPr>
              <a:t> x = document.querySelector(</a:t>
            </a:r>
            <a:r>
              <a:rPr lang="vi">
                <a:solidFill>
                  <a:srgbClr val="A52A2A"/>
                </a:solidFill>
                <a:highlight>
                  <a:srgbClr val="FFFFFF"/>
                </a:highlight>
                <a:latin typeface="Times New Roman"/>
                <a:ea typeface="Times New Roman"/>
                <a:cs typeface="Times New Roman"/>
                <a:sym typeface="Times New Roman"/>
              </a:rPr>
              <a:t>"p.intro"</a:t>
            </a:r>
            <a:r>
              <a:rPr lang="vi">
                <a:highlight>
                  <a:srgbClr val="FFFFFF"/>
                </a:highlight>
                <a:latin typeface="Times New Roman"/>
                <a:ea typeface="Times New Roman"/>
                <a:cs typeface="Times New Roman"/>
                <a:sym typeface="Times New Roman"/>
              </a:rPr>
              <a:t>);</a:t>
            </a:r>
            <a:endParaRPr>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vi">
                <a:solidFill>
                  <a:srgbClr val="0000CD"/>
                </a:solidFill>
                <a:highlight>
                  <a:srgbClr val="FFFFFF"/>
                </a:highlight>
                <a:latin typeface="Times New Roman"/>
                <a:ea typeface="Times New Roman"/>
                <a:cs typeface="Times New Roman"/>
                <a:sym typeface="Times New Roman"/>
              </a:rPr>
              <a:t>var</a:t>
            </a:r>
            <a:r>
              <a:rPr lang="vi">
                <a:highlight>
                  <a:srgbClr val="FFFFFF"/>
                </a:highlight>
                <a:latin typeface="Times New Roman"/>
                <a:ea typeface="Times New Roman"/>
                <a:cs typeface="Times New Roman"/>
                <a:sym typeface="Times New Roman"/>
              </a:rPr>
              <a:t> x = document.querySelectorAll(</a:t>
            </a:r>
            <a:r>
              <a:rPr lang="vi">
                <a:solidFill>
                  <a:srgbClr val="A52A2A"/>
                </a:solidFill>
                <a:highlight>
                  <a:srgbClr val="FFFFFF"/>
                </a:highlight>
                <a:latin typeface="Times New Roman"/>
                <a:ea typeface="Times New Roman"/>
                <a:cs typeface="Times New Roman"/>
                <a:sym typeface="Times New Roman"/>
              </a:rPr>
              <a:t>"p.intro"</a:t>
            </a:r>
            <a:r>
              <a:rPr lang="vi">
                <a:highlight>
                  <a:srgbClr val="FFFFFF"/>
                </a:highlight>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0" lvl="0" indent="0" algn="l" rtl="0">
              <a:spcBef>
                <a:spcPts val="0"/>
              </a:spcBef>
              <a:spcAft>
                <a:spcPts val="0"/>
              </a:spcAft>
              <a:buNone/>
            </a:pPr>
            <a:endParaRPr>
              <a:highlight>
                <a:srgbClr val="FFFFFF"/>
              </a:highlight>
              <a:latin typeface="Times New Roman"/>
              <a:ea typeface="Times New Roman"/>
              <a:cs typeface="Times New Roman"/>
              <a:sym typeface="Times New Roman"/>
            </a:endParaRPr>
          </a:p>
        </p:txBody>
      </p:sp>
      <p:sp>
        <p:nvSpPr>
          <p:cNvPr id="389" name="Google Shape;389;p61"/>
          <p:cNvSpPr txBox="1"/>
          <p:nvPr/>
        </p:nvSpPr>
        <p:spPr>
          <a:xfrm>
            <a:off x="417525" y="3141275"/>
            <a:ext cx="7011300" cy="65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800"/>
              </a:spcBef>
              <a:spcAft>
                <a:spcPts val="800"/>
              </a:spcAft>
              <a:buNone/>
            </a:pPr>
            <a:r>
              <a:rPr lang="vi" sz="2400">
                <a:highlight>
                  <a:srgbClr val="FFFFFF"/>
                </a:highlight>
              </a:rPr>
              <a:t>Changing the Value of an Attribute</a:t>
            </a:r>
            <a:endParaRPr sz="2400">
              <a:highlight>
                <a:srgbClr val="FFFFFF"/>
              </a:highlight>
            </a:endParaRPr>
          </a:p>
        </p:txBody>
      </p:sp>
      <p:sp>
        <p:nvSpPr>
          <p:cNvPr id="390" name="Google Shape;390;p61"/>
          <p:cNvSpPr txBox="1"/>
          <p:nvPr/>
        </p:nvSpPr>
        <p:spPr>
          <a:xfrm>
            <a:off x="508000" y="3884150"/>
            <a:ext cx="7824900" cy="4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sz="1250">
                <a:highlight>
                  <a:srgbClr val="FFFFFF"/>
                </a:highlight>
                <a:latin typeface="Times New Roman"/>
                <a:ea typeface="Times New Roman"/>
                <a:cs typeface="Times New Roman"/>
                <a:sym typeface="Times New Roman"/>
              </a:rPr>
              <a:t>document.getElementById(</a:t>
            </a:r>
            <a:r>
              <a:rPr lang="vi" sz="1250">
                <a:solidFill>
                  <a:srgbClr val="A52A2A"/>
                </a:solidFill>
                <a:highlight>
                  <a:srgbClr val="FFFFFF"/>
                </a:highlight>
                <a:latin typeface="Times New Roman"/>
                <a:ea typeface="Times New Roman"/>
                <a:cs typeface="Times New Roman"/>
                <a:sym typeface="Times New Roman"/>
              </a:rPr>
              <a:t>"myImage"</a:t>
            </a:r>
            <a:r>
              <a:rPr lang="vi" sz="1250">
                <a:highlight>
                  <a:srgbClr val="FFFFFF"/>
                </a:highlight>
                <a:latin typeface="Times New Roman"/>
                <a:ea typeface="Times New Roman"/>
                <a:cs typeface="Times New Roman"/>
                <a:sym typeface="Times New Roman"/>
              </a:rPr>
              <a:t>).src = </a:t>
            </a:r>
            <a:r>
              <a:rPr lang="vi" sz="1250">
                <a:solidFill>
                  <a:srgbClr val="A52A2A"/>
                </a:solidFill>
                <a:highlight>
                  <a:srgbClr val="FFFFFF"/>
                </a:highlight>
                <a:latin typeface="Times New Roman"/>
                <a:ea typeface="Times New Roman"/>
                <a:cs typeface="Times New Roman"/>
                <a:sym typeface="Times New Roman"/>
              </a:rPr>
              <a:t>"landscape.jpg"</a:t>
            </a:r>
            <a:r>
              <a:rPr lang="vi" sz="1250">
                <a:highlight>
                  <a:srgbClr val="FFFFFF"/>
                </a:highlight>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62"/>
          <p:cNvSpPr txBox="1">
            <a:spLocks noGrp="1"/>
          </p:cNvSpPr>
          <p:nvPr>
            <p:ph type="title"/>
          </p:nvPr>
        </p:nvSpPr>
        <p:spPr>
          <a:xfrm>
            <a:off x="508000" y="457200"/>
            <a:ext cx="6447600" cy="504900"/>
          </a:xfrm>
          <a:prstGeom prst="rect">
            <a:avLst/>
          </a:prstGeom>
        </p:spPr>
        <p:txBody>
          <a:bodyPr spcFirstLastPara="1" wrap="square" lIns="68575" tIns="34275" rIns="68575" bIns="34275" anchor="t" anchorCtr="0">
            <a:noAutofit/>
          </a:bodyPr>
          <a:lstStyle/>
          <a:p>
            <a:pPr marL="0" lvl="0" indent="0" algn="l" rtl="0">
              <a:lnSpc>
                <a:spcPct val="115000"/>
              </a:lnSpc>
              <a:spcBef>
                <a:spcPts val="800"/>
              </a:spcBef>
              <a:spcAft>
                <a:spcPts val="800"/>
              </a:spcAft>
              <a:buNone/>
            </a:pPr>
            <a:r>
              <a:rPr lang="vi" sz="2400">
                <a:solidFill>
                  <a:srgbClr val="000000"/>
                </a:solidFill>
                <a:highlight>
                  <a:srgbClr val="FFFFFF"/>
                </a:highlight>
                <a:latin typeface="Arial"/>
                <a:ea typeface="Arial"/>
                <a:cs typeface="Arial"/>
                <a:sym typeface="Arial"/>
              </a:rPr>
              <a:t>Changing HTML Style</a:t>
            </a:r>
            <a:endParaRPr/>
          </a:p>
        </p:txBody>
      </p:sp>
      <p:sp>
        <p:nvSpPr>
          <p:cNvPr id="396" name="Google Shape;396;p62"/>
          <p:cNvSpPr txBox="1"/>
          <p:nvPr/>
        </p:nvSpPr>
        <p:spPr>
          <a:xfrm>
            <a:off x="580125" y="1216875"/>
            <a:ext cx="7195200" cy="171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a:highlight>
                  <a:srgbClr val="FFFFFF"/>
                </a:highlight>
                <a:latin typeface="Times New Roman"/>
                <a:ea typeface="Times New Roman"/>
                <a:cs typeface="Times New Roman"/>
                <a:sym typeface="Times New Roman"/>
              </a:rPr>
              <a:t>document.getElementById(id).style.property = new style</a:t>
            </a:r>
            <a:endParaRPr>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vi">
                <a:solidFill>
                  <a:srgbClr val="0000CD"/>
                </a:solidFill>
                <a:latin typeface="Times New Roman"/>
                <a:ea typeface="Times New Roman"/>
                <a:cs typeface="Times New Roman"/>
                <a:sym typeface="Times New Roman"/>
              </a:rPr>
              <a:t>&lt;</a:t>
            </a:r>
            <a:r>
              <a:rPr lang="vi">
                <a:solidFill>
                  <a:srgbClr val="A52A2A"/>
                </a:solidFill>
                <a:latin typeface="Times New Roman"/>
                <a:ea typeface="Times New Roman"/>
                <a:cs typeface="Times New Roman"/>
                <a:sym typeface="Times New Roman"/>
              </a:rPr>
              <a:t>button</a:t>
            </a:r>
            <a:r>
              <a:rPr lang="vi">
                <a:solidFill>
                  <a:srgbClr val="FF0000"/>
                </a:solidFill>
                <a:latin typeface="Times New Roman"/>
                <a:ea typeface="Times New Roman"/>
                <a:cs typeface="Times New Roman"/>
                <a:sym typeface="Times New Roman"/>
              </a:rPr>
              <a:t> type</a:t>
            </a:r>
            <a:r>
              <a:rPr lang="vi">
                <a:solidFill>
                  <a:srgbClr val="0000CD"/>
                </a:solidFill>
                <a:latin typeface="Times New Roman"/>
                <a:ea typeface="Times New Roman"/>
                <a:cs typeface="Times New Roman"/>
                <a:sym typeface="Times New Roman"/>
              </a:rPr>
              <a:t>="button"</a:t>
            </a:r>
            <a:endParaRPr>
              <a:solidFill>
                <a:srgbClr val="0000CD"/>
              </a:solidFill>
              <a:latin typeface="Times New Roman"/>
              <a:ea typeface="Times New Roman"/>
              <a:cs typeface="Times New Roman"/>
              <a:sym typeface="Times New Roman"/>
            </a:endParaRPr>
          </a:p>
          <a:p>
            <a:pPr marL="0" lvl="0" indent="0" algn="l" rtl="0">
              <a:spcBef>
                <a:spcPts val="0"/>
              </a:spcBef>
              <a:spcAft>
                <a:spcPts val="0"/>
              </a:spcAft>
              <a:buNone/>
            </a:pPr>
            <a:r>
              <a:rPr lang="vi">
                <a:solidFill>
                  <a:srgbClr val="FF0000"/>
                </a:solidFill>
                <a:latin typeface="Times New Roman"/>
                <a:ea typeface="Times New Roman"/>
                <a:cs typeface="Times New Roman"/>
                <a:sym typeface="Times New Roman"/>
              </a:rPr>
              <a:t>onclick</a:t>
            </a:r>
            <a:r>
              <a:rPr lang="vi">
                <a:solidFill>
                  <a:srgbClr val="0000CD"/>
                </a:solidFill>
                <a:latin typeface="Times New Roman"/>
                <a:ea typeface="Times New Roman"/>
                <a:cs typeface="Times New Roman"/>
                <a:sym typeface="Times New Roman"/>
              </a:rPr>
              <a:t>="document.getElementById('id1').style.color = 'red'"&gt;</a:t>
            </a:r>
            <a:endParaRPr>
              <a:solidFill>
                <a:srgbClr val="0000CD"/>
              </a:solidFill>
              <a:latin typeface="Times New Roman"/>
              <a:ea typeface="Times New Roman"/>
              <a:cs typeface="Times New Roman"/>
              <a:sym typeface="Times New Roman"/>
            </a:endParaRPr>
          </a:p>
          <a:p>
            <a:pPr marL="0" lvl="0" indent="0" algn="l" rtl="0">
              <a:spcBef>
                <a:spcPts val="0"/>
              </a:spcBef>
              <a:spcAft>
                <a:spcPts val="0"/>
              </a:spcAft>
              <a:buNone/>
            </a:pPr>
            <a:r>
              <a:rPr lang="vi">
                <a:highlight>
                  <a:srgbClr val="FFFFFF"/>
                </a:highlight>
                <a:latin typeface="Times New Roman"/>
                <a:ea typeface="Times New Roman"/>
                <a:cs typeface="Times New Roman"/>
                <a:sym typeface="Times New Roman"/>
              </a:rPr>
              <a:t>Click Me!</a:t>
            </a:r>
            <a:r>
              <a:rPr lang="vi">
                <a:solidFill>
                  <a:srgbClr val="0000CD"/>
                </a:solidFill>
                <a:latin typeface="Times New Roman"/>
                <a:ea typeface="Times New Roman"/>
                <a:cs typeface="Times New Roman"/>
                <a:sym typeface="Times New Roman"/>
              </a:rPr>
              <a:t>&lt;</a:t>
            </a:r>
            <a:r>
              <a:rPr lang="vi">
                <a:solidFill>
                  <a:srgbClr val="A52A2A"/>
                </a:solidFill>
                <a:latin typeface="Times New Roman"/>
                <a:ea typeface="Times New Roman"/>
                <a:cs typeface="Times New Roman"/>
                <a:sym typeface="Times New Roman"/>
              </a:rPr>
              <a:t>/button</a:t>
            </a:r>
            <a:r>
              <a:rPr lang="vi">
                <a:solidFill>
                  <a:srgbClr val="0000CD"/>
                </a:solidFill>
                <a:latin typeface="Times New Roman"/>
                <a:ea typeface="Times New Roman"/>
                <a:cs typeface="Times New Roman"/>
                <a:sym typeface="Times New Roman"/>
              </a:rPr>
              <a:t>&gt;</a:t>
            </a:r>
            <a:endParaRPr>
              <a:solidFill>
                <a:srgbClr val="0000CD"/>
              </a:solidFill>
              <a:latin typeface="Times New Roman"/>
              <a:ea typeface="Times New Roman"/>
              <a:cs typeface="Times New Roman"/>
              <a:sym typeface="Times New Roman"/>
            </a:endParaRPr>
          </a:p>
          <a:p>
            <a:pPr marL="0" lvl="0" indent="0" algn="l" rtl="0">
              <a:spcBef>
                <a:spcPts val="0"/>
              </a:spcBef>
              <a:spcAft>
                <a:spcPts val="0"/>
              </a:spcAft>
              <a:buNone/>
            </a:pPr>
            <a:endParaRPr>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highlight>
                <a:srgbClr val="FFFFFF"/>
              </a:highlight>
              <a:latin typeface="Times New Roman"/>
              <a:ea typeface="Times New Roman"/>
              <a:cs typeface="Times New Roman"/>
              <a:sym typeface="Times New Roman"/>
            </a:endParaRPr>
          </a:p>
        </p:txBody>
      </p:sp>
      <p:sp>
        <p:nvSpPr>
          <p:cNvPr id="397" name="Google Shape;397;p62"/>
          <p:cNvSpPr txBox="1"/>
          <p:nvPr/>
        </p:nvSpPr>
        <p:spPr>
          <a:xfrm>
            <a:off x="417525" y="2571750"/>
            <a:ext cx="7011300" cy="65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800"/>
              </a:spcBef>
              <a:spcAft>
                <a:spcPts val="800"/>
              </a:spcAft>
              <a:buNone/>
            </a:pPr>
            <a:r>
              <a:rPr lang="vi" sz="2400">
                <a:highlight>
                  <a:srgbClr val="FFFFFF"/>
                </a:highlight>
              </a:rPr>
              <a:t>JavaScript HTML DOM Events</a:t>
            </a:r>
            <a:endParaRPr sz="2400">
              <a:highlight>
                <a:srgbClr val="FFFFFF"/>
              </a:highlight>
            </a:endParaRPr>
          </a:p>
        </p:txBody>
      </p:sp>
      <p:sp>
        <p:nvSpPr>
          <p:cNvPr id="398" name="Google Shape;398;p62"/>
          <p:cNvSpPr txBox="1"/>
          <p:nvPr/>
        </p:nvSpPr>
        <p:spPr>
          <a:xfrm>
            <a:off x="508000" y="3403050"/>
            <a:ext cx="7824900" cy="15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sz="1150">
                <a:solidFill>
                  <a:srgbClr val="0000CD"/>
                </a:solidFill>
                <a:latin typeface="Times New Roman"/>
                <a:ea typeface="Times New Roman"/>
                <a:cs typeface="Times New Roman"/>
                <a:sym typeface="Times New Roman"/>
              </a:rPr>
              <a:t>&lt;</a:t>
            </a:r>
            <a:r>
              <a:rPr lang="vi" sz="1150">
                <a:solidFill>
                  <a:srgbClr val="A52A2A"/>
                </a:solidFill>
                <a:latin typeface="Times New Roman"/>
                <a:ea typeface="Times New Roman"/>
                <a:cs typeface="Times New Roman"/>
                <a:sym typeface="Times New Roman"/>
              </a:rPr>
              <a:t>h1</a:t>
            </a:r>
            <a:r>
              <a:rPr lang="vi" sz="1150">
                <a:solidFill>
                  <a:srgbClr val="FF0000"/>
                </a:solidFill>
                <a:latin typeface="Times New Roman"/>
                <a:ea typeface="Times New Roman"/>
                <a:cs typeface="Times New Roman"/>
                <a:sym typeface="Times New Roman"/>
              </a:rPr>
              <a:t> onclick</a:t>
            </a:r>
            <a:r>
              <a:rPr lang="vi" sz="1150">
                <a:solidFill>
                  <a:srgbClr val="0000CD"/>
                </a:solidFill>
                <a:latin typeface="Times New Roman"/>
                <a:ea typeface="Times New Roman"/>
                <a:cs typeface="Times New Roman"/>
                <a:sym typeface="Times New Roman"/>
              </a:rPr>
              <a:t>="changeText(this)"&gt;</a:t>
            </a:r>
            <a:r>
              <a:rPr lang="vi" sz="1150">
                <a:highlight>
                  <a:srgbClr val="FFFFFF"/>
                </a:highlight>
                <a:latin typeface="Times New Roman"/>
                <a:ea typeface="Times New Roman"/>
                <a:cs typeface="Times New Roman"/>
                <a:sym typeface="Times New Roman"/>
              </a:rPr>
              <a:t>Click on this text!</a:t>
            </a:r>
            <a:r>
              <a:rPr lang="vi" sz="1150">
                <a:solidFill>
                  <a:srgbClr val="0000CD"/>
                </a:solidFill>
                <a:latin typeface="Times New Roman"/>
                <a:ea typeface="Times New Roman"/>
                <a:cs typeface="Times New Roman"/>
                <a:sym typeface="Times New Roman"/>
              </a:rPr>
              <a:t>&lt;</a:t>
            </a:r>
            <a:r>
              <a:rPr lang="vi" sz="1150">
                <a:solidFill>
                  <a:srgbClr val="A52A2A"/>
                </a:solidFill>
                <a:latin typeface="Times New Roman"/>
                <a:ea typeface="Times New Roman"/>
                <a:cs typeface="Times New Roman"/>
                <a:sym typeface="Times New Roman"/>
              </a:rPr>
              <a:t>/h1</a:t>
            </a:r>
            <a:r>
              <a:rPr lang="vi" sz="1150">
                <a:solidFill>
                  <a:srgbClr val="0000CD"/>
                </a:solidFill>
                <a:latin typeface="Times New Roman"/>
                <a:ea typeface="Times New Roman"/>
                <a:cs typeface="Times New Roman"/>
                <a:sym typeface="Times New Roman"/>
              </a:rPr>
              <a:t>&gt;</a:t>
            </a:r>
            <a:endParaRPr sz="1150">
              <a:solidFill>
                <a:srgbClr val="0000CD"/>
              </a:solidFill>
              <a:latin typeface="Times New Roman"/>
              <a:ea typeface="Times New Roman"/>
              <a:cs typeface="Times New Roman"/>
              <a:sym typeface="Times New Roman"/>
            </a:endParaRPr>
          </a:p>
          <a:p>
            <a:pPr marL="0" lvl="0" indent="0" algn="l" rtl="0">
              <a:spcBef>
                <a:spcPts val="0"/>
              </a:spcBef>
              <a:spcAft>
                <a:spcPts val="0"/>
              </a:spcAft>
              <a:buNone/>
            </a:pPr>
            <a:endParaRPr sz="1100">
              <a:latin typeface="Times New Roman"/>
              <a:ea typeface="Times New Roman"/>
              <a:cs typeface="Times New Roman"/>
              <a:sym typeface="Times New Roman"/>
            </a:endParaRPr>
          </a:p>
          <a:p>
            <a:pPr marL="0" lvl="0" indent="0" algn="l" rtl="0">
              <a:spcBef>
                <a:spcPts val="0"/>
              </a:spcBef>
              <a:spcAft>
                <a:spcPts val="0"/>
              </a:spcAft>
              <a:buNone/>
            </a:pPr>
            <a:r>
              <a:rPr lang="vi" sz="1150">
                <a:solidFill>
                  <a:srgbClr val="0000CD"/>
                </a:solidFill>
                <a:latin typeface="Times New Roman"/>
                <a:ea typeface="Times New Roman"/>
                <a:cs typeface="Times New Roman"/>
                <a:sym typeface="Times New Roman"/>
              </a:rPr>
              <a:t>&lt;</a:t>
            </a:r>
            <a:r>
              <a:rPr lang="vi" sz="1150">
                <a:solidFill>
                  <a:srgbClr val="A52A2A"/>
                </a:solidFill>
                <a:latin typeface="Times New Roman"/>
                <a:ea typeface="Times New Roman"/>
                <a:cs typeface="Times New Roman"/>
                <a:sym typeface="Times New Roman"/>
              </a:rPr>
              <a:t>script</a:t>
            </a:r>
            <a:r>
              <a:rPr lang="vi" sz="1150">
                <a:solidFill>
                  <a:srgbClr val="0000CD"/>
                </a:solidFill>
                <a:latin typeface="Times New Roman"/>
                <a:ea typeface="Times New Roman"/>
                <a:cs typeface="Times New Roman"/>
                <a:sym typeface="Times New Roman"/>
              </a:rPr>
              <a:t>&gt;</a:t>
            </a:r>
            <a:endParaRPr sz="1150">
              <a:solidFill>
                <a:srgbClr val="0000CD"/>
              </a:solidFill>
              <a:latin typeface="Times New Roman"/>
              <a:ea typeface="Times New Roman"/>
              <a:cs typeface="Times New Roman"/>
              <a:sym typeface="Times New Roman"/>
            </a:endParaRPr>
          </a:p>
          <a:p>
            <a:pPr marL="0" lvl="0" indent="0" algn="l" rtl="0">
              <a:spcBef>
                <a:spcPts val="0"/>
              </a:spcBef>
              <a:spcAft>
                <a:spcPts val="0"/>
              </a:spcAft>
              <a:buNone/>
            </a:pPr>
            <a:r>
              <a:rPr lang="vi" sz="1150">
                <a:solidFill>
                  <a:srgbClr val="0000CD"/>
                </a:solidFill>
                <a:latin typeface="Times New Roman"/>
                <a:ea typeface="Times New Roman"/>
                <a:cs typeface="Times New Roman"/>
                <a:sym typeface="Times New Roman"/>
              </a:rPr>
              <a:t>function</a:t>
            </a:r>
            <a:r>
              <a:rPr lang="vi" sz="1150">
                <a:latin typeface="Times New Roman"/>
                <a:ea typeface="Times New Roman"/>
                <a:cs typeface="Times New Roman"/>
                <a:sym typeface="Times New Roman"/>
              </a:rPr>
              <a:t> changeText(id) {</a:t>
            </a:r>
            <a:endParaRPr sz="1150">
              <a:latin typeface="Times New Roman"/>
              <a:ea typeface="Times New Roman"/>
              <a:cs typeface="Times New Roman"/>
              <a:sym typeface="Times New Roman"/>
            </a:endParaRPr>
          </a:p>
          <a:p>
            <a:pPr marL="0" lvl="0" indent="0" algn="l" rtl="0">
              <a:spcBef>
                <a:spcPts val="0"/>
              </a:spcBef>
              <a:spcAft>
                <a:spcPts val="0"/>
              </a:spcAft>
              <a:buNone/>
            </a:pPr>
            <a:r>
              <a:rPr lang="vi" sz="1150">
                <a:latin typeface="Times New Roman"/>
                <a:ea typeface="Times New Roman"/>
                <a:cs typeface="Times New Roman"/>
                <a:sym typeface="Times New Roman"/>
              </a:rPr>
              <a:t>  id.innerHTML = </a:t>
            </a:r>
            <a:r>
              <a:rPr lang="vi" sz="1150">
                <a:solidFill>
                  <a:srgbClr val="A52A2A"/>
                </a:solidFill>
                <a:latin typeface="Times New Roman"/>
                <a:ea typeface="Times New Roman"/>
                <a:cs typeface="Times New Roman"/>
                <a:sym typeface="Times New Roman"/>
              </a:rPr>
              <a:t>"Ooops!"</a:t>
            </a:r>
            <a:r>
              <a:rPr lang="vi" sz="1150">
                <a:latin typeface="Times New Roman"/>
                <a:ea typeface="Times New Roman"/>
                <a:cs typeface="Times New Roman"/>
                <a:sym typeface="Times New Roman"/>
              </a:rPr>
              <a:t>;</a:t>
            </a:r>
            <a:endParaRPr sz="1150">
              <a:latin typeface="Times New Roman"/>
              <a:ea typeface="Times New Roman"/>
              <a:cs typeface="Times New Roman"/>
              <a:sym typeface="Times New Roman"/>
            </a:endParaRPr>
          </a:p>
          <a:p>
            <a:pPr marL="0" lvl="0" indent="0" algn="l" rtl="0">
              <a:spcBef>
                <a:spcPts val="0"/>
              </a:spcBef>
              <a:spcAft>
                <a:spcPts val="0"/>
              </a:spcAft>
              <a:buNone/>
            </a:pPr>
            <a:r>
              <a:rPr lang="vi" sz="1150">
                <a:latin typeface="Times New Roman"/>
                <a:ea typeface="Times New Roman"/>
                <a:cs typeface="Times New Roman"/>
                <a:sym typeface="Times New Roman"/>
              </a:rPr>
              <a:t>}</a:t>
            </a:r>
            <a:endParaRPr sz="1150">
              <a:latin typeface="Times New Roman"/>
              <a:ea typeface="Times New Roman"/>
              <a:cs typeface="Times New Roman"/>
              <a:sym typeface="Times New Roman"/>
            </a:endParaRPr>
          </a:p>
          <a:p>
            <a:pPr marL="0" lvl="0" indent="0" algn="l" rtl="0">
              <a:spcBef>
                <a:spcPts val="0"/>
              </a:spcBef>
              <a:spcAft>
                <a:spcPts val="0"/>
              </a:spcAft>
              <a:buNone/>
            </a:pPr>
            <a:r>
              <a:rPr lang="vi" sz="1150">
                <a:solidFill>
                  <a:srgbClr val="0000CD"/>
                </a:solidFill>
                <a:latin typeface="Times New Roman"/>
                <a:ea typeface="Times New Roman"/>
                <a:cs typeface="Times New Roman"/>
                <a:sym typeface="Times New Roman"/>
              </a:rPr>
              <a:t>&lt;</a:t>
            </a:r>
            <a:r>
              <a:rPr lang="vi" sz="1150">
                <a:solidFill>
                  <a:srgbClr val="A52A2A"/>
                </a:solidFill>
                <a:latin typeface="Times New Roman"/>
                <a:ea typeface="Times New Roman"/>
                <a:cs typeface="Times New Roman"/>
                <a:sym typeface="Times New Roman"/>
              </a:rPr>
              <a:t>/script</a:t>
            </a:r>
            <a:r>
              <a:rPr lang="vi" sz="1150">
                <a:solidFill>
                  <a:srgbClr val="0000CD"/>
                </a:solidFill>
                <a:latin typeface="Times New Roman"/>
                <a:ea typeface="Times New Roman"/>
                <a:cs typeface="Times New Roman"/>
                <a:sym typeface="Times New Roman"/>
              </a:rPr>
              <a:t>&gt;</a:t>
            </a:r>
            <a:endParaRPr sz="1250">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2030325" y="2252425"/>
            <a:ext cx="5143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b="1">
                <a:solidFill>
                  <a:srgbClr val="90C226"/>
                </a:solidFill>
              </a:rPr>
              <a:t>Let’s learn JavaScript together</a:t>
            </a:r>
            <a:endParaRPr b="1">
              <a:solidFill>
                <a:srgbClr val="90C226"/>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3"/>
          <p:cNvSpPr txBox="1">
            <a:spLocks noGrp="1"/>
          </p:cNvSpPr>
          <p:nvPr>
            <p:ph type="title"/>
          </p:nvPr>
        </p:nvSpPr>
        <p:spPr>
          <a:xfrm>
            <a:off x="508000" y="457200"/>
            <a:ext cx="6447600" cy="504900"/>
          </a:xfrm>
          <a:prstGeom prst="rect">
            <a:avLst/>
          </a:prstGeom>
        </p:spPr>
        <p:txBody>
          <a:bodyPr spcFirstLastPara="1" wrap="square" lIns="68575" tIns="34275" rIns="68575" bIns="34275" anchor="t" anchorCtr="0">
            <a:noAutofit/>
          </a:bodyPr>
          <a:lstStyle/>
          <a:p>
            <a:pPr marL="0" lvl="0" indent="0" algn="l" rtl="0">
              <a:lnSpc>
                <a:spcPct val="115000"/>
              </a:lnSpc>
              <a:spcBef>
                <a:spcPts val="800"/>
              </a:spcBef>
              <a:spcAft>
                <a:spcPts val="800"/>
              </a:spcAft>
              <a:buNone/>
            </a:pPr>
            <a:r>
              <a:rPr lang="vi" sz="2400">
                <a:solidFill>
                  <a:srgbClr val="000000"/>
                </a:solidFill>
                <a:highlight>
                  <a:srgbClr val="FFFFFF"/>
                </a:highlight>
                <a:latin typeface="Arial"/>
                <a:ea typeface="Arial"/>
                <a:cs typeface="Arial"/>
                <a:sym typeface="Arial"/>
              </a:rPr>
              <a:t>JavaScript HTML DOM EventListener</a:t>
            </a:r>
            <a:endParaRPr/>
          </a:p>
        </p:txBody>
      </p:sp>
      <p:sp>
        <p:nvSpPr>
          <p:cNvPr id="404" name="Google Shape;404;p63"/>
          <p:cNvSpPr txBox="1"/>
          <p:nvPr/>
        </p:nvSpPr>
        <p:spPr>
          <a:xfrm>
            <a:off x="580125" y="1089525"/>
            <a:ext cx="7195200" cy="135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sz="1600" i="1">
                <a:highlight>
                  <a:srgbClr val="FFFFFF"/>
                </a:highlight>
                <a:latin typeface="Times New Roman"/>
                <a:ea typeface="Times New Roman"/>
                <a:cs typeface="Times New Roman"/>
                <a:sym typeface="Times New Roman"/>
              </a:rPr>
              <a:t>element</a:t>
            </a:r>
            <a:r>
              <a:rPr lang="vi" sz="1600">
                <a:highlight>
                  <a:srgbClr val="FFFFFF"/>
                </a:highlight>
                <a:latin typeface="Times New Roman"/>
                <a:ea typeface="Times New Roman"/>
                <a:cs typeface="Times New Roman"/>
                <a:sym typeface="Times New Roman"/>
              </a:rPr>
              <a:t>.addEventListener(</a:t>
            </a:r>
            <a:r>
              <a:rPr lang="vi" sz="1600" i="1">
                <a:highlight>
                  <a:srgbClr val="FFFFFF"/>
                </a:highlight>
                <a:latin typeface="Times New Roman"/>
                <a:ea typeface="Times New Roman"/>
                <a:cs typeface="Times New Roman"/>
                <a:sym typeface="Times New Roman"/>
              </a:rPr>
              <a:t>event, function, useCapture</a:t>
            </a:r>
            <a:r>
              <a:rPr lang="vi" sz="1600">
                <a:highlight>
                  <a:srgbClr val="FFFFFF"/>
                </a:highlight>
                <a:latin typeface="Times New Roman"/>
                <a:ea typeface="Times New Roman"/>
                <a:cs typeface="Times New Roman"/>
                <a:sym typeface="Times New Roman"/>
              </a:rPr>
              <a:t>);</a:t>
            </a:r>
            <a:endParaRPr sz="1600">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vi" sz="1600">
                <a:highlight>
                  <a:srgbClr val="FFFFFF"/>
                </a:highlight>
                <a:latin typeface="Times New Roman"/>
                <a:ea typeface="Times New Roman"/>
                <a:cs typeface="Times New Roman"/>
                <a:sym typeface="Times New Roman"/>
              </a:rPr>
              <a:t>document.getElementById(</a:t>
            </a:r>
            <a:r>
              <a:rPr lang="vi" sz="1600">
                <a:solidFill>
                  <a:srgbClr val="A52A2A"/>
                </a:solidFill>
                <a:highlight>
                  <a:srgbClr val="FFFFFF"/>
                </a:highlight>
                <a:latin typeface="Times New Roman"/>
                <a:ea typeface="Times New Roman"/>
                <a:cs typeface="Times New Roman"/>
                <a:sym typeface="Times New Roman"/>
              </a:rPr>
              <a:t>"myP"</a:t>
            </a:r>
            <a:r>
              <a:rPr lang="vi" sz="1600">
                <a:highlight>
                  <a:srgbClr val="FFFFFF"/>
                </a:highlight>
                <a:latin typeface="Times New Roman"/>
                <a:ea typeface="Times New Roman"/>
                <a:cs typeface="Times New Roman"/>
                <a:sym typeface="Times New Roman"/>
              </a:rPr>
              <a:t>).addEventListener(</a:t>
            </a:r>
            <a:r>
              <a:rPr lang="vi" sz="1600">
                <a:solidFill>
                  <a:srgbClr val="A52A2A"/>
                </a:solidFill>
                <a:highlight>
                  <a:srgbClr val="FFFFFF"/>
                </a:highlight>
                <a:latin typeface="Times New Roman"/>
                <a:ea typeface="Times New Roman"/>
                <a:cs typeface="Times New Roman"/>
                <a:sym typeface="Times New Roman"/>
              </a:rPr>
              <a:t>"click"</a:t>
            </a:r>
            <a:r>
              <a:rPr lang="vi" sz="1600">
                <a:highlight>
                  <a:srgbClr val="FFFFFF"/>
                </a:highlight>
                <a:latin typeface="Times New Roman"/>
                <a:ea typeface="Times New Roman"/>
                <a:cs typeface="Times New Roman"/>
                <a:sym typeface="Times New Roman"/>
              </a:rPr>
              <a:t>, myFunction, </a:t>
            </a:r>
            <a:r>
              <a:rPr lang="vi" sz="1600">
                <a:solidFill>
                  <a:srgbClr val="0000CD"/>
                </a:solidFill>
                <a:highlight>
                  <a:srgbClr val="FFFFFF"/>
                </a:highlight>
                <a:latin typeface="Times New Roman"/>
                <a:ea typeface="Times New Roman"/>
                <a:cs typeface="Times New Roman"/>
                <a:sym typeface="Times New Roman"/>
              </a:rPr>
              <a:t>true</a:t>
            </a:r>
            <a:r>
              <a:rPr lang="vi" sz="1600">
                <a:highlight>
                  <a:srgbClr val="FFFFFF"/>
                </a:highlight>
                <a:latin typeface="Times New Roman"/>
                <a:ea typeface="Times New Roman"/>
                <a:cs typeface="Times New Roman"/>
                <a:sym typeface="Times New Roman"/>
              </a:rPr>
              <a:t>);</a:t>
            </a:r>
            <a:endParaRPr sz="1600">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vi" sz="1600">
                <a:highlight>
                  <a:srgbClr val="FFFFFF"/>
                </a:highlight>
                <a:latin typeface="Times New Roman"/>
                <a:ea typeface="Times New Roman"/>
                <a:cs typeface="Times New Roman"/>
                <a:sym typeface="Times New Roman"/>
              </a:rPr>
              <a:t>document.getElementById(</a:t>
            </a:r>
            <a:r>
              <a:rPr lang="vi" sz="1600">
                <a:solidFill>
                  <a:srgbClr val="A52A2A"/>
                </a:solidFill>
                <a:highlight>
                  <a:srgbClr val="FFFFFF"/>
                </a:highlight>
                <a:latin typeface="Times New Roman"/>
                <a:ea typeface="Times New Roman"/>
                <a:cs typeface="Times New Roman"/>
                <a:sym typeface="Times New Roman"/>
              </a:rPr>
              <a:t>"myDiv"</a:t>
            </a:r>
            <a:r>
              <a:rPr lang="vi" sz="1600">
                <a:highlight>
                  <a:srgbClr val="FFFFFF"/>
                </a:highlight>
                <a:latin typeface="Times New Roman"/>
                <a:ea typeface="Times New Roman"/>
                <a:cs typeface="Times New Roman"/>
                <a:sym typeface="Times New Roman"/>
              </a:rPr>
              <a:t>).addEventListener(</a:t>
            </a:r>
            <a:r>
              <a:rPr lang="vi" sz="1600">
                <a:solidFill>
                  <a:srgbClr val="A52A2A"/>
                </a:solidFill>
                <a:highlight>
                  <a:srgbClr val="FFFFFF"/>
                </a:highlight>
                <a:latin typeface="Times New Roman"/>
                <a:ea typeface="Times New Roman"/>
                <a:cs typeface="Times New Roman"/>
                <a:sym typeface="Times New Roman"/>
              </a:rPr>
              <a:t>"click"</a:t>
            </a:r>
            <a:r>
              <a:rPr lang="vi" sz="1600">
                <a:highlight>
                  <a:srgbClr val="FFFFFF"/>
                </a:highlight>
                <a:latin typeface="Times New Roman"/>
                <a:ea typeface="Times New Roman"/>
                <a:cs typeface="Times New Roman"/>
                <a:sym typeface="Times New Roman"/>
              </a:rPr>
              <a:t>, myFunction, </a:t>
            </a:r>
            <a:r>
              <a:rPr lang="vi" sz="1600">
                <a:solidFill>
                  <a:srgbClr val="0000CD"/>
                </a:solidFill>
                <a:highlight>
                  <a:srgbClr val="FFFFFF"/>
                </a:highlight>
                <a:latin typeface="Times New Roman"/>
                <a:ea typeface="Times New Roman"/>
                <a:cs typeface="Times New Roman"/>
                <a:sym typeface="Times New Roman"/>
              </a:rPr>
              <a:t>true</a:t>
            </a:r>
            <a:r>
              <a:rPr lang="vi" sz="1600">
                <a:highlight>
                  <a:srgbClr val="FFFFFF"/>
                </a:highlight>
                <a:latin typeface="Times New Roman"/>
                <a:ea typeface="Times New Roman"/>
                <a:cs typeface="Times New Roman"/>
                <a:sym typeface="Times New Roman"/>
              </a:rPr>
              <a:t>);</a:t>
            </a:r>
            <a:endParaRPr sz="1600">
              <a:highlight>
                <a:srgbClr val="FFFFFF"/>
              </a:highlight>
              <a:latin typeface="Times New Roman"/>
              <a:ea typeface="Times New Roman"/>
              <a:cs typeface="Times New Roman"/>
              <a:sym typeface="Times New Roman"/>
            </a:endParaRPr>
          </a:p>
        </p:txBody>
      </p:sp>
      <p:sp>
        <p:nvSpPr>
          <p:cNvPr id="405" name="Google Shape;405;p63"/>
          <p:cNvSpPr txBox="1"/>
          <p:nvPr/>
        </p:nvSpPr>
        <p:spPr>
          <a:xfrm>
            <a:off x="417525" y="2571750"/>
            <a:ext cx="7011300" cy="65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800"/>
              </a:spcBef>
              <a:spcAft>
                <a:spcPts val="800"/>
              </a:spcAft>
              <a:buNone/>
            </a:pPr>
            <a:r>
              <a:rPr lang="vi" sz="2400">
                <a:highlight>
                  <a:srgbClr val="FFFFFF"/>
                </a:highlight>
              </a:rPr>
              <a:t>The removeEventListener() method</a:t>
            </a:r>
            <a:endParaRPr sz="2400">
              <a:highlight>
                <a:srgbClr val="FFFFFF"/>
              </a:highlight>
            </a:endParaRPr>
          </a:p>
        </p:txBody>
      </p:sp>
      <p:sp>
        <p:nvSpPr>
          <p:cNvPr id="406" name="Google Shape;406;p63"/>
          <p:cNvSpPr txBox="1"/>
          <p:nvPr/>
        </p:nvSpPr>
        <p:spPr>
          <a:xfrm>
            <a:off x="508000" y="3403050"/>
            <a:ext cx="7824900" cy="15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sz="1600" i="1">
                <a:highlight>
                  <a:srgbClr val="FFFFFF"/>
                </a:highlight>
                <a:latin typeface="Times New Roman"/>
                <a:ea typeface="Times New Roman"/>
                <a:cs typeface="Times New Roman"/>
                <a:sym typeface="Times New Roman"/>
              </a:rPr>
              <a:t>element</a:t>
            </a:r>
            <a:r>
              <a:rPr lang="vi" sz="1600">
                <a:highlight>
                  <a:srgbClr val="FFFFFF"/>
                </a:highlight>
                <a:latin typeface="Times New Roman"/>
                <a:ea typeface="Times New Roman"/>
                <a:cs typeface="Times New Roman"/>
                <a:sym typeface="Times New Roman"/>
              </a:rPr>
              <a:t>.removeEventListener(</a:t>
            </a:r>
            <a:r>
              <a:rPr lang="vi" sz="1600">
                <a:solidFill>
                  <a:srgbClr val="A52A2A"/>
                </a:solidFill>
                <a:highlight>
                  <a:srgbClr val="FFFFFF"/>
                </a:highlight>
                <a:latin typeface="Times New Roman"/>
                <a:ea typeface="Times New Roman"/>
                <a:cs typeface="Times New Roman"/>
                <a:sym typeface="Times New Roman"/>
              </a:rPr>
              <a:t>"mousemove"</a:t>
            </a:r>
            <a:r>
              <a:rPr lang="vi" sz="1600">
                <a:highlight>
                  <a:srgbClr val="FFFFFF"/>
                </a:highlight>
                <a:latin typeface="Times New Roman"/>
                <a:ea typeface="Times New Roman"/>
                <a:cs typeface="Times New Roman"/>
                <a:sym typeface="Times New Roman"/>
              </a:rPr>
              <a:t>, myFunction);</a:t>
            </a:r>
            <a:endParaRPr sz="1600">
              <a:highlight>
                <a:srgbClr val="FFFFFF"/>
              </a:highlight>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4"/>
          <p:cNvSpPr txBox="1">
            <a:spLocks noGrp="1"/>
          </p:cNvSpPr>
          <p:nvPr>
            <p:ph type="title"/>
          </p:nvPr>
        </p:nvSpPr>
        <p:spPr>
          <a:xfrm>
            <a:off x="508000" y="457200"/>
            <a:ext cx="6447600" cy="504900"/>
          </a:xfrm>
          <a:prstGeom prst="rect">
            <a:avLst/>
          </a:prstGeom>
        </p:spPr>
        <p:txBody>
          <a:bodyPr spcFirstLastPara="1" wrap="square" lIns="68575" tIns="34275" rIns="68575" bIns="34275" anchor="t" anchorCtr="0">
            <a:noAutofit/>
          </a:bodyPr>
          <a:lstStyle/>
          <a:p>
            <a:pPr marL="0" lvl="0" indent="0" algn="l" rtl="0">
              <a:lnSpc>
                <a:spcPct val="115000"/>
              </a:lnSpc>
              <a:spcBef>
                <a:spcPts val="800"/>
              </a:spcBef>
              <a:spcAft>
                <a:spcPts val="800"/>
              </a:spcAft>
              <a:buNone/>
            </a:pPr>
            <a:r>
              <a:rPr lang="vi" sz="2400">
                <a:solidFill>
                  <a:srgbClr val="000000"/>
                </a:solidFill>
                <a:highlight>
                  <a:srgbClr val="FFFFFF"/>
                </a:highlight>
                <a:latin typeface="Arial"/>
                <a:ea typeface="Arial"/>
                <a:cs typeface="Arial"/>
                <a:sym typeface="Arial"/>
              </a:rPr>
              <a:t>JavaScript HTML DOM Animation</a:t>
            </a:r>
            <a:endParaRPr/>
          </a:p>
        </p:txBody>
      </p:sp>
      <p:sp>
        <p:nvSpPr>
          <p:cNvPr id="412" name="Google Shape;412;p64"/>
          <p:cNvSpPr txBox="1"/>
          <p:nvPr/>
        </p:nvSpPr>
        <p:spPr>
          <a:xfrm>
            <a:off x="592525" y="2266950"/>
            <a:ext cx="2320200" cy="27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a:solidFill>
                  <a:srgbClr val="A52A2A"/>
                </a:solidFill>
                <a:highlight>
                  <a:srgbClr val="FFFFFF"/>
                </a:highlight>
                <a:latin typeface="Consolas"/>
                <a:ea typeface="Consolas"/>
                <a:cs typeface="Consolas"/>
                <a:sym typeface="Consolas"/>
              </a:rPr>
              <a:t>#container </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solidFill>
                  <a:srgbClr val="FF0000"/>
                </a:solidFill>
                <a:highlight>
                  <a:srgbClr val="FFFFFF"/>
                </a:highlight>
                <a:latin typeface="Consolas"/>
                <a:ea typeface="Consolas"/>
                <a:cs typeface="Consolas"/>
                <a:sym typeface="Consolas"/>
              </a:rPr>
              <a:t>  width</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400px</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solidFill>
                  <a:srgbClr val="FF0000"/>
                </a:solidFill>
                <a:highlight>
                  <a:srgbClr val="FFFFFF"/>
                </a:highlight>
                <a:latin typeface="Consolas"/>
                <a:ea typeface="Consolas"/>
                <a:cs typeface="Consolas"/>
                <a:sym typeface="Consolas"/>
              </a:rPr>
              <a:t>  height</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400px</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solidFill>
                  <a:srgbClr val="FF0000"/>
                </a:solidFill>
                <a:highlight>
                  <a:srgbClr val="FFFFFF"/>
                </a:highlight>
                <a:latin typeface="Consolas"/>
                <a:ea typeface="Consolas"/>
                <a:cs typeface="Consolas"/>
                <a:sym typeface="Consolas"/>
              </a:rPr>
              <a:t>  position</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relative</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solidFill>
                  <a:srgbClr val="FF0000"/>
                </a:solidFill>
                <a:highlight>
                  <a:srgbClr val="FFFFFF"/>
                </a:highlight>
                <a:latin typeface="Consolas"/>
                <a:ea typeface="Consolas"/>
                <a:cs typeface="Consolas"/>
                <a:sym typeface="Consolas"/>
              </a:rPr>
              <a:t>  background</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yellow</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solidFill>
                  <a:srgbClr val="A52A2A"/>
                </a:solidFill>
                <a:highlight>
                  <a:srgbClr val="FFFFFF"/>
                </a:highlight>
                <a:latin typeface="Consolas"/>
                <a:ea typeface="Consolas"/>
                <a:cs typeface="Consolas"/>
                <a:sym typeface="Consolas"/>
              </a:rPr>
              <a:t>#animate </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solidFill>
                  <a:srgbClr val="FF0000"/>
                </a:solidFill>
                <a:highlight>
                  <a:srgbClr val="FFFFFF"/>
                </a:highlight>
                <a:latin typeface="Consolas"/>
                <a:ea typeface="Consolas"/>
                <a:cs typeface="Consolas"/>
                <a:sym typeface="Consolas"/>
              </a:rPr>
              <a:t>  width</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50px</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solidFill>
                  <a:srgbClr val="FF0000"/>
                </a:solidFill>
                <a:highlight>
                  <a:srgbClr val="FFFFFF"/>
                </a:highlight>
                <a:latin typeface="Consolas"/>
                <a:ea typeface="Consolas"/>
                <a:cs typeface="Consolas"/>
                <a:sym typeface="Consolas"/>
              </a:rPr>
              <a:t>  height</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50px</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solidFill>
                  <a:srgbClr val="FF0000"/>
                </a:solidFill>
                <a:highlight>
                  <a:srgbClr val="FFFFFF"/>
                </a:highlight>
                <a:latin typeface="Consolas"/>
                <a:ea typeface="Consolas"/>
                <a:cs typeface="Consolas"/>
                <a:sym typeface="Consolas"/>
              </a:rPr>
              <a:t>  position</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absolute</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solidFill>
                  <a:srgbClr val="FF0000"/>
                </a:solidFill>
                <a:highlight>
                  <a:srgbClr val="FFFFFF"/>
                </a:highlight>
                <a:latin typeface="Consolas"/>
                <a:ea typeface="Consolas"/>
                <a:cs typeface="Consolas"/>
                <a:sym typeface="Consolas"/>
              </a:rPr>
              <a:t>  background</a:t>
            </a:r>
            <a:r>
              <a:rPr lang="vi">
                <a:highlight>
                  <a:srgbClr val="FFFFFF"/>
                </a:highlight>
                <a:latin typeface="Consolas"/>
                <a:ea typeface="Consolas"/>
                <a:cs typeface="Consolas"/>
                <a:sym typeface="Consolas"/>
              </a:rPr>
              <a:t>:</a:t>
            </a:r>
            <a:r>
              <a:rPr lang="vi">
                <a:solidFill>
                  <a:srgbClr val="0000CD"/>
                </a:solidFill>
                <a:highlight>
                  <a:srgbClr val="FFFFFF"/>
                </a:highlight>
                <a:latin typeface="Consolas"/>
                <a:ea typeface="Consolas"/>
                <a:cs typeface="Consolas"/>
                <a:sym typeface="Consolas"/>
              </a:rPr>
              <a:t> red</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highlight>
                  <a:srgbClr val="FFFFFF"/>
                </a:highlight>
                <a:latin typeface="Consolas"/>
                <a:ea typeface="Consolas"/>
                <a:cs typeface="Consolas"/>
                <a:sym typeface="Consolas"/>
              </a:rPr>
              <a:t>}</a:t>
            </a:r>
            <a:endParaRPr i="1">
              <a:highlight>
                <a:srgbClr val="FFFFFF"/>
              </a:highlight>
              <a:latin typeface="Times New Roman"/>
              <a:ea typeface="Times New Roman"/>
              <a:cs typeface="Times New Roman"/>
              <a:sym typeface="Times New Roman"/>
            </a:endParaRPr>
          </a:p>
        </p:txBody>
      </p:sp>
      <p:sp>
        <p:nvSpPr>
          <p:cNvPr id="413" name="Google Shape;413;p64"/>
          <p:cNvSpPr txBox="1"/>
          <p:nvPr/>
        </p:nvSpPr>
        <p:spPr>
          <a:xfrm>
            <a:off x="4199125" y="1258450"/>
            <a:ext cx="4214100" cy="3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a:solidFill>
                  <a:srgbClr val="0000CD"/>
                </a:solidFill>
                <a:highlight>
                  <a:srgbClr val="FFFFFF"/>
                </a:highlight>
                <a:latin typeface="Consolas"/>
                <a:ea typeface="Consolas"/>
                <a:cs typeface="Consolas"/>
                <a:sym typeface="Consolas"/>
              </a:rPr>
              <a:t>function</a:t>
            </a:r>
            <a:r>
              <a:rPr lang="vi">
                <a:highlight>
                  <a:srgbClr val="FFFFFF"/>
                </a:highlight>
                <a:latin typeface="Consolas"/>
                <a:ea typeface="Consolas"/>
                <a:cs typeface="Consolas"/>
                <a:sym typeface="Consolas"/>
              </a:rPr>
              <a:t> myMove() {</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highlight>
                  <a:srgbClr val="FFFFFF"/>
                </a:highlight>
                <a:latin typeface="Consolas"/>
                <a:ea typeface="Consolas"/>
                <a:cs typeface="Consolas"/>
                <a:sym typeface="Consolas"/>
              </a:rPr>
              <a:t>  </a:t>
            </a:r>
            <a:r>
              <a:rPr lang="vi">
                <a:solidFill>
                  <a:srgbClr val="0000CD"/>
                </a:solidFill>
                <a:highlight>
                  <a:srgbClr val="FFFFFF"/>
                </a:highlight>
                <a:latin typeface="Consolas"/>
                <a:ea typeface="Consolas"/>
                <a:cs typeface="Consolas"/>
                <a:sym typeface="Consolas"/>
              </a:rPr>
              <a:t>var</a:t>
            </a:r>
            <a:r>
              <a:rPr lang="vi">
                <a:highlight>
                  <a:srgbClr val="FFFFFF"/>
                </a:highlight>
                <a:latin typeface="Consolas"/>
                <a:ea typeface="Consolas"/>
                <a:cs typeface="Consolas"/>
                <a:sym typeface="Consolas"/>
              </a:rPr>
              <a:t> elem = document.getElementById(</a:t>
            </a:r>
            <a:r>
              <a:rPr lang="vi">
                <a:solidFill>
                  <a:srgbClr val="A52A2A"/>
                </a:solidFill>
                <a:highlight>
                  <a:srgbClr val="FFFFFF"/>
                </a:highlight>
                <a:latin typeface="Consolas"/>
                <a:ea typeface="Consolas"/>
                <a:cs typeface="Consolas"/>
                <a:sym typeface="Consolas"/>
              </a:rPr>
              <a:t>"animate"</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highlight>
                  <a:srgbClr val="FFFFFF"/>
                </a:highlight>
                <a:latin typeface="Consolas"/>
                <a:ea typeface="Consolas"/>
                <a:cs typeface="Consolas"/>
                <a:sym typeface="Consolas"/>
              </a:rPr>
              <a:t>  </a:t>
            </a:r>
            <a:r>
              <a:rPr lang="vi">
                <a:solidFill>
                  <a:srgbClr val="0000CD"/>
                </a:solidFill>
                <a:highlight>
                  <a:srgbClr val="FFFFFF"/>
                </a:highlight>
                <a:latin typeface="Consolas"/>
                <a:ea typeface="Consolas"/>
                <a:cs typeface="Consolas"/>
                <a:sym typeface="Consolas"/>
              </a:rPr>
              <a:t>var</a:t>
            </a:r>
            <a:r>
              <a:rPr lang="vi">
                <a:highlight>
                  <a:srgbClr val="FFFFFF"/>
                </a:highlight>
                <a:latin typeface="Consolas"/>
                <a:ea typeface="Consolas"/>
                <a:cs typeface="Consolas"/>
                <a:sym typeface="Consolas"/>
              </a:rPr>
              <a:t> pos = </a:t>
            </a:r>
            <a:r>
              <a:rPr lang="vi">
                <a:solidFill>
                  <a:srgbClr val="FF0000"/>
                </a:solidFill>
                <a:highlight>
                  <a:srgbClr val="FFFFFF"/>
                </a:highlight>
                <a:latin typeface="Consolas"/>
                <a:ea typeface="Consolas"/>
                <a:cs typeface="Consolas"/>
                <a:sym typeface="Consolas"/>
              </a:rPr>
              <a:t>0</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highlight>
                  <a:srgbClr val="FFFFFF"/>
                </a:highlight>
                <a:latin typeface="Consolas"/>
                <a:ea typeface="Consolas"/>
                <a:cs typeface="Consolas"/>
                <a:sym typeface="Consolas"/>
              </a:rPr>
              <a:t>  </a:t>
            </a:r>
            <a:r>
              <a:rPr lang="vi">
                <a:solidFill>
                  <a:srgbClr val="0000CD"/>
                </a:solidFill>
                <a:highlight>
                  <a:srgbClr val="FFFFFF"/>
                </a:highlight>
                <a:latin typeface="Consolas"/>
                <a:ea typeface="Consolas"/>
                <a:cs typeface="Consolas"/>
                <a:sym typeface="Consolas"/>
              </a:rPr>
              <a:t>var</a:t>
            </a:r>
            <a:r>
              <a:rPr lang="vi">
                <a:highlight>
                  <a:srgbClr val="FFFFFF"/>
                </a:highlight>
                <a:latin typeface="Consolas"/>
                <a:ea typeface="Consolas"/>
                <a:cs typeface="Consolas"/>
                <a:sym typeface="Consolas"/>
              </a:rPr>
              <a:t> id = setInterval(frame, </a:t>
            </a:r>
            <a:r>
              <a:rPr lang="vi">
                <a:solidFill>
                  <a:srgbClr val="FF0000"/>
                </a:solidFill>
                <a:highlight>
                  <a:srgbClr val="FFFFFF"/>
                </a:highlight>
                <a:latin typeface="Consolas"/>
                <a:ea typeface="Consolas"/>
                <a:cs typeface="Consolas"/>
                <a:sym typeface="Consolas"/>
              </a:rPr>
              <a:t>5</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highlight>
                  <a:srgbClr val="FFFFFF"/>
                </a:highlight>
                <a:latin typeface="Consolas"/>
                <a:ea typeface="Consolas"/>
                <a:cs typeface="Consolas"/>
                <a:sym typeface="Consolas"/>
              </a:rPr>
              <a:t>  </a:t>
            </a:r>
            <a:r>
              <a:rPr lang="vi">
                <a:solidFill>
                  <a:srgbClr val="0000CD"/>
                </a:solidFill>
                <a:highlight>
                  <a:srgbClr val="FFFFFF"/>
                </a:highlight>
                <a:latin typeface="Consolas"/>
                <a:ea typeface="Consolas"/>
                <a:cs typeface="Consolas"/>
                <a:sym typeface="Consolas"/>
              </a:rPr>
              <a:t>function</a:t>
            </a:r>
            <a:r>
              <a:rPr lang="vi">
                <a:highlight>
                  <a:srgbClr val="FFFFFF"/>
                </a:highlight>
                <a:latin typeface="Consolas"/>
                <a:ea typeface="Consolas"/>
                <a:cs typeface="Consolas"/>
                <a:sym typeface="Consolas"/>
              </a:rPr>
              <a:t> frame() {</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highlight>
                  <a:srgbClr val="FFFFFF"/>
                </a:highlight>
                <a:latin typeface="Consolas"/>
                <a:ea typeface="Consolas"/>
                <a:cs typeface="Consolas"/>
                <a:sym typeface="Consolas"/>
              </a:rPr>
              <a:t>    </a:t>
            </a:r>
            <a:r>
              <a:rPr lang="vi">
                <a:solidFill>
                  <a:srgbClr val="0000CD"/>
                </a:solidFill>
                <a:highlight>
                  <a:srgbClr val="FFFFFF"/>
                </a:highlight>
                <a:latin typeface="Consolas"/>
                <a:ea typeface="Consolas"/>
                <a:cs typeface="Consolas"/>
                <a:sym typeface="Consolas"/>
              </a:rPr>
              <a:t>if</a:t>
            </a:r>
            <a:r>
              <a:rPr lang="vi">
                <a:highlight>
                  <a:srgbClr val="FFFFFF"/>
                </a:highlight>
                <a:latin typeface="Consolas"/>
                <a:ea typeface="Consolas"/>
                <a:cs typeface="Consolas"/>
                <a:sym typeface="Consolas"/>
              </a:rPr>
              <a:t> (pos == </a:t>
            </a:r>
            <a:r>
              <a:rPr lang="vi">
                <a:solidFill>
                  <a:srgbClr val="FF0000"/>
                </a:solidFill>
                <a:highlight>
                  <a:srgbClr val="FFFFFF"/>
                </a:highlight>
                <a:latin typeface="Consolas"/>
                <a:ea typeface="Consolas"/>
                <a:cs typeface="Consolas"/>
                <a:sym typeface="Consolas"/>
              </a:rPr>
              <a:t>350</a:t>
            </a:r>
            <a:r>
              <a:rPr lang="vi">
                <a:highlight>
                  <a:srgbClr val="FFFFFF"/>
                </a:highlight>
                <a:latin typeface="Consolas"/>
                <a:ea typeface="Consolas"/>
                <a:cs typeface="Consolas"/>
                <a:sym typeface="Consolas"/>
              </a:rPr>
              <a:t>) {</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highlight>
                  <a:srgbClr val="FFFFFF"/>
                </a:highlight>
                <a:latin typeface="Consolas"/>
                <a:ea typeface="Consolas"/>
                <a:cs typeface="Consolas"/>
                <a:sym typeface="Consolas"/>
              </a:rPr>
              <a:t>      clearInterval(id);</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highlight>
                  <a:srgbClr val="FFFFFF"/>
                </a:highlight>
                <a:latin typeface="Consolas"/>
                <a:ea typeface="Consolas"/>
                <a:cs typeface="Consolas"/>
                <a:sym typeface="Consolas"/>
              </a:rPr>
              <a:t>	} </a:t>
            </a:r>
            <a:r>
              <a:rPr lang="vi">
                <a:solidFill>
                  <a:srgbClr val="0000CD"/>
                </a:solidFill>
                <a:highlight>
                  <a:srgbClr val="FFFFFF"/>
                </a:highlight>
                <a:latin typeface="Consolas"/>
                <a:ea typeface="Consolas"/>
                <a:cs typeface="Consolas"/>
                <a:sym typeface="Consolas"/>
              </a:rPr>
              <a:t>else</a:t>
            </a:r>
            <a:r>
              <a:rPr lang="vi">
                <a:highlight>
                  <a:srgbClr val="FFFFFF"/>
                </a:highlight>
                <a:latin typeface="Consolas"/>
                <a:ea typeface="Consolas"/>
                <a:cs typeface="Consolas"/>
                <a:sym typeface="Consolas"/>
              </a:rPr>
              <a:t> {</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highlight>
                  <a:srgbClr val="FFFFFF"/>
                </a:highlight>
                <a:latin typeface="Consolas"/>
                <a:ea typeface="Consolas"/>
                <a:cs typeface="Consolas"/>
                <a:sym typeface="Consolas"/>
              </a:rPr>
              <a:t>      pos++;</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highlight>
                  <a:srgbClr val="FFFFFF"/>
                </a:highlight>
                <a:latin typeface="Consolas"/>
                <a:ea typeface="Consolas"/>
                <a:cs typeface="Consolas"/>
                <a:sym typeface="Consolas"/>
              </a:rPr>
              <a:t>      elem.style.top = pos + </a:t>
            </a:r>
            <a:r>
              <a:rPr lang="vi">
                <a:solidFill>
                  <a:srgbClr val="A52A2A"/>
                </a:solidFill>
                <a:highlight>
                  <a:srgbClr val="FFFFFF"/>
                </a:highlight>
                <a:latin typeface="Consolas"/>
                <a:ea typeface="Consolas"/>
                <a:cs typeface="Consolas"/>
                <a:sym typeface="Consolas"/>
              </a:rPr>
              <a:t>'px'</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highlight>
                  <a:srgbClr val="FFFFFF"/>
                </a:highlight>
                <a:latin typeface="Consolas"/>
                <a:ea typeface="Consolas"/>
                <a:cs typeface="Consolas"/>
                <a:sym typeface="Consolas"/>
              </a:rPr>
              <a:t>      elem.style.left = pos + </a:t>
            </a:r>
            <a:r>
              <a:rPr lang="vi">
                <a:solidFill>
                  <a:srgbClr val="A52A2A"/>
                </a:solidFill>
                <a:highlight>
                  <a:srgbClr val="FFFFFF"/>
                </a:highlight>
                <a:latin typeface="Consolas"/>
                <a:ea typeface="Consolas"/>
                <a:cs typeface="Consolas"/>
                <a:sym typeface="Consolas"/>
              </a:rPr>
              <a:t>'px'</a:t>
            </a:r>
            <a:r>
              <a:rPr lang="vi">
                <a:highlight>
                  <a:srgbClr val="FFFFFF"/>
                </a:highlight>
                <a:latin typeface="Consolas"/>
                <a:ea typeface="Consolas"/>
                <a:cs typeface="Consolas"/>
                <a:sym typeface="Consolas"/>
              </a:rPr>
              <a:t>;</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highlight>
                  <a:srgbClr val="FFFFFF"/>
                </a:highlight>
                <a:latin typeface="Consolas"/>
                <a:ea typeface="Consolas"/>
                <a:cs typeface="Consolas"/>
                <a:sym typeface="Consolas"/>
              </a:rPr>
              <a:t>    }</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highlight>
                  <a:srgbClr val="FFFFFF"/>
                </a:highlight>
                <a:latin typeface="Consolas"/>
                <a:ea typeface="Consolas"/>
                <a:cs typeface="Consolas"/>
                <a:sym typeface="Consolas"/>
              </a:rPr>
              <a:t>  }</a:t>
            </a:r>
            <a:endParaRPr>
              <a:highlight>
                <a:srgbClr val="FFFFFF"/>
              </a:highlight>
              <a:latin typeface="Consolas"/>
              <a:ea typeface="Consolas"/>
              <a:cs typeface="Consolas"/>
              <a:sym typeface="Consolas"/>
            </a:endParaRPr>
          </a:p>
          <a:p>
            <a:pPr marL="0" lvl="0" indent="0" algn="l" rtl="0">
              <a:spcBef>
                <a:spcPts val="0"/>
              </a:spcBef>
              <a:spcAft>
                <a:spcPts val="0"/>
              </a:spcAft>
              <a:buNone/>
            </a:pPr>
            <a:r>
              <a:rPr lang="vi">
                <a:highlight>
                  <a:srgbClr val="FFFFFF"/>
                </a:highlight>
                <a:latin typeface="Consolas"/>
                <a:ea typeface="Consolas"/>
                <a:cs typeface="Consolas"/>
                <a:sym typeface="Consolas"/>
              </a:rPr>
              <a:t>}</a:t>
            </a:r>
            <a:endParaRPr/>
          </a:p>
        </p:txBody>
      </p:sp>
      <p:sp>
        <p:nvSpPr>
          <p:cNvPr id="414" name="Google Shape;414;p64"/>
          <p:cNvSpPr txBox="1"/>
          <p:nvPr/>
        </p:nvSpPr>
        <p:spPr>
          <a:xfrm>
            <a:off x="592525" y="1007275"/>
            <a:ext cx="3606600" cy="80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a:solidFill>
                  <a:srgbClr val="0000CD"/>
                </a:solidFill>
                <a:latin typeface="Consolas"/>
                <a:ea typeface="Consolas"/>
                <a:cs typeface="Consolas"/>
                <a:sym typeface="Consolas"/>
              </a:rPr>
              <a:t>&lt;</a:t>
            </a:r>
            <a:r>
              <a:rPr lang="vi">
                <a:solidFill>
                  <a:srgbClr val="A52A2A"/>
                </a:solidFill>
                <a:latin typeface="Consolas"/>
                <a:ea typeface="Consolas"/>
                <a:cs typeface="Consolas"/>
                <a:sym typeface="Consolas"/>
              </a:rPr>
              <a:t>div</a:t>
            </a:r>
            <a:r>
              <a:rPr lang="vi">
                <a:solidFill>
                  <a:srgbClr val="FF0000"/>
                </a:solidFill>
                <a:latin typeface="Consolas"/>
                <a:ea typeface="Consolas"/>
                <a:cs typeface="Consolas"/>
                <a:sym typeface="Consolas"/>
              </a:rPr>
              <a:t> id </a:t>
            </a:r>
            <a:r>
              <a:rPr lang="vi">
                <a:solidFill>
                  <a:srgbClr val="0000CD"/>
                </a:solidFill>
                <a:latin typeface="Consolas"/>
                <a:ea typeface="Consolas"/>
                <a:cs typeface="Consolas"/>
                <a:sym typeface="Consolas"/>
              </a:rPr>
              <a:t>="container"&gt;</a:t>
            </a:r>
            <a:endParaRPr>
              <a:solidFill>
                <a:srgbClr val="0000CD"/>
              </a:solidFill>
              <a:latin typeface="Consolas"/>
              <a:ea typeface="Consolas"/>
              <a:cs typeface="Consolas"/>
              <a:sym typeface="Consolas"/>
            </a:endParaRPr>
          </a:p>
          <a:p>
            <a:pPr marL="0" lvl="0" indent="0" algn="l" rtl="0">
              <a:spcBef>
                <a:spcPts val="0"/>
              </a:spcBef>
              <a:spcAft>
                <a:spcPts val="0"/>
              </a:spcAft>
              <a:buNone/>
            </a:pPr>
            <a:r>
              <a:rPr lang="vi">
                <a:highlight>
                  <a:srgbClr val="FFFFFF"/>
                </a:highlight>
                <a:latin typeface="Consolas"/>
                <a:ea typeface="Consolas"/>
                <a:cs typeface="Consolas"/>
                <a:sym typeface="Consolas"/>
              </a:rPr>
              <a:t>  </a:t>
            </a:r>
            <a:r>
              <a:rPr lang="vi">
                <a:solidFill>
                  <a:srgbClr val="0000CD"/>
                </a:solidFill>
                <a:latin typeface="Consolas"/>
                <a:ea typeface="Consolas"/>
                <a:cs typeface="Consolas"/>
                <a:sym typeface="Consolas"/>
              </a:rPr>
              <a:t>&lt;</a:t>
            </a:r>
            <a:r>
              <a:rPr lang="vi">
                <a:solidFill>
                  <a:srgbClr val="A52A2A"/>
                </a:solidFill>
                <a:latin typeface="Consolas"/>
                <a:ea typeface="Consolas"/>
                <a:cs typeface="Consolas"/>
                <a:sym typeface="Consolas"/>
              </a:rPr>
              <a:t>div</a:t>
            </a:r>
            <a:r>
              <a:rPr lang="vi">
                <a:solidFill>
                  <a:srgbClr val="FF0000"/>
                </a:solidFill>
                <a:latin typeface="Consolas"/>
                <a:ea typeface="Consolas"/>
                <a:cs typeface="Consolas"/>
                <a:sym typeface="Consolas"/>
              </a:rPr>
              <a:t> id </a:t>
            </a:r>
            <a:r>
              <a:rPr lang="vi">
                <a:solidFill>
                  <a:srgbClr val="0000CD"/>
                </a:solidFill>
                <a:latin typeface="Consolas"/>
                <a:ea typeface="Consolas"/>
                <a:cs typeface="Consolas"/>
                <a:sym typeface="Consolas"/>
              </a:rPr>
              <a:t>="animate"&gt;</a:t>
            </a:r>
            <a:r>
              <a:rPr lang="vi">
                <a:highlight>
                  <a:srgbClr val="FFFFFF"/>
                </a:highlight>
                <a:latin typeface="Consolas"/>
                <a:ea typeface="Consolas"/>
                <a:cs typeface="Consolas"/>
                <a:sym typeface="Consolas"/>
              </a:rPr>
              <a:t>My animation will go here</a:t>
            </a:r>
            <a:r>
              <a:rPr lang="vi">
                <a:solidFill>
                  <a:srgbClr val="0000CD"/>
                </a:solidFill>
                <a:latin typeface="Consolas"/>
                <a:ea typeface="Consolas"/>
                <a:cs typeface="Consolas"/>
                <a:sym typeface="Consolas"/>
              </a:rPr>
              <a:t>&lt;</a:t>
            </a:r>
            <a:r>
              <a:rPr lang="vi">
                <a:solidFill>
                  <a:srgbClr val="A52A2A"/>
                </a:solidFill>
                <a:latin typeface="Consolas"/>
                <a:ea typeface="Consolas"/>
                <a:cs typeface="Consolas"/>
                <a:sym typeface="Consolas"/>
              </a:rPr>
              <a:t>/div</a:t>
            </a:r>
            <a:r>
              <a:rPr lang="vi">
                <a:solidFill>
                  <a:srgbClr val="0000CD"/>
                </a:solidFill>
                <a:latin typeface="Consolas"/>
                <a:ea typeface="Consolas"/>
                <a:cs typeface="Consolas"/>
                <a:sym typeface="Consolas"/>
              </a:rPr>
              <a:t>&gt;</a:t>
            </a:r>
            <a:endParaRPr>
              <a:solidFill>
                <a:srgbClr val="0000CD"/>
              </a:solidFill>
              <a:latin typeface="Consolas"/>
              <a:ea typeface="Consolas"/>
              <a:cs typeface="Consolas"/>
              <a:sym typeface="Consolas"/>
            </a:endParaRPr>
          </a:p>
          <a:p>
            <a:pPr marL="0" lvl="0" indent="0" algn="l" rtl="0">
              <a:spcBef>
                <a:spcPts val="0"/>
              </a:spcBef>
              <a:spcAft>
                <a:spcPts val="0"/>
              </a:spcAft>
              <a:buNone/>
            </a:pPr>
            <a:r>
              <a:rPr lang="vi">
                <a:solidFill>
                  <a:srgbClr val="0000CD"/>
                </a:solidFill>
                <a:latin typeface="Consolas"/>
                <a:ea typeface="Consolas"/>
                <a:cs typeface="Consolas"/>
                <a:sym typeface="Consolas"/>
              </a:rPr>
              <a:t>&lt;</a:t>
            </a:r>
            <a:r>
              <a:rPr lang="vi">
                <a:solidFill>
                  <a:srgbClr val="A52A2A"/>
                </a:solidFill>
                <a:latin typeface="Consolas"/>
                <a:ea typeface="Consolas"/>
                <a:cs typeface="Consolas"/>
                <a:sym typeface="Consolas"/>
              </a:rPr>
              <a:t>/div</a:t>
            </a:r>
            <a:r>
              <a:rPr lang="vi">
                <a:solidFill>
                  <a:srgbClr val="0000CD"/>
                </a:solidFill>
                <a:latin typeface="Consolas"/>
                <a:ea typeface="Consolas"/>
                <a:cs typeface="Consolas"/>
                <a:sym typeface="Consolas"/>
              </a:rPr>
              <a:t>&gt;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65"/>
          <p:cNvSpPr txBox="1">
            <a:spLocks noGrp="1"/>
          </p:cNvSpPr>
          <p:nvPr>
            <p:ph type="title"/>
          </p:nvPr>
        </p:nvSpPr>
        <p:spPr>
          <a:xfrm>
            <a:off x="2882275" y="445025"/>
            <a:ext cx="2285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EXTEND</a:t>
            </a:r>
            <a:endParaRPr/>
          </a:p>
        </p:txBody>
      </p:sp>
      <p:sp>
        <p:nvSpPr>
          <p:cNvPr id="420" name="Google Shape;420;p65"/>
          <p:cNvSpPr txBox="1">
            <a:spLocks noGrp="1"/>
          </p:cNvSpPr>
          <p:nvPr>
            <p:ph type="body" idx="1"/>
          </p:nvPr>
        </p:nvSpPr>
        <p:spPr>
          <a:xfrm>
            <a:off x="311700" y="1152475"/>
            <a:ext cx="4919400" cy="3416400"/>
          </a:xfrm>
          <a:prstGeom prst="rect">
            <a:avLst/>
          </a:prstGeom>
        </p:spPr>
        <p:txBody>
          <a:bodyPr spcFirstLastPara="1" wrap="square" lIns="91425" tIns="91425" rIns="91425" bIns="91425" anchor="t" anchorCtr="0">
            <a:noAutofit/>
          </a:bodyPr>
          <a:lstStyle/>
          <a:p>
            <a:pPr marL="0" lvl="0" indent="0" algn="l" rtl="0">
              <a:lnSpc>
                <a:spcPct val="91764"/>
              </a:lnSpc>
              <a:spcBef>
                <a:spcPts val="3000"/>
              </a:spcBef>
              <a:spcAft>
                <a:spcPts val="0"/>
              </a:spcAft>
              <a:buNone/>
            </a:pPr>
            <a:r>
              <a:rPr lang="vi" sz="1200" b="1">
                <a:solidFill>
                  <a:srgbClr val="315062"/>
                </a:solidFill>
                <a:highlight>
                  <a:srgbClr val="FFFFFF"/>
                </a:highlight>
                <a:latin typeface="Times New Roman"/>
                <a:ea typeface="Times New Roman"/>
                <a:cs typeface="Times New Roman"/>
                <a:sym typeface="Times New Roman"/>
              </a:rPr>
              <a:t>1. Thuật toán kiểm tra số nguyên tố: isPrimeNumber(3) = true</a:t>
            </a:r>
            <a:endParaRPr sz="1200" b="1">
              <a:solidFill>
                <a:srgbClr val="315062"/>
              </a:solidFill>
              <a:highlight>
                <a:srgbClr val="FFFFFF"/>
              </a:highlight>
              <a:latin typeface="Times New Roman"/>
              <a:ea typeface="Times New Roman"/>
              <a:cs typeface="Times New Roman"/>
              <a:sym typeface="Times New Roman"/>
            </a:endParaRPr>
          </a:p>
          <a:p>
            <a:pPr marL="0" lvl="0" indent="0" algn="l" rtl="0">
              <a:lnSpc>
                <a:spcPct val="91764"/>
              </a:lnSpc>
              <a:spcBef>
                <a:spcPts val="3000"/>
              </a:spcBef>
              <a:spcAft>
                <a:spcPts val="0"/>
              </a:spcAft>
              <a:buNone/>
            </a:pPr>
            <a:r>
              <a:rPr lang="vi" sz="1200" b="1">
                <a:solidFill>
                  <a:srgbClr val="315062"/>
                </a:solidFill>
                <a:highlight>
                  <a:srgbClr val="FFFFFF"/>
                </a:highlight>
                <a:latin typeface="Times New Roman"/>
                <a:ea typeface="Times New Roman"/>
                <a:cs typeface="Times New Roman"/>
                <a:sym typeface="Times New Roman"/>
              </a:rPr>
              <a:t>2. Bài tập vòng lặp for trong javascript</a:t>
            </a:r>
            <a:endParaRPr sz="1200" b="1">
              <a:solidFill>
                <a:srgbClr val="315062"/>
              </a:solidFill>
              <a:highlight>
                <a:srgbClr val="FFFFFF"/>
              </a:highlight>
              <a:latin typeface="Times New Roman"/>
              <a:ea typeface="Times New Roman"/>
              <a:cs typeface="Times New Roman"/>
              <a:sym typeface="Times New Roman"/>
            </a:endParaRPr>
          </a:p>
          <a:p>
            <a:pPr marL="457200" lvl="0" indent="-304800" algn="l" rtl="0">
              <a:lnSpc>
                <a:spcPct val="91764"/>
              </a:lnSpc>
              <a:spcBef>
                <a:spcPts val="3000"/>
              </a:spcBef>
              <a:spcAft>
                <a:spcPts val="0"/>
              </a:spcAft>
              <a:buClr>
                <a:srgbClr val="315062"/>
              </a:buClr>
              <a:buSzPts val="1200"/>
              <a:buFont typeface="Times New Roman"/>
              <a:buChar char="●"/>
            </a:pPr>
            <a:r>
              <a:rPr lang="vi" sz="1200">
                <a:solidFill>
                  <a:srgbClr val="315062"/>
                </a:solidFill>
                <a:highlight>
                  <a:srgbClr val="FFFFFF"/>
                </a:highlight>
                <a:latin typeface="Times New Roman"/>
                <a:ea typeface="Times New Roman"/>
                <a:cs typeface="Times New Roman"/>
                <a:sym typeface="Times New Roman"/>
              </a:rPr>
              <a:t>Xây dựng chương trình có một ô Input, một button. Khi click vào button thì in các số từ 1 tới giá trị của ô input</a:t>
            </a:r>
            <a:br>
              <a:rPr lang="vi" sz="1200">
                <a:solidFill>
                  <a:srgbClr val="315062"/>
                </a:solidFill>
                <a:highlight>
                  <a:srgbClr val="FFFFFF"/>
                </a:highlight>
                <a:latin typeface="Times New Roman"/>
                <a:ea typeface="Times New Roman"/>
                <a:cs typeface="Times New Roman"/>
                <a:sym typeface="Times New Roman"/>
              </a:rPr>
            </a:br>
            <a:endParaRPr sz="1200">
              <a:solidFill>
                <a:srgbClr val="315062"/>
              </a:solidFill>
              <a:highlight>
                <a:srgbClr val="FFFFFF"/>
              </a:highlight>
              <a:latin typeface="Times New Roman"/>
              <a:ea typeface="Times New Roman"/>
              <a:cs typeface="Times New Roman"/>
              <a:sym typeface="Times New Roman"/>
            </a:endParaRPr>
          </a:p>
          <a:p>
            <a:pPr marL="457200" lvl="0" indent="-304800" algn="l" rtl="0">
              <a:lnSpc>
                <a:spcPct val="91764"/>
              </a:lnSpc>
              <a:spcBef>
                <a:spcPts val="0"/>
              </a:spcBef>
              <a:spcAft>
                <a:spcPts val="0"/>
              </a:spcAft>
              <a:buClr>
                <a:srgbClr val="315062"/>
              </a:buClr>
              <a:buSzPts val="1200"/>
              <a:buFont typeface="Times New Roman"/>
              <a:buChar char="●"/>
            </a:pPr>
            <a:r>
              <a:rPr lang="vi" sz="1200">
                <a:solidFill>
                  <a:srgbClr val="315062"/>
                </a:solidFill>
                <a:highlight>
                  <a:srgbClr val="FFFFFF"/>
                </a:highlight>
                <a:latin typeface="Times New Roman"/>
                <a:ea typeface="Times New Roman"/>
                <a:cs typeface="Times New Roman"/>
                <a:sym typeface="Times New Roman"/>
              </a:rPr>
              <a:t>Viết chương trình có một ô input, một button. Khi click vào button thì in ra các số nguyên tố từ 1 tới giá trị của ô input</a:t>
            </a:r>
            <a:endParaRPr sz="1200">
              <a:solidFill>
                <a:srgbClr val="315062"/>
              </a:solidFill>
              <a:highlight>
                <a:srgbClr val="FFFFFF"/>
              </a:highlight>
              <a:latin typeface="Times New Roman"/>
              <a:ea typeface="Times New Roman"/>
              <a:cs typeface="Times New Roman"/>
              <a:sym typeface="Times New Roman"/>
            </a:endParaRPr>
          </a:p>
          <a:p>
            <a:pPr marL="0" lvl="0" indent="0" algn="l" rtl="0">
              <a:lnSpc>
                <a:spcPct val="91764"/>
              </a:lnSpc>
              <a:spcBef>
                <a:spcPts val="3000"/>
              </a:spcBef>
              <a:spcAft>
                <a:spcPts val="0"/>
              </a:spcAft>
              <a:buNone/>
            </a:pPr>
            <a:endParaRPr sz="1200" b="1">
              <a:solidFill>
                <a:srgbClr val="315062"/>
              </a:solidFill>
              <a:highlight>
                <a:srgbClr val="FFFFFF"/>
              </a:highlight>
              <a:latin typeface="Times New Roman"/>
              <a:ea typeface="Times New Roman"/>
              <a:cs typeface="Times New Roman"/>
              <a:sym typeface="Times New Roman"/>
            </a:endParaRPr>
          </a:p>
          <a:p>
            <a:pPr marL="0" lvl="0" indent="0" algn="l" rtl="0">
              <a:lnSpc>
                <a:spcPct val="91764"/>
              </a:lnSpc>
              <a:spcBef>
                <a:spcPts val="3000"/>
              </a:spcBef>
              <a:spcAft>
                <a:spcPts val="1500"/>
              </a:spcAft>
              <a:buNone/>
            </a:pPr>
            <a:endParaRPr sz="1200" b="1">
              <a:solidFill>
                <a:srgbClr val="315062"/>
              </a:solidFill>
              <a:highlight>
                <a:srgbClr val="FFFFFF"/>
              </a:highlight>
              <a:latin typeface="Times New Roman"/>
              <a:ea typeface="Times New Roman"/>
              <a:cs typeface="Times New Roman"/>
              <a:sym typeface="Times New Roman"/>
            </a:endParaRPr>
          </a:p>
        </p:txBody>
      </p:sp>
      <p:pic>
        <p:nvPicPr>
          <p:cNvPr id="421" name="Google Shape;421;p65"/>
          <p:cNvPicPr preferRelativeResize="0"/>
          <p:nvPr/>
        </p:nvPicPr>
        <p:blipFill>
          <a:blip r:embed="rId3">
            <a:alphaModFix/>
          </a:blip>
          <a:stretch>
            <a:fillRect/>
          </a:stretch>
        </p:blipFill>
        <p:spPr>
          <a:xfrm>
            <a:off x="5231100" y="2165050"/>
            <a:ext cx="4457700" cy="1200150"/>
          </a:xfrm>
          <a:prstGeom prst="rect">
            <a:avLst/>
          </a:prstGeom>
          <a:noFill/>
          <a:ln>
            <a:noFill/>
          </a:ln>
        </p:spPr>
      </p:pic>
      <p:pic>
        <p:nvPicPr>
          <p:cNvPr id="422" name="Google Shape;422;p65"/>
          <p:cNvPicPr preferRelativeResize="0"/>
          <p:nvPr/>
        </p:nvPicPr>
        <p:blipFill>
          <a:blip r:embed="rId4">
            <a:alphaModFix/>
          </a:blip>
          <a:stretch>
            <a:fillRect/>
          </a:stretch>
        </p:blipFill>
        <p:spPr>
          <a:xfrm>
            <a:off x="5286825" y="3592025"/>
            <a:ext cx="3267075" cy="91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solidFill>
                  <a:srgbClr val="90C226"/>
                </a:solidFill>
                <a:latin typeface="Arial"/>
                <a:ea typeface="Arial"/>
                <a:cs typeface="Arial"/>
                <a:sym typeface="Arial"/>
              </a:rPr>
              <a:t>Kiểu dữ liệu (data types)</a:t>
            </a:r>
            <a:endParaRPr>
              <a:solidFill>
                <a:srgbClr val="90C226"/>
              </a:solidFill>
              <a:latin typeface="Arial"/>
              <a:ea typeface="Arial"/>
              <a:cs typeface="Arial"/>
              <a:sym typeface="Arial"/>
            </a:endParaRPr>
          </a:p>
        </p:txBody>
      </p:sp>
      <p:sp>
        <p:nvSpPr>
          <p:cNvPr id="102" name="Google Shape;102;p19"/>
          <p:cNvSpPr txBox="1">
            <a:spLocks noGrp="1"/>
          </p:cNvSpPr>
          <p:nvPr>
            <p:ph type="body" idx="1"/>
          </p:nvPr>
        </p:nvSpPr>
        <p:spPr>
          <a:xfrm>
            <a:off x="311700" y="1152475"/>
            <a:ext cx="8660100" cy="3416400"/>
          </a:xfrm>
          <a:prstGeom prst="rect">
            <a:avLst/>
          </a:prstGeom>
        </p:spPr>
        <p:txBody>
          <a:bodyPr spcFirstLastPara="1" wrap="square" lIns="91425" tIns="91425" rIns="91425" bIns="91425" anchor="t" anchorCtr="0">
            <a:noAutofit/>
          </a:bodyPr>
          <a:lstStyle/>
          <a:p>
            <a:pPr marL="342900" lvl="0" indent="-346506" algn="l" rtl="0">
              <a:lnSpc>
                <a:spcPct val="100000"/>
              </a:lnSpc>
              <a:spcBef>
                <a:spcPts val="0"/>
              </a:spcBef>
              <a:spcAft>
                <a:spcPts val="0"/>
              </a:spcAft>
              <a:buClr>
                <a:srgbClr val="90C226"/>
              </a:buClr>
              <a:buSzPts val="1400"/>
              <a:buFont typeface="Noto Sans Symbols"/>
              <a:buChar char="❖"/>
            </a:pPr>
            <a:r>
              <a:rPr lang="vi" sz="1400" b="1">
                <a:solidFill>
                  <a:srgbClr val="3F3F3F"/>
                </a:solidFill>
                <a:latin typeface="Times New Roman"/>
                <a:ea typeface="Times New Roman"/>
                <a:cs typeface="Times New Roman"/>
                <a:sym typeface="Times New Roman"/>
              </a:rPr>
              <a:t>JS </a:t>
            </a:r>
            <a:r>
              <a:rPr lang="vi" sz="1400">
                <a:solidFill>
                  <a:srgbClr val="3F3F3F"/>
                </a:solidFill>
                <a:latin typeface="Times New Roman"/>
                <a:ea typeface="Times New Roman"/>
                <a:cs typeface="Times New Roman"/>
                <a:sym typeface="Times New Roman"/>
              </a:rPr>
              <a:t>không quy định kiểu dữ liệu cho biến khi khai báo biến, mà kiểu dữ liệu của biến sẽ được tự động xác định khi gán dữ liệu cho biến.</a:t>
            </a:r>
            <a:endParaRPr sz="1400">
              <a:solidFill>
                <a:srgbClr val="3F3F3F"/>
              </a:solidFill>
              <a:latin typeface="Trebuchet MS"/>
              <a:ea typeface="Trebuchet MS"/>
              <a:cs typeface="Trebuchet MS"/>
              <a:sym typeface="Trebuchet MS"/>
            </a:endParaRPr>
          </a:p>
          <a:p>
            <a:pPr marL="342900" lvl="0" indent="-346506" algn="l" rtl="0">
              <a:lnSpc>
                <a:spcPct val="150000"/>
              </a:lnSpc>
              <a:spcBef>
                <a:spcPts val="0"/>
              </a:spcBef>
              <a:spcAft>
                <a:spcPts val="0"/>
              </a:spcAft>
              <a:buClr>
                <a:srgbClr val="90C226"/>
              </a:buClr>
              <a:buSzPts val="1400"/>
              <a:buFont typeface="Noto Sans Symbols"/>
              <a:buChar char="❖"/>
            </a:pPr>
            <a:r>
              <a:rPr lang="vi" sz="1400" b="1">
                <a:solidFill>
                  <a:srgbClr val="3F3F3F"/>
                </a:solidFill>
                <a:latin typeface="Times New Roman"/>
                <a:ea typeface="Times New Roman"/>
                <a:cs typeface="Times New Roman"/>
                <a:sym typeface="Times New Roman"/>
              </a:rPr>
              <a:t>Các kiểu dữ liệu của JS:</a:t>
            </a:r>
            <a:endParaRPr sz="1400">
              <a:solidFill>
                <a:srgbClr val="3F3F3F"/>
              </a:solidFill>
              <a:latin typeface="Times New Roman"/>
              <a:ea typeface="Times New Roman"/>
              <a:cs typeface="Times New Roman"/>
              <a:sym typeface="Times New Roman"/>
            </a:endParaRPr>
          </a:p>
          <a:p>
            <a:pPr marL="742950" lvl="1" indent="-283210" algn="l" rtl="0">
              <a:lnSpc>
                <a:spcPct val="115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Number: số nguyên, số thực, NAN (not a number)</a:t>
            </a:r>
            <a:endParaRPr>
              <a:solidFill>
                <a:srgbClr val="3F3F3F"/>
              </a:solidFill>
              <a:latin typeface="Trebuchet MS"/>
              <a:ea typeface="Trebuchet MS"/>
              <a:cs typeface="Trebuchet MS"/>
              <a:sym typeface="Trebuchet MS"/>
            </a:endParaRPr>
          </a:p>
          <a:p>
            <a:pPr marL="742950" lvl="1" indent="-283210" algn="l" rtl="0">
              <a:lnSpc>
                <a:spcPct val="115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BigInt (số nguyên &lt;= 2^53 nên cần BigInt) //</a:t>
            </a:r>
            <a:r>
              <a:rPr lang="vi" sz="1000">
                <a:solidFill>
                  <a:srgbClr val="3F3F3F"/>
                </a:solidFill>
                <a:latin typeface="Times New Roman"/>
                <a:ea typeface="Times New Roman"/>
                <a:cs typeface="Times New Roman"/>
                <a:sym typeface="Times New Roman"/>
              </a:rPr>
              <a:t>const bigInt = 1234567890123456789012345678901234567890n</a:t>
            </a:r>
            <a:endParaRPr sz="1000">
              <a:solidFill>
                <a:srgbClr val="3F3F3F"/>
              </a:solidFill>
              <a:latin typeface="Times New Roman"/>
              <a:ea typeface="Times New Roman"/>
              <a:cs typeface="Times New Roman"/>
              <a:sym typeface="Times New Roman"/>
            </a:endParaRPr>
          </a:p>
          <a:p>
            <a:pPr marL="742950" lvl="1" indent="-283210" algn="l" rtl="0">
              <a:lnSpc>
                <a:spcPct val="115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Boolean: true/false</a:t>
            </a:r>
            <a:endParaRPr>
              <a:solidFill>
                <a:srgbClr val="3F3F3F"/>
              </a:solidFill>
              <a:latin typeface="Trebuchet MS"/>
              <a:ea typeface="Trebuchet MS"/>
              <a:cs typeface="Trebuchet MS"/>
              <a:sym typeface="Trebuchet MS"/>
            </a:endParaRPr>
          </a:p>
          <a:p>
            <a:pPr marL="742950" lvl="1" indent="-283210" algn="l" rtl="0">
              <a:lnSpc>
                <a:spcPct val="115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String</a:t>
            </a:r>
            <a:endParaRPr>
              <a:solidFill>
                <a:srgbClr val="3F3F3F"/>
              </a:solidFill>
              <a:latin typeface="Trebuchet MS"/>
              <a:ea typeface="Trebuchet MS"/>
              <a:cs typeface="Trebuchet MS"/>
              <a:sym typeface="Trebuchet MS"/>
            </a:endParaRPr>
          </a:p>
          <a:p>
            <a:pPr marL="742950" lvl="1" indent="-283210" algn="l" rtl="0">
              <a:lnSpc>
                <a:spcPct val="115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Symbol</a:t>
            </a:r>
            <a:endParaRPr>
              <a:solidFill>
                <a:srgbClr val="3F3F3F"/>
              </a:solidFill>
              <a:latin typeface="Times New Roman"/>
              <a:ea typeface="Times New Roman"/>
              <a:cs typeface="Times New Roman"/>
              <a:sym typeface="Times New Roman"/>
            </a:endParaRPr>
          </a:p>
          <a:p>
            <a:pPr marL="742950" lvl="1" indent="-283210" algn="l" rtl="0">
              <a:lnSpc>
                <a:spcPct val="115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Object // array also a object, new Date(), exception: typeof(null) is ‘object’ is a bug =))</a:t>
            </a:r>
            <a:endParaRPr>
              <a:solidFill>
                <a:srgbClr val="3F3F3F"/>
              </a:solidFill>
              <a:latin typeface="Times New Roman"/>
              <a:ea typeface="Times New Roman"/>
              <a:cs typeface="Times New Roman"/>
              <a:sym typeface="Times New Roman"/>
            </a:endParaRPr>
          </a:p>
          <a:p>
            <a:pPr marL="742950" lvl="1" indent="-283210" algn="l" rtl="0">
              <a:lnSpc>
                <a:spcPct val="115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Function // typeof function() {} === 'function'</a:t>
            </a:r>
            <a:endParaRPr>
              <a:solidFill>
                <a:srgbClr val="3F3F3F"/>
              </a:solidFill>
              <a:latin typeface="Times New Roman"/>
              <a:ea typeface="Times New Roman"/>
              <a:cs typeface="Times New Roman"/>
              <a:sym typeface="Times New Roman"/>
            </a:endParaRPr>
          </a:p>
          <a:p>
            <a:pPr marL="742950" lvl="1" indent="-283210" algn="l" rtl="0">
              <a:lnSpc>
                <a:spcPct val="150000"/>
              </a:lnSpc>
              <a:spcBef>
                <a:spcPts val="0"/>
              </a:spcBef>
              <a:spcAft>
                <a:spcPts val="0"/>
              </a:spcAft>
              <a:buClr>
                <a:srgbClr val="90C226"/>
              </a:buClr>
              <a:buSzPts val="1400"/>
              <a:buFont typeface="Noto Sans Symbols"/>
              <a:buChar char="➢"/>
            </a:pPr>
            <a:r>
              <a:rPr lang="vi">
                <a:solidFill>
                  <a:srgbClr val="3F3F3F"/>
                </a:solidFill>
                <a:latin typeface="Times New Roman"/>
                <a:ea typeface="Times New Roman"/>
                <a:cs typeface="Times New Roman"/>
                <a:sym typeface="Times New Roman"/>
              </a:rPr>
              <a:t>Kiểu Undefined // value is not assigned</a:t>
            </a:r>
            <a:endParaRPr>
              <a:solidFill>
                <a:srgbClr val="3F3F3F"/>
              </a:solidFill>
              <a:latin typeface="Times New Roman"/>
              <a:ea typeface="Times New Roman"/>
              <a:cs typeface="Times New Roman"/>
              <a:sym typeface="Times New Roman"/>
            </a:endParaRPr>
          </a:p>
          <a:p>
            <a:pPr marL="342900" lvl="0" indent="-340360" algn="l" rtl="0">
              <a:lnSpc>
                <a:spcPct val="15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Toán tử </a:t>
            </a:r>
            <a:r>
              <a:rPr lang="vi" sz="1400" b="1">
                <a:solidFill>
                  <a:srgbClr val="3F3F3F"/>
                </a:solidFill>
                <a:latin typeface="Times New Roman"/>
                <a:ea typeface="Times New Roman"/>
                <a:cs typeface="Times New Roman"/>
                <a:sym typeface="Times New Roman"/>
              </a:rPr>
              <a:t>typeof(bien)</a:t>
            </a:r>
            <a:r>
              <a:rPr lang="vi" sz="1400">
                <a:solidFill>
                  <a:srgbClr val="3F3F3F"/>
                </a:solidFill>
                <a:latin typeface="Times New Roman"/>
                <a:ea typeface="Times New Roman"/>
                <a:cs typeface="Times New Roman"/>
                <a:sym typeface="Times New Roman"/>
              </a:rPr>
              <a:t> return data type: number, string, boolean, object(null), function, undefined.</a:t>
            </a:r>
            <a:endParaRPr sz="1400" b="1">
              <a:solidFill>
                <a:srgbClr val="3F3F3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solidFill>
                  <a:srgbClr val="90C226"/>
                </a:solidFill>
                <a:latin typeface="Arial"/>
                <a:ea typeface="Arial"/>
                <a:cs typeface="Arial"/>
                <a:sym typeface="Arial"/>
              </a:rPr>
              <a:t>Khai báo biến và cách đặt tên</a:t>
            </a:r>
            <a:endParaRPr>
              <a:solidFill>
                <a:srgbClr val="90C226"/>
              </a:solidFill>
              <a:latin typeface="Arial"/>
              <a:ea typeface="Arial"/>
              <a:cs typeface="Arial"/>
              <a:sym typeface="Arial"/>
            </a:endParaRPr>
          </a:p>
        </p:txBody>
      </p:sp>
      <p:sp>
        <p:nvSpPr>
          <p:cNvPr id="108" name="Google Shape;108;p20"/>
          <p:cNvSpPr txBox="1">
            <a:spLocks noGrp="1"/>
          </p:cNvSpPr>
          <p:nvPr>
            <p:ph type="body" idx="1"/>
          </p:nvPr>
        </p:nvSpPr>
        <p:spPr>
          <a:xfrm>
            <a:off x="392775" y="1152475"/>
            <a:ext cx="8520600" cy="36576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90C226"/>
              </a:buClr>
              <a:buSzPts val="1400"/>
              <a:buChar char="❖"/>
            </a:pPr>
            <a:r>
              <a:rPr lang="vi" sz="1400">
                <a:solidFill>
                  <a:srgbClr val="3F3F3F"/>
                </a:solidFill>
                <a:latin typeface="Times New Roman"/>
                <a:ea typeface="Times New Roman"/>
                <a:cs typeface="Times New Roman"/>
                <a:sym typeface="Times New Roman"/>
              </a:rPr>
              <a:t>Trong Javascript, biến được khai báo với các từ khóa:  </a:t>
            </a:r>
            <a:r>
              <a:rPr lang="vi" sz="1400" b="1">
                <a:solidFill>
                  <a:srgbClr val="3F3F3F"/>
                </a:solidFill>
                <a:latin typeface="Times New Roman"/>
                <a:ea typeface="Times New Roman"/>
                <a:cs typeface="Times New Roman"/>
                <a:sym typeface="Times New Roman"/>
              </a:rPr>
              <a:t>var </a:t>
            </a:r>
            <a:r>
              <a:rPr lang="vi" sz="1400">
                <a:solidFill>
                  <a:srgbClr val="3F3F3F"/>
                </a:solidFill>
                <a:latin typeface="Times New Roman"/>
                <a:ea typeface="Times New Roman"/>
                <a:cs typeface="Times New Roman"/>
                <a:sym typeface="Times New Roman"/>
              </a:rPr>
              <a:t>hoặc </a:t>
            </a:r>
            <a:r>
              <a:rPr lang="vi" sz="1400" b="1">
                <a:solidFill>
                  <a:srgbClr val="3F3F3F"/>
                </a:solidFill>
                <a:latin typeface="Times New Roman"/>
                <a:ea typeface="Times New Roman"/>
                <a:cs typeface="Times New Roman"/>
                <a:sym typeface="Times New Roman"/>
              </a:rPr>
              <a:t>let </a:t>
            </a:r>
            <a:r>
              <a:rPr lang="vi" sz="1400">
                <a:solidFill>
                  <a:srgbClr val="3F3F3F"/>
                </a:solidFill>
                <a:latin typeface="Times New Roman"/>
                <a:ea typeface="Times New Roman"/>
                <a:cs typeface="Times New Roman"/>
                <a:sym typeface="Times New Roman"/>
              </a:rPr>
              <a:t>hoặc </a:t>
            </a:r>
            <a:r>
              <a:rPr lang="vi" sz="1400" b="1">
                <a:solidFill>
                  <a:srgbClr val="3F3F3F"/>
                </a:solidFill>
                <a:latin typeface="Times New Roman"/>
                <a:ea typeface="Times New Roman"/>
                <a:cs typeface="Times New Roman"/>
                <a:sym typeface="Times New Roman"/>
              </a:rPr>
              <a:t>const</a:t>
            </a:r>
            <a:endParaRPr sz="1400" b="1">
              <a:solidFill>
                <a:srgbClr val="3F3F3F"/>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Trong khi đặt tên biến trong JavaScript, bạn nên nhớ các quy tắc sau:</a:t>
            </a:r>
            <a:endParaRPr sz="1400">
              <a:solidFill>
                <a:srgbClr val="3F3F3F"/>
              </a:solidFill>
              <a:latin typeface="Times New Roman"/>
              <a:ea typeface="Times New Roman"/>
              <a:cs typeface="Times New Roman"/>
              <a:sym typeface="Times New Roman"/>
            </a:endParaRPr>
          </a:p>
          <a:p>
            <a:pPr marL="914400" lvl="1" indent="-317500" algn="l" rtl="0">
              <a:lnSpc>
                <a:spcPct val="150000"/>
              </a:lnSpc>
              <a:spcBef>
                <a:spcPts val="0"/>
              </a:spcBef>
              <a:spcAft>
                <a:spcPts val="0"/>
              </a:spcAft>
              <a:buClr>
                <a:srgbClr val="90C226"/>
              </a:buClr>
              <a:buSzPts val="1400"/>
              <a:buChar char="➢"/>
            </a:pPr>
            <a:r>
              <a:rPr lang="vi">
                <a:solidFill>
                  <a:srgbClr val="3F3F3F"/>
                </a:solidFill>
                <a:latin typeface="Times New Roman"/>
                <a:ea typeface="Times New Roman"/>
                <a:cs typeface="Times New Roman"/>
                <a:sym typeface="Times New Roman"/>
              </a:rPr>
              <a:t>Tên biến </a:t>
            </a:r>
            <a:r>
              <a:rPr lang="vi" b="1">
                <a:solidFill>
                  <a:srgbClr val="3F3F3F"/>
                </a:solidFill>
                <a:latin typeface="Times New Roman"/>
                <a:ea typeface="Times New Roman"/>
                <a:cs typeface="Times New Roman"/>
                <a:sym typeface="Times New Roman"/>
              </a:rPr>
              <a:t>không </a:t>
            </a:r>
            <a:r>
              <a:rPr lang="vi">
                <a:solidFill>
                  <a:srgbClr val="3F3F3F"/>
                </a:solidFill>
                <a:latin typeface="Times New Roman"/>
                <a:ea typeface="Times New Roman"/>
                <a:cs typeface="Times New Roman"/>
                <a:sym typeface="Times New Roman"/>
              </a:rPr>
              <a:t>được trùng với từ khóa như </a:t>
            </a:r>
            <a:r>
              <a:rPr lang="vi" b="1">
                <a:solidFill>
                  <a:srgbClr val="3F3F3F"/>
                </a:solidFill>
                <a:latin typeface="Times New Roman"/>
                <a:ea typeface="Times New Roman"/>
                <a:cs typeface="Times New Roman"/>
                <a:sym typeface="Times New Roman"/>
              </a:rPr>
              <a:t>var</a:t>
            </a:r>
            <a:r>
              <a:rPr lang="vi">
                <a:solidFill>
                  <a:srgbClr val="3F3F3F"/>
                </a:solidFill>
                <a:latin typeface="Times New Roman"/>
                <a:ea typeface="Times New Roman"/>
                <a:cs typeface="Times New Roman"/>
                <a:sym typeface="Times New Roman"/>
              </a:rPr>
              <a:t>, </a:t>
            </a:r>
            <a:r>
              <a:rPr lang="vi" b="1">
                <a:solidFill>
                  <a:srgbClr val="3F3F3F"/>
                </a:solidFill>
                <a:latin typeface="Times New Roman"/>
                <a:ea typeface="Times New Roman"/>
                <a:cs typeface="Times New Roman"/>
                <a:sym typeface="Times New Roman"/>
              </a:rPr>
              <a:t>for</a:t>
            </a:r>
            <a:r>
              <a:rPr lang="vi">
                <a:solidFill>
                  <a:srgbClr val="3F3F3F"/>
                </a:solidFill>
                <a:latin typeface="Times New Roman"/>
                <a:ea typeface="Times New Roman"/>
                <a:cs typeface="Times New Roman"/>
                <a:sym typeface="Times New Roman"/>
              </a:rPr>
              <a:t>, </a:t>
            </a:r>
            <a:r>
              <a:rPr lang="vi" b="1">
                <a:solidFill>
                  <a:srgbClr val="3F3F3F"/>
                </a:solidFill>
                <a:latin typeface="Times New Roman"/>
                <a:ea typeface="Times New Roman"/>
                <a:cs typeface="Times New Roman"/>
                <a:sym typeface="Times New Roman"/>
              </a:rPr>
              <a:t>if</a:t>
            </a:r>
            <a:r>
              <a:rPr lang="vi">
                <a:solidFill>
                  <a:srgbClr val="3F3F3F"/>
                </a:solidFill>
                <a:latin typeface="Times New Roman"/>
                <a:ea typeface="Times New Roman"/>
                <a:cs typeface="Times New Roman"/>
                <a:sym typeface="Times New Roman"/>
              </a:rPr>
              <a:t>...</a:t>
            </a:r>
            <a:endParaRPr>
              <a:solidFill>
                <a:srgbClr val="3F3F3F"/>
              </a:solidFill>
              <a:latin typeface="Times New Roman"/>
              <a:ea typeface="Times New Roman"/>
              <a:cs typeface="Times New Roman"/>
              <a:sym typeface="Times New Roman"/>
            </a:endParaRPr>
          </a:p>
          <a:p>
            <a:pPr marL="914400" lvl="1" indent="-317500" algn="l" rtl="0">
              <a:lnSpc>
                <a:spcPct val="15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Tên biến phải bắt đầu bằng </a:t>
            </a:r>
            <a:r>
              <a:rPr lang="vi" b="1">
                <a:solidFill>
                  <a:srgbClr val="3F3F3F"/>
                </a:solidFill>
                <a:latin typeface="Times New Roman"/>
                <a:ea typeface="Times New Roman"/>
                <a:cs typeface="Times New Roman"/>
                <a:sym typeface="Times New Roman"/>
              </a:rPr>
              <a:t>chữ </a:t>
            </a:r>
            <a:r>
              <a:rPr lang="vi">
                <a:solidFill>
                  <a:srgbClr val="3F3F3F"/>
                </a:solidFill>
                <a:latin typeface="Times New Roman"/>
                <a:ea typeface="Times New Roman"/>
                <a:cs typeface="Times New Roman"/>
                <a:sym typeface="Times New Roman"/>
              </a:rPr>
              <a:t>hoặc </a:t>
            </a:r>
            <a:r>
              <a:rPr lang="vi" b="1">
                <a:solidFill>
                  <a:srgbClr val="3F3F3F"/>
                </a:solidFill>
                <a:latin typeface="Times New Roman"/>
                <a:ea typeface="Times New Roman"/>
                <a:cs typeface="Times New Roman"/>
                <a:sym typeface="Times New Roman"/>
              </a:rPr>
              <a:t>ký tự gạch dưới _</a:t>
            </a:r>
            <a:r>
              <a:rPr lang="vi">
                <a:solidFill>
                  <a:srgbClr val="3F3F3F"/>
                </a:solidFill>
                <a:latin typeface="Times New Roman"/>
                <a:ea typeface="Times New Roman"/>
                <a:cs typeface="Times New Roman"/>
                <a:sym typeface="Times New Roman"/>
              </a:rPr>
              <a:t>.</a:t>
            </a:r>
            <a:endParaRPr>
              <a:solidFill>
                <a:srgbClr val="3F3F3F"/>
              </a:solidFill>
              <a:latin typeface="Times New Roman"/>
              <a:ea typeface="Times New Roman"/>
              <a:cs typeface="Times New Roman"/>
              <a:sym typeface="Times New Roman"/>
            </a:endParaRPr>
          </a:p>
          <a:p>
            <a:pPr marL="914400" lvl="1" indent="-317500" algn="l" rtl="0">
              <a:lnSpc>
                <a:spcPct val="15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Tên biến </a:t>
            </a:r>
            <a:r>
              <a:rPr lang="vi" b="1">
                <a:solidFill>
                  <a:srgbClr val="3F3F3F"/>
                </a:solidFill>
                <a:latin typeface="Times New Roman"/>
                <a:ea typeface="Times New Roman"/>
                <a:cs typeface="Times New Roman"/>
                <a:sym typeface="Times New Roman"/>
              </a:rPr>
              <a:t>không </a:t>
            </a:r>
            <a:r>
              <a:rPr lang="vi">
                <a:solidFill>
                  <a:srgbClr val="3F3F3F"/>
                </a:solidFill>
                <a:latin typeface="Times New Roman"/>
                <a:ea typeface="Times New Roman"/>
                <a:cs typeface="Times New Roman"/>
                <a:sym typeface="Times New Roman"/>
              </a:rPr>
              <a:t>được bắt đầu bằng </a:t>
            </a:r>
            <a:r>
              <a:rPr lang="vi" b="1">
                <a:solidFill>
                  <a:srgbClr val="3F3F3F"/>
                </a:solidFill>
                <a:latin typeface="Times New Roman"/>
                <a:ea typeface="Times New Roman"/>
                <a:cs typeface="Times New Roman"/>
                <a:sym typeface="Times New Roman"/>
              </a:rPr>
              <a:t>số </a:t>
            </a:r>
            <a:r>
              <a:rPr lang="vi">
                <a:solidFill>
                  <a:srgbClr val="3F3F3F"/>
                </a:solidFill>
                <a:latin typeface="Times New Roman"/>
                <a:ea typeface="Times New Roman"/>
                <a:cs typeface="Times New Roman"/>
                <a:sym typeface="Times New Roman"/>
              </a:rPr>
              <a:t>và </a:t>
            </a:r>
            <a:r>
              <a:rPr lang="vi" b="1">
                <a:solidFill>
                  <a:srgbClr val="3F3F3F"/>
                </a:solidFill>
                <a:latin typeface="Times New Roman"/>
                <a:ea typeface="Times New Roman"/>
                <a:cs typeface="Times New Roman"/>
                <a:sym typeface="Times New Roman"/>
              </a:rPr>
              <a:t>không chứa</a:t>
            </a:r>
            <a:r>
              <a:rPr lang="vi">
                <a:solidFill>
                  <a:srgbClr val="3F3F3F"/>
                </a:solidFill>
                <a:latin typeface="Times New Roman"/>
                <a:ea typeface="Times New Roman"/>
                <a:cs typeface="Times New Roman"/>
                <a:sym typeface="Times New Roman"/>
              </a:rPr>
              <a:t> các kí tự đặc biệt như &amp;, *, (, ).</a:t>
            </a:r>
            <a:endParaRPr>
              <a:solidFill>
                <a:srgbClr val="3F3F3F"/>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90C226"/>
              </a:buClr>
              <a:buSzPts val="1400"/>
              <a:buFont typeface="Times New Roman"/>
              <a:buChar char="❖"/>
            </a:pPr>
            <a:r>
              <a:rPr lang="vi" sz="1400" b="1">
                <a:solidFill>
                  <a:srgbClr val="3F3F3F"/>
                </a:solidFill>
                <a:latin typeface="Times New Roman"/>
                <a:ea typeface="Times New Roman"/>
                <a:cs typeface="Times New Roman"/>
                <a:sym typeface="Times New Roman"/>
              </a:rPr>
              <a:t>Một số lưu ý</a:t>
            </a:r>
            <a:r>
              <a:rPr lang="vi" sz="1400">
                <a:solidFill>
                  <a:srgbClr val="3F3F3F"/>
                </a:solidFill>
                <a:latin typeface="Times New Roman"/>
                <a:ea typeface="Times New Roman"/>
                <a:cs typeface="Times New Roman"/>
                <a:sym typeface="Times New Roman"/>
              </a:rPr>
              <a:t>:</a:t>
            </a:r>
            <a:endParaRPr sz="1400">
              <a:solidFill>
                <a:srgbClr val="3F3F3F"/>
              </a:solidFill>
              <a:latin typeface="Times New Roman"/>
              <a:ea typeface="Times New Roman"/>
              <a:cs typeface="Times New Roman"/>
              <a:sym typeface="Times New Roman"/>
            </a:endParaRPr>
          </a:p>
          <a:p>
            <a:pPr marL="914400" lvl="1" indent="-317500" algn="l" rtl="0">
              <a:lnSpc>
                <a:spcPct val="15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Tên biến JavaScript là case sensitive. Ví dụ: </a:t>
            </a:r>
            <a:r>
              <a:rPr lang="vi" b="1">
                <a:solidFill>
                  <a:srgbClr val="3F3F3F"/>
                </a:solidFill>
                <a:latin typeface="Times New Roman"/>
                <a:ea typeface="Times New Roman"/>
                <a:cs typeface="Times New Roman"/>
                <a:sym typeface="Times New Roman"/>
              </a:rPr>
              <a:t>Name </a:t>
            </a:r>
            <a:r>
              <a:rPr lang="vi">
                <a:solidFill>
                  <a:srgbClr val="3F3F3F"/>
                </a:solidFill>
                <a:latin typeface="Times New Roman"/>
                <a:ea typeface="Times New Roman"/>
                <a:cs typeface="Times New Roman"/>
                <a:sym typeface="Times New Roman"/>
              </a:rPr>
              <a:t>và </a:t>
            </a:r>
            <a:r>
              <a:rPr lang="vi" b="1">
                <a:solidFill>
                  <a:srgbClr val="3F3F3F"/>
                </a:solidFill>
                <a:latin typeface="Times New Roman"/>
                <a:ea typeface="Times New Roman"/>
                <a:cs typeface="Times New Roman"/>
                <a:sym typeface="Times New Roman"/>
              </a:rPr>
              <a:t>name </a:t>
            </a:r>
            <a:r>
              <a:rPr lang="vi">
                <a:solidFill>
                  <a:srgbClr val="3F3F3F"/>
                </a:solidFill>
                <a:latin typeface="Times New Roman"/>
                <a:ea typeface="Times New Roman"/>
                <a:cs typeface="Times New Roman"/>
                <a:sym typeface="Times New Roman"/>
              </a:rPr>
              <a:t>là hai biến khác nhau.\</a:t>
            </a:r>
            <a:endParaRPr>
              <a:solidFill>
                <a:srgbClr val="3F3F3F"/>
              </a:solidFill>
              <a:latin typeface="Times New Roman"/>
              <a:ea typeface="Times New Roman"/>
              <a:cs typeface="Times New Roman"/>
              <a:sym typeface="Times New Roman"/>
            </a:endParaRPr>
          </a:p>
          <a:p>
            <a:pPr marL="914400" lvl="1" indent="-317500" algn="l" rtl="0">
              <a:lnSpc>
                <a:spcPct val="150000"/>
              </a:lnSpc>
              <a:spcBef>
                <a:spcPts val="0"/>
              </a:spcBef>
              <a:spcAft>
                <a:spcPts val="0"/>
              </a:spcAft>
              <a:buClr>
                <a:srgbClr val="90C226"/>
              </a:buClr>
              <a:buSzPts val="1400"/>
              <a:buFont typeface="Times New Roman"/>
              <a:buChar char="➢"/>
            </a:pPr>
            <a:r>
              <a:rPr lang="vi">
                <a:solidFill>
                  <a:srgbClr val="3F3F3F"/>
                </a:solidFill>
                <a:latin typeface="Times New Roman"/>
                <a:ea typeface="Times New Roman"/>
                <a:cs typeface="Times New Roman"/>
                <a:sym typeface="Times New Roman"/>
              </a:rPr>
              <a:t>Từ khoá </a:t>
            </a:r>
            <a:r>
              <a:rPr lang="vi" b="1">
                <a:solidFill>
                  <a:srgbClr val="3F3F3F"/>
                </a:solidFill>
                <a:latin typeface="Times New Roman"/>
                <a:ea typeface="Times New Roman"/>
                <a:cs typeface="Times New Roman"/>
                <a:sym typeface="Times New Roman"/>
              </a:rPr>
              <a:t>var</a:t>
            </a:r>
            <a:r>
              <a:rPr lang="vi">
                <a:solidFill>
                  <a:srgbClr val="3F3F3F"/>
                </a:solidFill>
                <a:latin typeface="Times New Roman"/>
                <a:ea typeface="Times New Roman"/>
                <a:cs typeface="Times New Roman"/>
                <a:sym typeface="Times New Roman"/>
              </a:rPr>
              <a:t> và </a:t>
            </a:r>
            <a:r>
              <a:rPr lang="vi" b="1">
                <a:solidFill>
                  <a:srgbClr val="3F3F3F"/>
                </a:solidFill>
                <a:latin typeface="Times New Roman"/>
                <a:ea typeface="Times New Roman"/>
                <a:cs typeface="Times New Roman"/>
                <a:sym typeface="Times New Roman"/>
              </a:rPr>
              <a:t>let </a:t>
            </a:r>
            <a:r>
              <a:rPr lang="vi">
                <a:solidFill>
                  <a:srgbClr val="3F3F3F"/>
                </a:solidFill>
                <a:latin typeface="Times New Roman"/>
                <a:ea typeface="Times New Roman"/>
                <a:cs typeface="Times New Roman"/>
                <a:sym typeface="Times New Roman"/>
              </a:rPr>
              <a:t>tạo ra 1 biến toàn cục</a:t>
            </a:r>
            <a:endParaRPr>
              <a:solidFill>
                <a:srgbClr val="3F3F3F"/>
              </a:solidFill>
              <a:latin typeface="Times New Roman"/>
              <a:ea typeface="Times New Roman"/>
              <a:cs typeface="Times New Roman"/>
              <a:sym typeface="Times New Roman"/>
            </a:endParaRPr>
          </a:p>
          <a:p>
            <a:pPr marL="914400" lvl="1" indent="-317500" algn="l" rtl="0">
              <a:lnSpc>
                <a:spcPct val="150000"/>
              </a:lnSpc>
              <a:spcBef>
                <a:spcPts val="0"/>
              </a:spcBef>
              <a:spcAft>
                <a:spcPts val="0"/>
              </a:spcAft>
              <a:buClr>
                <a:srgbClr val="90C226"/>
              </a:buClr>
              <a:buSzPts val="1400"/>
              <a:buFont typeface="Times New Roman"/>
              <a:buChar char="➢"/>
            </a:pPr>
            <a:r>
              <a:rPr lang="vi" b="1">
                <a:solidFill>
                  <a:srgbClr val="3F3F3F"/>
                </a:solidFill>
                <a:latin typeface="Times New Roman"/>
                <a:ea typeface="Times New Roman"/>
                <a:cs typeface="Times New Roman"/>
                <a:sym typeface="Times New Roman"/>
              </a:rPr>
              <a:t>var </a:t>
            </a:r>
            <a:r>
              <a:rPr lang="vi">
                <a:solidFill>
                  <a:srgbClr val="3F3F3F"/>
                </a:solidFill>
                <a:latin typeface="Times New Roman"/>
                <a:ea typeface="Times New Roman"/>
                <a:cs typeface="Times New Roman"/>
                <a:sym typeface="Times New Roman"/>
              </a:rPr>
              <a:t>có scope trong một function hoặc toàn cục, </a:t>
            </a:r>
            <a:r>
              <a:rPr lang="vi" b="1">
                <a:solidFill>
                  <a:srgbClr val="3F3F3F"/>
                </a:solidFill>
                <a:latin typeface="Times New Roman"/>
                <a:ea typeface="Times New Roman"/>
                <a:cs typeface="Times New Roman"/>
                <a:sym typeface="Times New Roman"/>
              </a:rPr>
              <a:t>let </a:t>
            </a:r>
            <a:r>
              <a:rPr lang="vi">
                <a:solidFill>
                  <a:srgbClr val="3F3F3F"/>
                </a:solidFill>
                <a:latin typeface="Times New Roman"/>
                <a:ea typeface="Times New Roman"/>
                <a:cs typeface="Times New Roman"/>
                <a:sym typeface="Times New Roman"/>
              </a:rPr>
              <a:t>có scope trong một block {}</a:t>
            </a:r>
            <a:endParaRPr>
              <a:solidFill>
                <a:srgbClr val="3F3F3F"/>
              </a:solidFill>
              <a:latin typeface="Times New Roman"/>
              <a:ea typeface="Times New Roman"/>
              <a:cs typeface="Times New Roman"/>
              <a:sym typeface="Times New Roman"/>
            </a:endParaRPr>
          </a:p>
          <a:p>
            <a:pPr marL="914400" lvl="1" indent="-317500" algn="l" rtl="0">
              <a:lnSpc>
                <a:spcPct val="150000"/>
              </a:lnSpc>
              <a:spcBef>
                <a:spcPts val="0"/>
              </a:spcBef>
              <a:spcAft>
                <a:spcPts val="0"/>
              </a:spcAft>
              <a:buClr>
                <a:srgbClr val="90C226"/>
              </a:buClr>
              <a:buSzPts val="1400"/>
              <a:buFont typeface="Times New Roman"/>
              <a:buChar char="➢"/>
            </a:pPr>
            <a:r>
              <a:rPr lang="vi" b="1">
                <a:solidFill>
                  <a:srgbClr val="3F3F3F"/>
                </a:solidFill>
                <a:latin typeface="Times New Roman"/>
                <a:ea typeface="Times New Roman"/>
                <a:cs typeface="Times New Roman"/>
                <a:sym typeface="Times New Roman"/>
              </a:rPr>
              <a:t>const</a:t>
            </a:r>
            <a:r>
              <a:rPr lang="vi">
                <a:solidFill>
                  <a:srgbClr val="3F3F3F"/>
                </a:solidFill>
                <a:latin typeface="Times New Roman"/>
                <a:ea typeface="Times New Roman"/>
                <a:cs typeface="Times New Roman"/>
                <a:sym typeface="Times New Roman"/>
              </a:rPr>
              <a:t> dùng để khai báo hằng số =&gt; giá trị không thay đổi trong suốt thời gian chạy</a:t>
            </a:r>
            <a:endParaRPr>
              <a:solidFill>
                <a:srgbClr val="3F3F3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05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solidFill>
                  <a:srgbClr val="90C226"/>
                </a:solidFill>
                <a:latin typeface="Arial"/>
                <a:ea typeface="Arial"/>
                <a:cs typeface="Arial"/>
                <a:sym typeface="Arial"/>
              </a:rPr>
              <a:t>Các lệnh và biểu thức cơ bản</a:t>
            </a:r>
            <a:endParaRPr>
              <a:solidFill>
                <a:srgbClr val="90C226"/>
              </a:solidFill>
              <a:latin typeface="Arial"/>
              <a:ea typeface="Arial"/>
              <a:cs typeface="Arial"/>
              <a:sym typeface="Arial"/>
            </a:endParaRPr>
          </a:p>
        </p:txBody>
      </p:sp>
      <p:sp>
        <p:nvSpPr>
          <p:cNvPr id="114" name="Google Shape;114;p21"/>
          <p:cNvSpPr txBox="1">
            <a:spLocks noGrp="1"/>
          </p:cNvSpPr>
          <p:nvPr>
            <p:ph type="body" idx="1"/>
          </p:nvPr>
        </p:nvSpPr>
        <p:spPr>
          <a:xfrm>
            <a:off x="311700" y="1151800"/>
            <a:ext cx="8520600" cy="3195000"/>
          </a:xfrm>
          <a:prstGeom prst="rect">
            <a:avLst/>
          </a:prstGeom>
        </p:spPr>
        <p:txBody>
          <a:bodyPr spcFirstLastPara="1" wrap="square" lIns="91425" tIns="91425" rIns="91425" bIns="91425" anchor="t" anchorCtr="0">
            <a:noAutofit/>
          </a:bodyPr>
          <a:lstStyle/>
          <a:p>
            <a:pPr marL="342900" lvl="0" indent="-340360" algn="l" rtl="0">
              <a:lnSpc>
                <a:spcPct val="100000"/>
              </a:lnSpc>
              <a:spcBef>
                <a:spcPts val="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Câu lệnh điều kiện </a:t>
            </a:r>
            <a:r>
              <a:rPr lang="vi" sz="1400" b="1">
                <a:solidFill>
                  <a:srgbClr val="3F3F3F"/>
                </a:solidFill>
                <a:latin typeface="Times New Roman"/>
                <a:ea typeface="Times New Roman"/>
                <a:cs typeface="Times New Roman"/>
                <a:sym typeface="Times New Roman"/>
              </a:rPr>
              <a:t>if ( Condition ) { // instruments }</a:t>
            </a:r>
            <a:r>
              <a:rPr lang="vi" sz="1400">
                <a:solidFill>
                  <a:srgbClr val="3F3F3F"/>
                </a:solidFill>
                <a:latin typeface="Times New Roman"/>
                <a:ea typeface="Times New Roman"/>
                <a:cs typeface="Times New Roman"/>
                <a:sym typeface="Times New Roman"/>
              </a:rPr>
              <a:t> : thực hiện lệnh nếu đk là đúng (true). </a:t>
            </a:r>
            <a:endParaRPr sz="1400">
              <a:solidFill>
                <a:srgbClr val="3F3F3F"/>
              </a:solidFill>
              <a:latin typeface="Trebuchet MS"/>
              <a:ea typeface="Trebuchet MS"/>
              <a:cs typeface="Trebuchet MS"/>
              <a:sym typeface="Trebuchet MS"/>
            </a:endParaRPr>
          </a:p>
          <a:p>
            <a:pPr marL="342900" lvl="0" indent="-340360" algn="l" rtl="0">
              <a:lnSpc>
                <a:spcPct val="100000"/>
              </a:lnSpc>
              <a:spcBef>
                <a:spcPts val="100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Câu lệnh điều kiện </a:t>
            </a:r>
            <a:r>
              <a:rPr lang="vi" sz="1400" b="1">
                <a:solidFill>
                  <a:srgbClr val="3F3F3F"/>
                </a:solidFill>
                <a:latin typeface="Times New Roman"/>
                <a:ea typeface="Times New Roman"/>
                <a:cs typeface="Times New Roman"/>
                <a:sym typeface="Times New Roman"/>
              </a:rPr>
              <a:t>if ( Condition ) { // instruments 1 } else { // instruments 2}</a:t>
            </a:r>
            <a:r>
              <a:rPr lang="vi" sz="1400">
                <a:solidFill>
                  <a:srgbClr val="3F3F3F"/>
                </a:solidFill>
                <a:latin typeface="Times New Roman"/>
                <a:ea typeface="Times New Roman"/>
                <a:cs typeface="Times New Roman"/>
                <a:sym typeface="Times New Roman"/>
              </a:rPr>
              <a:t> : thực hiện </a:t>
            </a:r>
            <a:r>
              <a:rPr lang="vi" sz="1400" b="1">
                <a:solidFill>
                  <a:srgbClr val="3F3F3F"/>
                </a:solidFill>
                <a:latin typeface="Times New Roman"/>
                <a:ea typeface="Times New Roman"/>
                <a:cs typeface="Times New Roman"/>
                <a:sym typeface="Times New Roman"/>
              </a:rPr>
              <a:t>instruments 1</a:t>
            </a:r>
            <a:r>
              <a:rPr lang="vi" sz="1400">
                <a:solidFill>
                  <a:srgbClr val="3F3F3F"/>
                </a:solidFill>
                <a:latin typeface="Times New Roman"/>
                <a:ea typeface="Times New Roman"/>
                <a:cs typeface="Times New Roman"/>
                <a:sym typeface="Times New Roman"/>
              </a:rPr>
              <a:t> nếu </a:t>
            </a:r>
            <a:r>
              <a:rPr lang="vi" sz="1400" b="1">
                <a:solidFill>
                  <a:srgbClr val="3F3F3F"/>
                </a:solidFill>
                <a:latin typeface="Times New Roman"/>
                <a:ea typeface="Times New Roman"/>
                <a:cs typeface="Times New Roman"/>
                <a:sym typeface="Times New Roman"/>
              </a:rPr>
              <a:t>Condition </a:t>
            </a:r>
            <a:r>
              <a:rPr lang="vi" sz="1400">
                <a:solidFill>
                  <a:srgbClr val="3F3F3F"/>
                </a:solidFill>
                <a:latin typeface="Times New Roman"/>
                <a:ea typeface="Times New Roman"/>
                <a:cs typeface="Times New Roman"/>
                <a:sym typeface="Times New Roman"/>
              </a:rPr>
              <a:t> và thực hiện lệnh 2 nếu điều kiện sai.</a:t>
            </a:r>
            <a:endParaRPr sz="1400">
              <a:solidFill>
                <a:srgbClr val="3F3F3F"/>
              </a:solidFill>
              <a:latin typeface="Trebuchet MS"/>
              <a:ea typeface="Trebuchet MS"/>
              <a:cs typeface="Trebuchet MS"/>
              <a:sym typeface="Trebuchet MS"/>
            </a:endParaRPr>
          </a:p>
          <a:p>
            <a:pPr marL="342900" lvl="0" indent="-340360" algn="l" rtl="0">
              <a:lnSpc>
                <a:spcPct val="100000"/>
              </a:lnSpc>
              <a:spcBef>
                <a:spcPts val="100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Câu lệnh switch() : Sử dụng cho các trường hợp điều kiện rẽ nhánh nhiều lần của trường hợp if() …else()</a:t>
            </a:r>
            <a:endParaRPr sz="1400">
              <a:solidFill>
                <a:srgbClr val="3F3F3F"/>
              </a:solidFill>
              <a:latin typeface="Trebuchet MS"/>
              <a:ea typeface="Trebuchet MS"/>
              <a:cs typeface="Trebuchet MS"/>
              <a:sym typeface="Trebuchet MS"/>
            </a:endParaRPr>
          </a:p>
          <a:p>
            <a:pPr marL="342900" lvl="0" indent="-340360" algn="l" rtl="0">
              <a:lnSpc>
                <a:spcPct val="100000"/>
              </a:lnSpc>
              <a:spcBef>
                <a:spcPts val="100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Loops: </a:t>
            </a:r>
            <a:r>
              <a:rPr lang="vi" sz="1400" b="1">
                <a:solidFill>
                  <a:srgbClr val="333333"/>
                </a:solidFill>
                <a:highlight>
                  <a:srgbClr val="FFFFFF"/>
                </a:highlight>
                <a:latin typeface="Times New Roman"/>
                <a:ea typeface="Times New Roman"/>
                <a:cs typeface="Times New Roman"/>
                <a:sym typeface="Times New Roman"/>
              </a:rPr>
              <a:t>for </a:t>
            </a:r>
            <a:r>
              <a:rPr lang="vi" sz="1400" b="1">
                <a:solidFill>
                  <a:srgbClr val="000000"/>
                </a:solidFill>
                <a:highlight>
                  <a:srgbClr val="FFFFFF"/>
                </a:highlight>
                <a:latin typeface="Times New Roman"/>
                <a:ea typeface="Times New Roman"/>
                <a:cs typeface="Times New Roman"/>
                <a:sym typeface="Times New Roman"/>
              </a:rPr>
              <a:t>(</a:t>
            </a:r>
            <a:r>
              <a:rPr lang="vi" sz="1400" b="1" i="1">
                <a:solidFill>
                  <a:srgbClr val="000000"/>
                </a:solidFill>
                <a:highlight>
                  <a:srgbClr val="FFFFFF"/>
                </a:highlight>
                <a:latin typeface="Times New Roman"/>
                <a:ea typeface="Times New Roman"/>
                <a:cs typeface="Times New Roman"/>
                <a:sym typeface="Times New Roman"/>
              </a:rPr>
              <a:t>statement 1</a:t>
            </a:r>
            <a:r>
              <a:rPr lang="vi" sz="1400" b="1">
                <a:solidFill>
                  <a:srgbClr val="000000"/>
                </a:solidFill>
                <a:highlight>
                  <a:srgbClr val="FFFFFF"/>
                </a:highlight>
                <a:latin typeface="Times New Roman"/>
                <a:ea typeface="Times New Roman"/>
                <a:cs typeface="Times New Roman"/>
                <a:sym typeface="Times New Roman"/>
              </a:rPr>
              <a:t>;</a:t>
            </a:r>
            <a:r>
              <a:rPr lang="vi" sz="1400" b="1" i="1">
                <a:solidFill>
                  <a:srgbClr val="000000"/>
                </a:solidFill>
                <a:highlight>
                  <a:srgbClr val="FFFFFF"/>
                </a:highlight>
                <a:latin typeface="Times New Roman"/>
                <a:ea typeface="Times New Roman"/>
                <a:cs typeface="Times New Roman"/>
                <a:sym typeface="Times New Roman"/>
              </a:rPr>
              <a:t> statement 2</a:t>
            </a:r>
            <a:r>
              <a:rPr lang="vi" sz="1400" b="1">
                <a:solidFill>
                  <a:srgbClr val="000000"/>
                </a:solidFill>
                <a:highlight>
                  <a:srgbClr val="FFFFFF"/>
                </a:highlight>
                <a:latin typeface="Times New Roman"/>
                <a:ea typeface="Times New Roman"/>
                <a:cs typeface="Times New Roman"/>
                <a:sym typeface="Times New Roman"/>
              </a:rPr>
              <a:t>;</a:t>
            </a:r>
            <a:r>
              <a:rPr lang="vi" sz="1400" b="1" i="1">
                <a:solidFill>
                  <a:srgbClr val="000000"/>
                </a:solidFill>
                <a:highlight>
                  <a:srgbClr val="FFFFFF"/>
                </a:highlight>
                <a:latin typeface="Times New Roman"/>
                <a:ea typeface="Times New Roman"/>
                <a:cs typeface="Times New Roman"/>
                <a:sym typeface="Times New Roman"/>
              </a:rPr>
              <a:t> statement 3</a:t>
            </a:r>
            <a:r>
              <a:rPr lang="vi" sz="1400" b="1">
                <a:solidFill>
                  <a:srgbClr val="000000"/>
                </a:solidFill>
                <a:highlight>
                  <a:srgbClr val="FFFFFF"/>
                </a:highlight>
                <a:latin typeface="Times New Roman"/>
                <a:ea typeface="Times New Roman"/>
                <a:cs typeface="Times New Roman"/>
                <a:sym typeface="Times New Roman"/>
              </a:rPr>
              <a:t>) {}</a:t>
            </a:r>
            <a:r>
              <a:rPr lang="vi" sz="1400">
                <a:solidFill>
                  <a:srgbClr val="3F3F3F"/>
                </a:solidFill>
                <a:latin typeface="Times New Roman"/>
                <a:ea typeface="Times New Roman"/>
                <a:cs typeface="Times New Roman"/>
                <a:sym typeface="Times New Roman"/>
              </a:rPr>
              <a:t> lặp cho đến khi </a:t>
            </a:r>
            <a:r>
              <a:rPr lang="vi" sz="1400" b="1">
                <a:solidFill>
                  <a:srgbClr val="3F3F3F"/>
                </a:solidFill>
                <a:latin typeface="Times New Roman"/>
                <a:ea typeface="Times New Roman"/>
                <a:cs typeface="Times New Roman"/>
                <a:sym typeface="Times New Roman"/>
              </a:rPr>
              <a:t>statement 2</a:t>
            </a:r>
            <a:r>
              <a:rPr lang="vi" sz="1400">
                <a:solidFill>
                  <a:srgbClr val="3F3F3F"/>
                </a:solidFill>
                <a:latin typeface="Times New Roman"/>
                <a:ea typeface="Times New Roman"/>
                <a:cs typeface="Times New Roman"/>
                <a:sym typeface="Times New Roman"/>
              </a:rPr>
              <a:t> return </a:t>
            </a:r>
            <a:r>
              <a:rPr lang="vi" sz="1400" b="1">
                <a:solidFill>
                  <a:srgbClr val="3F3F3F"/>
                </a:solidFill>
                <a:latin typeface="Times New Roman"/>
                <a:ea typeface="Times New Roman"/>
                <a:cs typeface="Times New Roman"/>
                <a:sym typeface="Times New Roman"/>
              </a:rPr>
              <a:t>false, </a:t>
            </a:r>
            <a:r>
              <a:rPr lang="vi" sz="1400">
                <a:solidFill>
                  <a:srgbClr val="3F3F3F"/>
                </a:solidFill>
                <a:latin typeface="Times New Roman"/>
                <a:ea typeface="Times New Roman"/>
                <a:cs typeface="Times New Roman"/>
                <a:sym typeface="Times New Roman"/>
              </a:rPr>
              <a:t>với </a:t>
            </a:r>
            <a:r>
              <a:rPr lang="vi" sz="1400" b="1">
                <a:solidFill>
                  <a:srgbClr val="3F3F3F"/>
                </a:solidFill>
                <a:latin typeface="Times New Roman"/>
                <a:ea typeface="Times New Roman"/>
                <a:cs typeface="Times New Roman"/>
                <a:sym typeface="Times New Roman"/>
              </a:rPr>
              <a:t>statement 1 </a:t>
            </a:r>
            <a:r>
              <a:rPr lang="vi" sz="1400">
                <a:solidFill>
                  <a:srgbClr val="3F3F3F"/>
                </a:solidFill>
                <a:latin typeface="Times New Roman"/>
                <a:ea typeface="Times New Roman"/>
                <a:cs typeface="Times New Roman"/>
                <a:sym typeface="Times New Roman"/>
              </a:rPr>
              <a:t>initial value</a:t>
            </a:r>
            <a:r>
              <a:rPr lang="vi" sz="1400" b="1">
                <a:solidFill>
                  <a:srgbClr val="3F3F3F"/>
                </a:solidFill>
                <a:latin typeface="Times New Roman"/>
                <a:ea typeface="Times New Roman"/>
                <a:cs typeface="Times New Roman"/>
                <a:sym typeface="Times New Roman"/>
              </a:rPr>
              <a:t>, statement 3 </a:t>
            </a:r>
            <a:r>
              <a:rPr lang="vi" sz="1400">
                <a:solidFill>
                  <a:srgbClr val="3F3F3F"/>
                </a:solidFill>
                <a:latin typeface="Times New Roman"/>
                <a:ea typeface="Times New Roman"/>
                <a:cs typeface="Times New Roman"/>
                <a:sym typeface="Times New Roman"/>
              </a:rPr>
              <a:t>update value for every loop to reach condition</a:t>
            </a:r>
            <a:endParaRPr sz="1400">
              <a:solidFill>
                <a:srgbClr val="3F3F3F"/>
              </a:solidFill>
              <a:latin typeface="Trebuchet MS"/>
              <a:ea typeface="Trebuchet MS"/>
              <a:cs typeface="Trebuchet MS"/>
              <a:sym typeface="Trebuchet MS"/>
            </a:endParaRPr>
          </a:p>
          <a:p>
            <a:pPr marL="342900" lvl="0" indent="-340360" algn="l" rtl="0">
              <a:lnSpc>
                <a:spcPct val="100000"/>
              </a:lnSpc>
              <a:spcBef>
                <a:spcPts val="100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Loops: </a:t>
            </a:r>
            <a:r>
              <a:rPr lang="vi" sz="1400" b="1">
                <a:solidFill>
                  <a:srgbClr val="3F3F3F"/>
                </a:solidFill>
                <a:latin typeface="Times New Roman"/>
                <a:ea typeface="Times New Roman"/>
                <a:cs typeface="Times New Roman"/>
                <a:sym typeface="Times New Roman"/>
              </a:rPr>
              <a:t>while(</a:t>
            </a:r>
            <a:r>
              <a:rPr lang="vi" sz="1400" b="1" i="1">
                <a:solidFill>
                  <a:srgbClr val="000000"/>
                </a:solidFill>
                <a:highlight>
                  <a:srgbClr val="FFFFFF"/>
                </a:highlight>
                <a:latin typeface="Times New Roman"/>
                <a:ea typeface="Times New Roman"/>
                <a:cs typeface="Times New Roman"/>
                <a:sym typeface="Times New Roman"/>
              </a:rPr>
              <a:t>condition</a:t>
            </a:r>
            <a:r>
              <a:rPr lang="vi" sz="1400" b="1">
                <a:solidFill>
                  <a:srgbClr val="3F3F3F"/>
                </a:solidFill>
                <a:latin typeface="Times New Roman"/>
                <a:ea typeface="Times New Roman"/>
                <a:cs typeface="Times New Roman"/>
                <a:sym typeface="Times New Roman"/>
              </a:rPr>
              <a:t>) {} </a:t>
            </a:r>
            <a:r>
              <a:rPr lang="vi" sz="1400">
                <a:solidFill>
                  <a:srgbClr val="3F3F3F"/>
                </a:solidFill>
                <a:latin typeface="Times New Roman"/>
                <a:ea typeface="Times New Roman"/>
                <a:cs typeface="Times New Roman"/>
                <a:sym typeface="Times New Roman"/>
              </a:rPr>
              <a:t>lặp cho đến khi </a:t>
            </a:r>
            <a:r>
              <a:rPr lang="vi" sz="1400" b="1">
                <a:solidFill>
                  <a:srgbClr val="3F3F3F"/>
                </a:solidFill>
                <a:latin typeface="Times New Roman"/>
                <a:ea typeface="Times New Roman"/>
                <a:cs typeface="Times New Roman"/>
                <a:sym typeface="Times New Roman"/>
              </a:rPr>
              <a:t>condition </a:t>
            </a:r>
            <a:r>
              <a:rPr lang="vi" sz="1400">
                <a:solidFill>
                  <a:srgbClr val="3F3F3F"/>
                </a:solidFill>
                <a:latin typeface="Times New Roman"/>
                <a:ea typeface="Times New Roman"/>
                <a:cs typeface="Times New Roman"/>
                <a:sym typeface="Times New Roman"/>
              </a:rPr>
              <a:t>return </a:t>
            </a:r>
            <a:r>
              <a:rPr lang="vi" sz="1400" b="1">
                <a:solidFill>
                  <a:srgbClr val="3F3F3F"/>
                </a:solidFill>
                <a:latin typeface="Times New Roman"/>
                <a:ea typeface="Times New Roman"/>
                <a:cs typeface="Times New Roman"/>
                <a:sym typeface="Times New Roman"/>
              </a:rPr>
              <a:t>false</a:t>
            </a:r>
            <a:r>
              <a:rPr lang="vi" sz="1400">
                <a:solidFill>
                  <a:srgbClr val="3F3F3F"/>
                </a:solidFill>
                <a:latin typeface="Times New Roman"/>
                <a:ea typeface="Times New Roman"/>
                <a:cs typeface="Times New Roman"/>
                <a:sym typeface="Times New Roman"/>
              </a:rPr>
              <a:t>.</a:t>
            </a:r>
            <a:endParaRPr sz="1400">
              <a:solidFill>
                <a:srgbClr val="3F3F3F"/>
              </a:solidFill>
              <a:latin typeface="Times New Roman"/>
              <a:ea typeface="Times New Roman"/>
              <a:cs typeface="Times New Roman"/>
              <a:sym typeface="Times New Roman"/>
            </a:endParaRPr>
          </a:p>
          <a:p>
            <a:pPr marL="342900" lvl="0" indent="-340360" algn="l" rtl="0">
              <a:lnSpc>
                <a:spcPct val="100000"/>
              </a:lnSpc>
              <a:spcBef>
                <a:spcPts val="100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Loops: </a:t>
            </a:r>
            <a:r>
              <a:rPr lang="vi" sz="1400" b="1">
                <a:solidFill>
                  <a:srgbClr val="3F3F3F"/>
                </a:solidFill>
                <a:latin typeface="Times New Roman"/>
                <a:ea typeface="Times New Roman"/>
                <a:cs typeface="Times New Roman"/>
                <a:sym typeface="Times New Roman"/>
              </a:rPr>
              <a:t>do{}while(</a:t>
            </a:r>
            <a:r>
              <a:rPr lang="vi" sz="1400" b="1" i="1">
                <a:solidFill>
                  <a:srgbClr val="000000"/>
                </a:solidFill>
                <a:highlight>
                  <a:srgbClr val="FFFFFF"/>
                </a:highlight>
                <a:latin typeface="Times New Roman"/>
                <a:ea typeface="Times New Roman"/>
                <a:cs typeface="Times New Roman"/>
                <a:sym typeface="Times New Roman"/>
              </a:rPr>
              <a:t>condition</a:t>
            </a:r>
            <a:r>
              <a:rPr lang="vi" sz="1400" b="1">
                <a:solidFill>
                  <a:srgbClr val="3F3F3F"/>
                </a:solidFill>
                <a:latin typeface="Times New Roman"/>
                <a:ea typeface="Times New Roman"/>
                <a:cs typeface="Times New Roman"/>
                <a:sym typeface="Times New Roman"/>
              </a:rPr>
              <a:t>){}</a:t>
            </a:r>
            <a:r>
              <a:rPr lang="vi" sz="1400">
                <a:solidFill>
                  <a:srgbClr val="3F3F3F"/>
                </a:solidFill>
                <a:latin typeface="Times New Roman"/>
                <a:ea typeface="Times New Roman"/>
                <a:cs typeface="Times New Roman"/>
                <a:sym typeface="Times New Roman"/>
              </a:rPr>
              <a:t> lặp cho đến khi </a:t>
            </a:r>
            <a:r>
              <a:rPr lang="vi" sz="1400" b="1">
                <a:solidFill>
                  <a:srgbClr val="3F3F3F"/>
                </a:solidFill>
                <a:latin typeface="Times New Roman"/>
                <a:ea typeface="Times New Roman"/>
                <a:cs typeface="Times New Roman"/>
                <a:sym typeface="Times New Roman"/>
              </a:rPr>
              <a:t>condition </a:t>
            </a:r>
            <a:r>
              <a:rPr lang="vi" sz="1400">
                <a:solidFill>
                  <a:srgbClr val="3F3F3F"/>
                </a:solidFill>
                <a:latin typeface="Times New Roman"/>
                <a:ea typeface="Times New Roman"/>
                <a:cs typeface="Times New Roman"/>
                <a:sym typeface="Times New Roman"/>
              </a:rPr>
              <a:t>return </a:t>
            </a:r>
            <a:r>
              <a:rPr lang="vi" sz="1400" b="1">
                <a:solidFill>
                  <a:srgbClr val="3F3F3F"/>
                </a:solidFill>
                <a:latin typeface="Times New Roman"/>
                <a:ea typeface="Times New Roman"/>
                <a:cs typeface="Times New Roman"/>
                <a:sym typeface="Times New Roman"/>
              </a:rPr>
              <a:t>false</a:t>
            </a:r>
            <a:r>
              <a:rPr lang="vi" sz="1400">
                <a:solidFill>
                  <a:srgbClr val="3F3F3F"/>
                </a:solidFill>
                <a:latin typeface="Times New Roman"/>
                <a:ea typeface="Times New Roman"/>
                <a:cs typeface="Times New Roman"/>
                <a:sym typeface="Times New Roman"/>
              </a:rPr>
              <a:t> trừ lần đầu tiên.</a:t>
            </a:r>
            <a:endParaRPr sz="1400">
              <a:solidFill>
                <a:srgbClr val="3F3F3F"/>
              </a:solidFill>
              <a:latin typeface="Trebuchet MS"/>
              <a:ea typeface="Trebuchet MS"/>
              <a:cs typeface="Trebuchet MS"/>
              <a:sym typeface="Trebuchet MS"/>
            </a:endParaRPr>
          </a:p>
          <a:p>
            <a:pPr marL="342900" lvl="0" indent="-340360" algn="l" rtl="0">
              <a:lnSpc>
                <a:spcPct val="100000"/>
              </a:lnSpc>
              <a:spcBef>
                <a:spcPts val="100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Loops: </a:t>
            </a:r>
            <a:r>
              <a:rPr lang="vi" sz="1400" b="1">
                <a:solidFill>
                  <a:srgbClr val="3F3F3F"/>
                </a:solidFill>
                <a:latin typeface="Times New Roman"/>
                <a:ea typeface="Times New Roman"/>
                <a:cs typeface="Times New Roman"/>
                <a:sym typeface="Times New Roman"/>
              </a:rPr>
              <a:t>for…in () / for .. of () </a:t>
            </a:r>
            <a:r>
              <a:rPr lang="vi" sz="1400">
                <a:solidFill>
                  <a:srgbClr val="3F3F3F"/>
                </a:solidFill>
                <a:latin typeface="Times New Roman"/>
                <a:ea typeface="Times New Roman"/>
                <a:cs typeface="Times New Roman"/>
                <a:sym typeface="Times New Roman"/>
              </a:rPr>
              <a:t>dùng trong </a:t>
            </a:r>
            <a:r>
              <a:rPr lang="vi" sz="1400" b="1">
                <a:solidFill>
                  <a:srgbClr val="3F3F3F"/>
                </a:solidFill>
                <a:latin typeface="Times New Roman"/>
                <a:ea typeface="Times New Roman"/>
                <a:cs typeface="Times New Roman"/>
                <a:sym typeface="Times New Roman"/>
              </a:rPr>
              <a:t>object</a:t>
            </a:r>
            <a:r>
              <a:rPr lang="vi" sz="1400">
                <a:solidFill>
                  <a:srgbClr val="3F3F3F"/>
                </a:solidFill>
                <a:latin typeface="Times New Roman"/>
                <a:ea typeface="Times New Roman"/>
                <a:cs typeface="Times New Roman"/>
                <a:sym typeface="Times New Roman"/>
              </a:rPr>
              <a:t>.</a:t>
            </a:r>
            <a:endParaRPr sz="1400">
              <a:solidFill>
                <a:srgbClr val="3F3F3F"/>
              </a:solidFill>
              <a:latin typeface="Times New Roman"/>
              <a:ea typeface="Times New Roman"/>
              <a:cs typeface="Times New Roman"/>
              <a:sym typeface="Times New Roman"/>
            </a:endParaRPr>
          </a:p>
          <a:p>
            <a:pPr marL="342900" lvl="0" indent="-340360" algn="l" rtl="0">
              <a:lnSpc>
                <a:spcPct val="100000"/>
              </a:lnSpc>
              <a:spcBef>
                <a:spcPts val="100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Usage of </a:t>
            </a:r>
            <a:r>
              <a:rPr lang="vi" sz="1400" b="1">
                <a:solidFill>
                  <a:srgbClr val="3F3F3F"/>
                </a:solidFill>
                <a:latin typeface="Times New Roman"/>
                <a:ea typeface="Times New Roman"/>
                <a:cs typeface="Times New Roman"/>
                <a:sym typeface="Times New Roman"/>
              </a:rPr>
              <a:t>break</a:t>
            </a:r>
            <a:endParaRPr sz="1400" b="1">
              <a:solidFill>
                <a:srgbClr val="3F3F3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solidFill>
                  <a:srgbClr val="90C226"/>
                </a:solidFill>
                <a:latin typeface="Arial"/>
                <a:ea typeface="Arial"/>
                <a:cs typeface="Arial"/>
                <a:sym typeface="Arial"/>
              </a:rPr>
              <a:t>Function</a:t>
            </a:r>
            <a:endParaRPr>
              <a:solidFill>
                <a:srgbClr val="90C226"/>
              </a:solidFill>
              <a:latin typeface="Arial"/>
              <a:ea typeface="Arial"/>
              <a:cs typeface="Arial"/>
              <a:sym typeface="Arial"/>
            </a:endParaRPr>
          </a:p>
        </p:txBody>
      </p:sp>
      <p:sp>
        <p:nvSpPr>
          <p:cNvPr id="120" name="Google Shape;120;p22"/>
          <p:cNvSpPr txBox="1">
            <a:spLocks noGrp="1"/>
          </p:cNvSpPr>
          <p:nvPr>
            <p:ph type="body" idx="1"/>
          </p:nvPr>
        </p:nvSpPr>
        <p:spPr>
          <a:xfrm>
            <a:off x="311700" y="1152475"/>
            <a:ext cx="8520600" cy="3758400"/>
          </a:xfrm>
          <a:prstGeom prst="rect">
            <a:avLst/>
          </a:prstGeom>
        </p:spPr>
        <p:txBody>
          <a:bodyPr spcFirstLastPara="1" wrap="square" lIns="91425" tIns="91425" rIns="91425" bIns="91425" anchor="t" anchorCtr="0">
            <a:noAutofit/>
          </a:bodyPr>
          <a:lstStyle/>
          <a:p>
            <a:pPr marL="342900" lvl="0" indent="-309880" algn="l" rtl="0">
              <a:lnSpc>
                <a:spcPct val="115000"/>
              </a:lnSpc>
              <a:spcBef>
                <a:spcPts val="0"/>
              </a:spcBef>
              <a:spcAft>
                <a:spcPts val="0"/>
              </a:spcAft>
              <a:buClr>
                <a:srgbClr val="90C226"/>
              </a:buClr>
              <a:buSzPts val="1400"/>
              <a:buFont typeface="Noto Sans Symbols"/>
              <a:buChar char="❖"/>
            </a:pPr>
            <a:r>
              <a:rPr lang="vi" sz="1400" b="1">
                <a:solidFill>
                  <a:srgbClr val="3F3F3F"/>
                </a:solidFill>
                <a:latin typeface="Times New Roman"/>
                <a:ea typeface="Times New Roman"/>
                <a:cs typeface="Times New Roman"/>
                <a:sym typeface="Times New Roman"/>
              </a:rPr>
              <a:t>Function </a:t>
            </a:r>
            <a:r>
              <a:rPr lang="vi" sz="1400">
                <a:solidFill>
                  <a:srgbClr val="3F3F3F"/>
                </a:solidFill>
                <a:latin typeface="Times New Roman"/>
                <a:ea typeface="Times New Roman"/>
                <a:cs typeface="Times New Roman"/>
                <a:sym typeface="Times New Roman"/>
              </a:rPr>
              <a:t>là một khối lệnh được thiết kế để thực hiện một nhiệm vụ cụ thể.</a:t>
            </a:r>
            <a:endParaRPr sz="1400">
              <a:solidFill>
                <a:srgbClr val="3F3F3F"/>
              </a:solidFill>
              <a:latin typeface="Times New Roman"/>
              <a:ea typeface="Times New Roman"/>
              <a:cs typeface="Times New Roman"/>
              <a:sym typeface="Times New Roman"/>
            </a:endParaRPr>
          </a:p>
          <a:p>
            <a:pPr marL="342900" lvl="0" indent="-309880" algn="l" rtl="0">
              <a:lnSpc>
                <a:spcPct val="115000"/>
              </a:lnSpc>
              <a:spcBef>
                <a:spcPts val="0"/>
              </a:spcBef>
              <a:spcAft>
                <a:spcPts val="0"/>
              </a:spcAft>
              <a:buClr>
                <a:srgbClr val="90C226"/>
              </a:buClr>
              <a:buSzPts val="1400"/>
              <a:buFont typeface="Times New Roman"/>
              <a:buChar char="❖"/>
            </a:pPr>
            <a:r>
              <a:rPr lang="vi" sz="1400">
                <a:solidFill>
                  <a:srgbClr val="3F3F3F"/>
                </a:solidFill>
                <a:latin typeface="Times New Roman"/>
                <a:ea typeface="Times New Roman"/>
                <a:cs typeface="Times New Roman"/>
                <a:sym typeface="Times New Roman"/>
              </a:rPr>
              <a:t>Cú pháp khởi tạo một function: </a:t>
            </a:r>
            <a:endParaRPr sz="1400">
              <a:solidFill>
                <a:srgbClr val="3F3F3F"/>
              </a:solidFill>
              <a:latin typeface="Times New Roman"/>
              <a:ea typeface="Times New Roman"/>
              <a:cs typeface="Times New Roman"/>
              <a:sym typeface="Times New Roman"/>
            </a:endParaRPr>
          </a:p>
          <a:p>
            <a:pPr marL="400050" lvl="1" indent="0" algn="l" rtl="0">
              <a:lnSpc>
                <a:spcPct val="115000"/>
              </a:lnSpc>
              <a:spcBef>
                <a:spcPts val="0"/>
              </a:spcBef>
              <a:spcAft>
                <a:spcPts val="0"/>
              </a:spcAft>
              <a:buClr>
                <a:srgbClr val="000000"/>
              </a:buClr>
              <a:buSzPts val="1760"/>
              <a:buFont typeface="Arial"/>
              <a:buNone/>
            </a:pPr>
            <a:r>
              <a:rPr lang="vi" b="1">
                <a:solidFill>
                  <a:srgbClr val="3F3F3F"/>
                </a:solidFill>
                <a:latin typeface="Times New Roman"/>
                <a:ea typeface="Times New Roman"/>
                <a:cs typeface="Times New Roman"/>
                <a:sym typeface="Times New Roman"/>
              </a:rPr>
              <a:t>function nameOfFunction(var1, var2, var3, ...)</a:t>
            </a:r>
            <a:r>
              <a:rPr lang="vi">
                <a:solidFill>
                  <a:srgbClr val="3F3F3F"/>
                </a:solidFill>
                <a:latin typeface="Times New Roman"/>
                <a:ea typeface="Times New Roman"/>
                <a:cs typeface="Times New Roman"/>
                <a:sym typeface="Times New Roman"/>
              </a:rPr>
              <a:t> </a:t>
            </a:r>
            <a:r>
              <a:rPr lang="vi" b="1">
                <a:solidFill>
                  <a:srgbClr val="3F3F3F"/>
                </a:solidFill>
                <a:latin typeface="Times New Roman"/>
                <a:ea typeface="Times New Roman"/>
                <a:cs typeface="Times New Roman"/>
                <a:sym typeface="Times New Roman"/>
              </a:rPr>
              <a:t>{ // var1, var2, var3 là các tham số</a:t>
            </a:r>
            <a:endParaRPr>
              <a:solidFill>
                <a:srgbClr val="3F3F3F"/>
              </a:solidFill>
              <a:latin typeface="Times New Roman"/>
              <a:ea typeface="Times New Roman"/>
              <a:cs typeface="Times New Roman"/>
              <a:sym typeface="Times New Roman"/>
            </a:endParaRPr>
          </a:p>
          <a:p>
            <a:pPr marL="400050" lvl="1" indent="0" algn="l" rtl="0">
              <a:lnSpc>
                <a:spcPct val="115000"/>
              </a:lnSpc>
              <a:spcBef>
                <a:spcPts val="0"/>
              </a:spcBef>
              <a:spcAft>
                <a:spcPts val="0"/>
              </a:spcAft>
              <a:buClr>
                <a:srgbClr val="000000"/>
              </a:buClr>
              <a:buSzPts val="1760"/>
              <a:buFont typeface="Arial"/>
              <a:buNone/>
            </a:pPr>
            <a:r>
              <a:rPr lang="vi" b="1">
                <a:solidFill>
                  <a:srgbClr val="3F3F3F"/>
                </a:solidFill>
                <a:latin typeface="Times New Roman"/>
                <a:ea typeface="Times New Roman"/>
                <a:cs typeface="Times New Roman"/>
                <a:sym typeface="Times New Roman"/>
              </a:rPr>
              <a:t>    // Some code</a:t>
            </a:r>
            <a:endParaRPr b="1">
              <a:solidFill>
                <a:srgbClr val="3F3F3F"/>
              </a:solidFill>
              <a:latin typeface="Times New Roman"/>
              <a:ea typeface="Times New Roman"/>
              <a:cs typeface="Times New Roman"/>
              <a:sym typeface="Times New Roman"/>
            </a:endParaRPr>
          </a:p>
          <a:p>
            <a:pPr marL="400050" lvl="1" indent="0" algn="l" rtl="0">
              <a:lnSpc>
                <a:spcPct val="115000"/>
              </a:lnSpc>
              <a:spcBef>
                <a:spcPts val="0"/>
              </a:spcBef>
              <a:spcAft>
                <a:spcPts val="0"/>
              </a:spcAft>
              <a:buClr>
                <a:srgbClr val="000000"/>
              </a:buClr>
              <a:buSzPts val="1760"/>
              <a:buFont typeface="Arial"/>
              <a:buNone/>
            </a:pPr>
            <a:r>
              <a:rPr lang="vi" b="1">
                <a:solidFill>
                  <a:srgbClr val="3F3F3F"/>
                </a:solidFill>
                <a:latin typeface="Times New Roman"/>
                <a:ea typeface="Times New Roman"/>
                <a:cs typeface="Times New Roman"/>
                <a:sym typeface="Times New Roman"/>
              </a:rPr>
              <a:t>    </a:t>
            </a:r>
            <a:r>
              <a:rPr lang="vi" b="1" i="1">
                <a:solidFill>
                  <a:srgbClr val="3F3F3F"/>
                </a:solidFill>
                <a:latin typeface="Times New Roman"/>
                <a:ea typeface="Times New Roman"/>
                <a:cs typeface="Times New Roman"/>
                <a:sym typeface="Times New Roman"/>
              </a:rPr>
              <a:t>[return value;]</a:t>
            </a:r>
            <a:endParaRPr b="1" i="1">
              <a:solidFill>
                <a:srgbClr val="3F3F3F"/>
              </a:solidFill>
              <a:latin typeface="Times New Roman"/>
              <a:ea typeface="Times New Roman"/>
              <a:cs typeface="Times New Roman"/>
              <a:sym typeface="Times New Roman"/>
            </a:endParaRPr>
          </a:p>
          <a:p>
            <a:pPr marL="400050" lvl="1" indent="0" algn="l" rtl="0">
              <a:lnSpc>
                <a:spcPct val="115000"/>
              </a:lnSpc>
              <a:spcBef>
                <a:spcPts val="0"/>
              </a:spcBef>
              <a:spcAft>
                <a:spcPts val="0"/>
              </a:spcAft>
              <a:buClr>
                <a:srgbClr val="000000"/>
              </a:buClr>
              <a:buSzPts val="1760"/>
              <a:buFont typeface="Arial"/>
              <a:buNone/>
            </a:pPr>
            <a:r>
              <a:rPr lang="vi" b="1">
                <a:solidFill>
                  <a:srgbClr val="3F3F3F"/>
                </a:solidFill>
                <a:latin typeface="Times New Roman"/>
                <a:ea typeface="Times New Roman"/>
                <a:cs typeface="Times New Roman"/>
                <a:sym typeface="Times New Roman"/>
              </a:rPr>
              <a:t>}</a:t>
            </a:r>
            <a:endParaRPr>
              <a:solidFill>
                <a:srgbClr val="3F3F3F"/>
              </a:solidFill>
              <a:latin typeface="Times New Roman"/>
              <a:ea typeface="Times New Roman"/>
              <a:cs typeface="Times New Roman"/>
              <a:sym typeface="Times New Roman"/>
            </a:endParaRPr>
          </a:p>
          <a:p>
            <a:pPr marL="342900" lvl="0" indent="-309880" algn="l" rtl="0">
              <a:lnSpc>
                <a:spcPct val="115000"/>
              </a:lnSpc>
              <a:spcBef>
                <a:spcPts val="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Trong </a:t>
            </a:r>
            <a:r>
              <a:rPr lang="vi" sz="1400" b="1">
                <a:solidFill>
                  <a:srgbClr val="3F3F3F"/>
                </a:solidFill>
                <a:latin typeface="Times New Roman"/>
                <a:ea typeface="Times New Roman"/>
                <a:cs typeface="Times New Roman"/>
                <a:sym typeface="Times New Roman"/>
              </a:rPr>
              <a:t>function </a:t>
            </a:r>
            <a:r>
              <a:rPr lang="vi" sz="1400">
                <a:solidFill>
                  <a:srgbClr val="3F3F3F"/>
                </a:solidFill>
                <a:latin typeface="Times New Roman"/>
                <a:ea typeface="Times New Roman"/>
                <a:cs typeface="Times New Roman"/>
                <a:sym typeface="Times New Roman"/>
              </a:rPr>
              <a:t>dùng </a:t>
            </a:r>
            <a:r>
              <a:rPr lang="vi" sz="1400" b="1">
                <a:solidFill>
                  <a:srgbClr val="3F3F3F"/>
                </a:solidFill>
                <a:latin typeface="Times New Roman"/>
                <a:ea typeface="Times New Roman"/>
                <a:cs typeface="Times New Roman"/>
                <a:sym typeface="Times New Roman"/>
              </a:rPr>
              <a:t>return </a:t>
            </a:r>
            <a:r>
              <a:rPr lang="vi" sz="1400">
                <a:solidFill>
                  <a:srgbClr val="3F3F3F"/>
                </a:solidFill>
                <a:latin typeface="Times New Roman"/>
                <a:ea typeface="Times New Roman"/>
                <a:cs typeface="Times New Roman"/>
                <a:sym typeface="Times New Roman"/>
              </a:rPr>
              <a:t>để trả về dữ liệu và kết thúc chương function (đặt cuối câu lệnh trong hàm).</a:t>
            </a:r>
            <a:endParaRPr sz="1400">
              <a:solidFill>
                <a:srgbClr val="3F3F3F"/>
              </a:solidFill>
              <a:latin typeface="Times New Roman"/>
              <a:ea typeface="Times New Roman"/>
              <a:cs typeface="Times New Roman"/>
              <a:sym typeface="Times New Roman"/>
            </a:endParaRPr>
          </a:p>
          <a:p>
            <a:pPr marL="342900" lvl="0" indent="-309880" algn="l" rtl="0">
              <a:lnSpc>
                <a:spcPct val="115000"/>
              </a:lnSpc>
              <a:spcBef>
                <a:spcPts val="0"/>
              </a:spcBef>
              <a:spcAft>
                <a:spcPts val="0"/>
              </a:spcAft>
              <a:buClr>
                <a:srgbClr val="90C226"/>
              </a:buClr>
              <a:buSzPts val="1400"/>
              <a:buFont typeface="Noto Sans Symbols"/>
              <a:buChar char="❖"/>
            </a:pPr>
            <a:r>
              <a:rPr lang="vi" sz="1400">
                <a:solidFill>
                  <a:srgbClr val="3F3F3F"/>
                </a:solidFill>
                <a:latin typeface="Times New Roman"/>
                <a:ea typeface="Times New Roman"/>
                <a:cs typeface="Times New Roman"/>
                <a:sym typeface="Times New Roman"/>
              </a:rPr>
              <a:t>Usage: Gọi hàm (invoke) với Tên hàm và tham số nếu có. VD: </a:t>
            </a:r>
            <a:r>
              <a:rPr lang="vi" sz="1400" b="1" i="1">
                <a:solidFill>
                  <a:srgbClr val="3F3F3F"/>
                </a:solidFill>
                <a:latin typeface="Times New Roman"/>
                <a:ea typeface="Times New Roman"/>
                <a:cs typeface="Times New Roman"/>
                <a:sym typeface="Times New Roman"/>
              </a:rPr>
              <a:t>[var return value =]</a:t>
            </a:r>
            <a:r>
              <a:rPr lang="vi" sz="1400">
                <a:solidFill>
                  <a:srgbClr val="3F3F3F"/>
                </a:solidFill>
                <a:latin typeface="Times New Roman"/>
                <a:ea typeface="Times New Roman"/>
                <a:cs typeface="Times New Roman"/>
                <a:sym typeface="Times New Roman"/>
              </a:rPr>
              <a:t> </a:t>
            </a:r>
            <a:r>
              <a:rPr lang="vi" sz="1400" b="1">
                <a:solidFill>
                  <a:srgbClr val="3F3F3F"/>
                </a:solidFill>
                <a:latin typeface="Times New Roman"/>
                <a:ea typeface="Times New Roman"/>
                <a:cs typeface="Times New Roman"/>
                <a:sym typeface="Times New Roman"/>
              </a:rPr>
              <a:t>nameOfFunction(value1, value2, value3, …)</a:t>
            </a:r>
            <a:endParaRPr sz="1400" b="1">
              <a:solidFill>
                <a:srgbClr val="3F3F3F"/>
              </a:solidFill>
              <a:latin typeface="Times New Roman"/>
              <a:ea typeface="Times New Roman"/>
              <a:cs typeface="Times New Roman"/>
              <a:sym typeface="Times New Roman"/>
            </a:endParaRPr>
          </a:p>
          <a:p>
            <a:pPr marL="342900" lvl="0" indent="-309880" algn="l" rtl="0">
              <a:lnSpc>
                <a:spcPct val="115000"/>
              </a:lnSpc>
              <a:spcBef>
                <a:spcPts val="0"/>
              </a:spcBef>
              <a:spcAft>
                <a:spcPts val="0"/>
              </a:spcAft>
              <a:buClr>
                <a:srgbClr val="90C226"/>
              </a:buClr>
              <a:buSzPts val="1400"/>
              <a:buFont typeface="Times New Roman"/>
              <a:buChar char="❖"/>
            </a:pPr>
            <a:r>
              <a:rPr lang="vi" sz="1400" b="1">
                <a:solidFill>
                  <a:srgbClr val="3F3F3F"/>
                </a:solidFill>
                <a:latin typeface="Times New Roman"/>
                <a:ea typeface="Times New Roman"/>
                <a:cs typeface="Times New Roman"/>
                <a:sym typeface="Times New Roman"/>
              </a:rPr>
              <a:t>Note:</a:t>
            </a:r>
            <a:endParaRPr sz="1400">
              <a:solidFill>
                <a:srgbClr val="3F3F3F"/>
              </a:solidFill>
              <a:latin typeface="Times New Roman"/>
              <a:ea typeface="Times New Roman"/>
              <a:cs typeface="Times New Roman"/>
              <a:sym typeface="Times New Roman"/>
            </a:endParaRPr>
          </a:p>
          <a:p>
            <a:pPr marL="742950" lvl="1" indent="-283210" algn="l" rtl="0">
              <a:lnSpc>
                <a:spcPct val="115000"/>
              </a:lnSpc>
              <a:spcBef>
                <a:spcPts val="0"/>
              </a:spcBef>
              <a:spcAft>
                <a:spcPts val="0"/>
              </a:spcAft>
              <a:buClr>
                <a:srgbClr val="669900"/>
              </a:buClr>
              <a:buSzPts val="1400"/>
              <a:buFont typeface="Times New Roman"/>
              <a:buChar char="➢"/>
            </a:pPr>
            <a:r>
              <a:rPr lang="vi" sz="1400">
                <a:solidFill>
                  <a:srgbClr val="3F3F3F"/>
                </a:solidFill>
                <a:latin typeface="Times New Roman"/>
                <a:ea typeface="Times New Roman"/>
                <a:cs typeface="Times New Roman"/>
                <a:sym typeface="Times New Roman"/>
              </a:rPr>
              <a:t>Use </a:t>
            </a:r>
            <a:r>
              <a:rPr lang="vi" sz="1400" b="1">
                <a:solidFill>
                  <a:srgbClr val="3F3F3F"/>
                </a:solidFill>
                <a:latin typeface="Times New Roman"/>
                <a:ea typeface="Times New Roman"/>
                <a:cs typeface="Times New Roman"/>
                <a:sym typeface="Times New Roman"/>
              </a:rPr>
              <a:t>()</a:t>
            </a:r>
            <a:r>
              <a:rPr lang="vi" sz="1400">
                <a:solidFill>
                  <a:srgbClr val="3F3F3F"/>
                </a:solidFill>
                <a:latin typeface="Times New Roman"/>
                <a:ea typeface="Times New Roman"/>
                <a:cs typeface="Times New Roman"/>
                <a:sym typeface="Times New Roman"/>
              </a:rPr>
              <a:t> to invoke function</a:t>
            </a:r>
            <a:endParaRPr sz="1400">
              <a:solidFill>
                <a:srgbClr val="3F3F3F"/>
              </a:solidFill>
              <a:latin typeface="Times New Roman"/>
              <a:ea typeface="Times New Roman"/>
              <a:cs typeface="Times New Roman"/>
              <a:sym typeface="Times New Roman"/>
            </a:endParaRPr>
          </a:p>
          <a:p>
            <a:pPr marL="742950" lvl="1" indent="-285750" algn="l" rtl="0">
              <a:lnSpc>
                <a:spcPct val="115000"/>
              </a:lnSpc>
              <a:spcBef>
                <a:spcPts val="0"/>
              </a:spcBef>
              <a:spcAft>
                <a:spcPts val="0"/>
              </a:spcAft>
              <a:buClr>
                <a:srgbClr val="669900"/>
              </a:buClr>
              <a:buSzPts val="1440"/>
              <a:buFont typeface="Times New Roman"/>
              <a:buChar char="➢"/>
            </a:pPr>
            <a:r>
              <a:rPr lang="vi">
                <a:solidFill>
                  <a:srgbClr val="3F3F3F"/>
                </a:solidFill>
                <a:latin typeface="Times New Roman"/>
                <a:ea typeface="Times New Roman"/>
                <a:cs typeface="Times New Roman"/>
                <a:sym typeface="Times New Roman"/>
              </a:rPr>
              <a:t>Javascript objects and arrays follows pass by reference, else passing by value</a:t>
            </a:r>
            <a:endParaRPr>
              <a:solidFill>
                <a:srgbClr val="3F3F3F"/>
              </a:solidFill>
              <a:latin typeface="Times New Roman"/>
              <a:ea typeface="Times New Roman"/>
              <a:cs typeface="Times New Roman"/>
              <a:sym typeface="Times New Roman"/>
            </a:endParaRPr>
          </a:p>
          <a:p>
            <a:pPr marL="742950" lvl="1" indent="-285750" algn="l" rtl="0">
              <a:lnSpc>
                <a:spcPct val="115000"/>
              </a:lnSpc>
              <a:spcBef>
                <a:spcPts val="0"/>
              </a:spcBef>
              <a:spcAft>
                <a:spcPts val="0"/>
              </a:spcAft>
              <a:buClr>
                <a:srgbClr val="669900"/>
              </a:buClr>
              <a:buSzPts val="1440"/>
              <a:buFont typeface="Times New Roman"/>
              <a:buChar char="➢"/>
            </a:pPr>
            <a:r>
              <a:rPr lang="vi">
                <a:solidFill>
                  <a:srgbClr val="3F3F3F"/>
                </a:solidFill>
                <a:latin typeface="Times New Roman"/>
                <a:ea typeface="Times New Roman"/>
                <a:cs typeface="Times New Roman"/>
                <a:sym typeface="Times New Roman"/>
              </a:rPr>
              <a:t>Local vs global variable, introduce hoisting(advance)</a:t>
            </a:r>
            <a:endParaRPr>
              <a:solidFill>
                <a:srgbClr val="3F3F3F"/>
              </a:solidFill>
              <a:latin typeface="Times New Roman"/>
              <a:ea typeface="Times New Roman"/>
              <a:cs typeface="Times New Roman"/>
              <a:sym typeface="Times New Roman"/>
            </a:endParaRPr>
          </a:p>
          <a:p>
            <a:pPr marL="742950" lvl="1" indent="-285750" algn="l" rtl="0">
              <a:lnSpc>
                <a:spcPct val="115000"/>
              </a:lnSpc>
              <a:spcBef>
                <a:spcPts val="0"/>
              </a:spcBef>
              <a:spcAft>
                <a:spcPts val="0"/>
              </a:spcAft>
              <a:buClr>
                <a:srgbClr val="669900"/>
              </a:buClr>
              <a:buSzPts val="1440"/>
              <a:buFont typeface="Times New Roman"/>
              <a:buChar char="➢"/>
            </a:pPr>
            <a:r>
              <a:rPr lang="vi">
                <a:solidFill>
                  <a:srgbClr val="3F3F3F"/>
                </a:solidFill>
                <a:latin typeface="Times New Roman"/>
                <a:ea typeface="Times New Roman"/>
                <a:cs typeface="Times New Roman"/>
                <a:sym typeface="Times New Roman"/>
              </a:rPr>
              <a:t>Function can call itself (recursive)</a:t>
            </a:r>
            <a:endParaRPr>
              <a:solidFill>
                <a:srgbClr val="3F3F3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5276</Words>
  <Application>Microsoft Office PowerPoint</Application>
  <PresentationFormat>Trình chiếu Trên màn hình (16:9)</PresentationFormat>
  <Paragraphs>598</Paragraphs>
  <Slides>52</Slides>
  <Notes>52</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52</vt:i4>
      </vt:variant>
    </vt:vector>
  </HeadingPairs>
  <TitlesOfParts>
    <vt:vector size="60" baseType="lpstr">
      <vt:lpstr>Arial</vt:lpstr>
      <vt:lpstr>Consolas</vt:lpstr>
      <vt:lpstr>Noto Sans Symbols</vt:lpstr>
      <vt:lpstr>Proxima Nova</vt:lpstr>
      <vt:lpstr>Times New Roman</vt:lpstr>
      <vt:lpstr>Trebuchet MS</vt:lpstr>
      <vt:lpstr>Verdana</vt:lpstr>
      <vt:lpstr>Spearmint</vt:lpstr>
      <vt:lpstr>Javascript</vt:lpstr>
      <vt:lpstr>Outline</vt:lpstr>
      <vt:lpstr>Javascript là gì</vt:lpstr>
      <vt:lpstr>Javascript </vt:lpstr>
      <vt:lpstr>Let’s learn JavaScript together</vt:lpstr>
      <vt:lpstr>Kiểu dữ liệu (data types)</vt:lpstr>
      <vt:lpstr>Khai báo biến và cách đặt tên</vt:lpstr>
      <vt:lpstr>Các lệnh và biểu thức cơ bản</vt:lpstr>
      <vt:lpstr>Function</vt:lpstr>
      <vt:lpstr>Function expressions &amp;&amp; Arrow Function</vt:lpstr>
      <vt:lpstr>Numbers</vt:lpstr>
      <vt:lpstr>String</vt:lpstr>
      <vt:lpstr>String - properties and methods</vt:lpstr>
      <vt:lpstr>Array</vt:lpstr>
      <vt:lpstr>Array - Access element</vt:lpstr>
      <vt:lpstr>Array methods</vt:lpstr>
      <vt:lpstr>Array methods</vt:lpstr>
      <vt:lpstr>Symbol type</vt:lpstr>
      <vt:lpstr>Bản trình bày PowerPoint</vt:lpstr>
      <vt:lpstr>Bản trình bày PowerPoint</vt:lpstr>
      <vt:lpstr>Function Object</vt:lpstr>
      <vt:lpstr>Function Object</vt:lpstr>
      <vt:lpstr>Callback javascript</vt:lpstr>
      <vt:lpstr>Callback javascript - Callback hell</vt:lpstr>
      <vt:lpstr>Callback javascript - Callback hell - Improve</vt:lpstr>
      <vt:lpstr>Promise</vt:lpstr>
      <vt:lpstr>Promise hell</vt:lpstr>
      <vt:lpstr>async/await </vt:lpstr>
      <vt:lpstr>generator function </vt:lpstr>
      <vt:lpstr>generator function(T)</vt:lpstr>
      <vt:lpstr>generator function(T)</vt:lpstr>
      <vt:lpstr>Fetching (network)</vt:lpstr>
      <vt:lpstr>Ajax</vt:lpstr>
      <vt:lpstr>Import and export</vt:lpstr>
      <vt:lpstr>Class Javascript</vt:lpstr>
      <vt:lpstr>Class Expression</vt:lpstr>
      <vt:lpstr>Bản trình bày PowerPoint</vt:lpstr>
      <vt:lpstr>Class javascript</vt:lpstr>
      <vt:lpstr>Advance</vt:lpstr>
      <vt:lpstr>Parameters</vt:lpstr>
      <vt:lpstr>bind, call, apply</vt:lpstr>
      <vt:lpstr>Closure</vt:lpstr>
      <vt:lpstr>JAVASCRIPT WITH DOM</vt:lpstr>
      <vt:lpstr>JAVASCRIPT WITH DOM </vt:lpstr>
      <vt:lpstr>JAVASCRIPT WITH DOM </vt:lpstr>
      <vt:lpstr>Finding HTML Objects</vt:lpstr>
      <vt:lpstr>Finding HTML Objects</vt:lpstr>
      <vt:lpstr>Finding HTML Elements by CSS Selectors</vt:lpstr>
      <vt:lpstr>Changing HTML Style</vt:lpstr>
      <vt:lpstr>JavaScript HTML DOM EventListener</vt:lpstr>
      <vt:lpstr>JavaScript HTML DOM Animation</vt:lpstr>
      <vt:lpstr>EXTEND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cp:lastModifiedBy>bui thanh</cp:lastModifiedBy>
  <cp:revision>1</cp:revision>
  <dcterms:modified xsi:type="dcterms:W3CDTF">2021-08-09T00:15:25Z</dcterms:modified>
</cp:coreProperties>
</file>