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handoutMasterIdLst>
    <p:handoutMasterId r:id="rId14"/>
  </p:handoutMasterIdLst>
  <p:sldIdLst>
    <p:sldId id="947" r:id="rId2"/>
    <p:sldId id="953" r:id="rId3"/>
    <p:sldId id="954" r:id="rId4"/>
    <p:sldId id="955" r:id="rId5"/>
    <p:sldId id="956" r:id="rId6"/>
    <p:sldId id="957" r:id="rId7"/>
    <p:sldId id="958" r:id="rId8"/>
    <p:sldId id="959" r:id="rId9"/>
    <p:sldId id="960" r:id="rId10"/>
    <p:sldId id="961" r:id="rId11"/>
    <p:sldId id="962" r:id="rId12"/>
  </p:sldIdLst>
  <p:sldSz cx="12192000" cy="68580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04" userDrawn="1">
          <p15:clr>
            <a:srgbClr val="A4A3A4"/>
          </p15:clr>
        </p15:guide>
        <p15:guide id="3" pos="7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E72"/>
    <a:srgbClr val="960000"/>
    <a:srgbClr val="D8CEC6"/>
    <a:srgbClr val="FFC2AF"/>
    <a:srgbClr val="FFCC66"/>
    <a:srgbClr val="CCFF99"/>
    <a:srgbClr val="008000"/>
    <a:srgbClr val="00009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8980" autoAdjust="0"/>
  </p:normalViewPr>
  <p:slideViewPr>
    <p:cSldViewPr snapToGrid="0">
      <p:cViewPr varScale="1">
        <p:scale>
          <a:sx n="100" d="100"/>
          <a:sy n="100" d="100"/>
        </p:scale>
        <p:origin x="184" y="160"/>
      </p:cViewPr>
      <p:guideLst>
        <p:guide orient="horz" pos="4032"/>
        <p:guide pos="704"/>
        <p:guide pos="7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214" y="-6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DE22A8-CE6D-4471-800F-32C4971C27F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2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CD28B3-E15B-4014-93F9-3F87C934E01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38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5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25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82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33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615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511A5-2C9A-7A50-2B7E-D353B290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/>
          <a:stretch/>
        </p:blipFill>
        <p:spPr>
          <a:xfrm>
            <a:off x="10358493" y="19878"/>
            <a:ext cx="1783812" cy="42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23B59-771C-3F12-2560-6695C9431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56" y="108793"/>
            <a:ext cx="2206488" cy="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425700"/>
            <a:ext cx="5181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basic example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Verity, Pete Winskill</a:t>
            </a:r>
          </a:p>
        </p:txBody>
      </p:sp>
    </p:spTree>
    <p:extLst>
      <p:ext uri="{BB962C8B-B14F-4D97-AF65-F5344CB8AC3E}">
        <p14:creationId xmlns:p14="http://schemas.microsoft.com/office/powerpoint/2010/main" val="165082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Assessing behavior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EC3C4-19A1-57F8-BFA4-459B436EE5FC}"/>
              </a:ext>
            </a:extLst>
          </p:cNvPr>
          <p:cNvSpPr txBox="1"/>
          <p:nvPr/>
        </p:nvSpPr>
        <p:spPr>
          <a:xfrm>
            <a:off x="654667" y="983675"/>
            <a:ext cx="3166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plot_trace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Picture 3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1976A8BE-86EA-2030-F0E7-CA5ADAC6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2" y="1803400"/>
            <a:ext cx="7710727" cy="4327213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C9B695D-6BD0-E2DC-940C-5D25C9A8D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1752600"/>
            <a:ext cx="32385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221355-DDA7-DF8C-5D1F-1A4CFB9347DF}"/>
              </a:ext>
            </a:extLst>
          </p:cNvPr>
          <p:cNvSpPr txBox="1"/>
          <p:nvPr/>
        </p:nvSpPr>
        <p:spPr>
          <a:xfrm>
            <a:off x="8667750" y="1027550"/>
            <a:ext cx="3166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diagnostics</a:t>
            </a:r>
          </a:p>
        </p:txBody>
      </p:sp>
    </p:spTree>
    <p:extLst>
      <p:ext uri="{BB962C8B-B14F-4D97-AF65-F5344CB8AC3E}">
        <p14:creationId xmlns:p14="http://schemas.microsoft.com/office/powerpoint/2010/main" val="213781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EC3C4-19A1-57F8-BFA4-459B436EE5FC}"/>
              </a:ext>
            </a:extLst>
          </p:cNvPr>
          <p:cNvSpPr txBox="1"/>
          <p:nvPr/>
        </p:nvSpPr>
        <p:spPr>
          <a:xfrm>
            <a:off x="654666" y="983675"/>
            <a:ext cx="1028003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fiddling with the priors. What happens if you give sigma a normal prior going from -Inf to Inf?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adding a quadratic term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making a linear model in terms of both Girth and Height</a:t>
            </a:r>
          </a:p>
        </p:txBody>
      </p:sp>
    </p:spTree>
    <p:extLst>
      <p:ext uri="{BB962C8B-B14F-4D97-AF65-F5344CB8AC3E}">
        <p14:creationId xmlns:p14="http://schemas.microsoft.com/office/powerpoint/2010/main" val="36104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main inputs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910449" y="1800913"/>
            <a:ext cx="8436751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Likelihood and prior functions</a:t>
            </a:r>
            <a:endParaRPr lang="en-US" sz="3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643749" y="1254813"/>
            <a:ext cx="84367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must be in a list</a:t>
            </a: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4279A28-D3DF-56FA-AC8A-E970B8B5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61" y="2628848"/>
            <a:ext cx="3166680" cy="262801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61DBEDF-7817-3EC8-3C1C-AC0CBF465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9" y="2628848"/>
            <a:ext cx="3432952" cy="3320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1F69A-BFB0-89CF-BA5D-863C6D2B371E}"/>
              </a:ext>
            </a:extLst>
          </p:cNvPr>
          <p:cNvSpPr txBox="1"/>
          <p:nvPr/>
        </p:nvSpPr>
        <p:spPr>
          <a:xfrm>
            <a:off x="6333349" y="1254813"/>
            <a:ext cx="57189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type of list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656449" y="1254813"/>
            <a:ext cx="843675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must be in a 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contain the columns 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min, max</a:t>
            </a: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values are allowed to be +-infinity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24BD359-4266-65A4-D9A8-402F0A74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517899"/>
            <a:ext cx="4209919" cy="20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Log-likelihood function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5711049" y="1254813"/>
            <a:ext cx="59856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have these exact input arguments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E2F9379-3898-D52B-770A-30A7349A4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27895"/>
            <a:ext cx="4394200" cy="4546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A3D74C-32DC-6222-B690-05BAF5C8F328}"/>
              </a:ext>
            </a:extLst>
          </p:cNvPr>
          <p:cNvCxnSpPr/>
          <p:nvPr/>
        </p:nvCxnSpPr>
        <p:spPr>
          <a:xfrm flipH="1">
            <a:off x="5041900" y="16002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137E9F-B390-3179-87CC-19C536D1030B}"/>
              </a:ext>
            </a:extLst>
          </p:cNvPr>
          <p:cNvSpPr txBox="1"/>
          <p:nvPr/>
        </p:nvSpPr>
        <p:spPr>
          <a:xfrm>
            <a:off x="5711049" y="2089968"/>
            <a:ext cx="582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named vector. Names match those defined in the parameters 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4DDC4-6B01-9773-BB8D-1D16B963A592}"/>
              </a:ext>
            </a:extLst>
          </p:cNvPr>
          <p:cNvSpPr txBox="1"/>
          <p:nvPr/>
        </p:nvSpPr>
        <p:spPr>
          <a:xfrm>
            <a:off x="5711049" y="2933665"/>
            <a:ext cx="59856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list</a:t>
            </a:r>
          </a:p>
          <a:p>
            <a:pPr>
              <a:lnSpc>
                <a:spcPct val="150000"/>
              </a:lnSpc>
            </a:pP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list (often left empty)</a:t>
            </a: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return the likelihood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log space</a:t>
            </a:r>
          </a:p>
        </p:txBody>
      </p:sp>
    </p:spTree>
    <p:extLst>
      <p:ext uri="{BB962C8B-B14F-4D97-AF65-F5344CB8AC3E}">
        <p14:creationId xmlns:p14="http://schemas.microsoft.com/office/powerpoint/2010/main" val="1584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Log-prior function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D25A-FB2F-0189-05F1-85580542292A}"/>
              </a:ext>
            </a:extLst>
          </p:cNvPr>
          <p:cNvSpPr txBox="1"/>
          <p:nvPr/>
        </p:nvSpPr>
        <p:spPr>
          <a:xfrm>
            <a:off x="5711049" y="1254813"/>
            <a:ext cx="59856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inputs, minus 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A3D74C-32DC-6222-B690-05BAF5C8F328}"/>
              </a:ext>
            </a:extLst>
          </p:cNvPr>
          <p:cNvCxnSpPr/>
          <p:nvPr/>
        </p:nvCxnSpPr>
        <p:spPr>
          <a:xfrm flipH="1">
            <a:off x="5041900" y="16002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4DDC4-6B01-9773-BB8D-1D16B963A592}"/>
              </a:ext>
            </a:extLst>
          </p:cNvPr>
          <p:cNvSpPr txBox="1"/>
          <p:nvPr/>
        </p:nvSpPr>
        <p:spPr>
          <a:xfrm>
            <a:off x="5711048" y="3716193"/>
            <a:ext cx="59856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return the prior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log space</a:t>
            </a:r>
          </a:p>
        </p:txBody>
      </p:sp>
      <p:pic>
        <p:nvPicPr>
          <p:cNvPr id="4" name="Picture 3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62D83E86-8FC0-954F-6D3A-4ADAA25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22365"/>
            <a:ext cx="4394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MCMC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B21D640-CC0D-A612-A801-15A0316B4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57631"/>
            <a:ext cx="4595944" cy="26924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2B637782-BEAA-CC5C-F1F5-7A50BCA2614B}"/>
              </a:ext>
            </a:extLst>
          </p:cNvPr>
          <p:cNvSpPr/>
          <p:nvPr/>
        </p:nvSpPr>
        <p:spPr>
          <a:xfrm>
            <a:off x="5295900" y="2349500"/>
            <a:ext cx="444500" cy="1154331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1CCECC6-1770-F873-0F86-232095AAAE87}"/>
              </a:ext>
            </a:extLst>
          </p:cNvPr>
          <p:cNvSpPr/>
          <p:nvPr/>
        </p:nvSpPr>
        <p:spPr>
          <a:xfrm>
            <a:off x="5295900" y="3695701"/>
            <a:ext cx="444500" cy="8763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6028B-A29E-FF1B-8D95-B366884F2B60}"/>
              </a:ext>
            </a:extLst>
          </p:cNvPr>
          <p:cNvSpPr txBox="1"/>
          <p:nvPr/>
        </p:nvSpPr>
        <p:spPr>
          <a:xfrm>
            <a:off x="5894256" y="2537513"/>
            <a:ext cx="59856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inputs we just defined</a:t>
            </a: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7B801-55C9-9F5E-D57C-0200316D8445}"/>
              </a:ext>
            </a:extLst>
          </p:cNvPr>
          <p:cNvSpPr txBox="1"/>
          <p:nvPr/>
        </p:nvSpPr>
        <p:spPr>
          <a:xfrm>
            <a:off x="5894256" y="3782969"/>
            <a:ext cx="59856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Run-time parameters</a:t>
            </a: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“trees” data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C2AE8E3-6130-B49B-BE1D-C2B49DB7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1" y="1703469"/>
            <a:ext cx="3166680" cy="2628018"/>
          </a:xfrm>
          <a:prstGeom prst="rect">
            <a:avLst/>
          </a:prstGeom>
        </p:spPr>
      </p:pic>
      <p:pic>
        <p:nvPicPr>
          <p:cNvPr id="5" name="Picture 4" descr="A tree with many leaves&#10;&#10;Description automatically generated with medium confidence">
            <a:extLst>
              <a:ext uri="{FF2B5EF4-FFF2-40B4-BE49-F238E27FC236}">
                <a16:creationId xmlns:a16="http://schemas.microsoft.com/office/drawing/2014/main" id="{AED76A60-1B55-98C8-CEA9-9A21481AB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73" y="1080420"/>
            <a:ext cx="2835027" cy="5028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AF370-12AA-5373-CDB5-718B188E9AEF}"/>
              </a:ext>
            </a:extLst>
          </p:cNvPr>
          <p:cNvSpPr txBox="1"/>
          <p:nvPr/>
        </p:nvSpPr>
        <p:spPr>
          <a:xfrm>
            <a:off x="9488357" y="6047345"/>
            <a:ext cx="12939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tree</a:t>
            </a: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EC3C4-19A1-57F8-BFA4-459B436EE5FC}"/>
              </a:ext>
            </a:extLst>
          </p:cNvPr>
          <p:cNvSpPr txBox="1"/>
          <p:nvPr/>
        </p:nvSpPr>
        <p:spPr>
          <a:xfrm>
            <a:off x="4617067" y="2274838"/>
            <a:ext cx="316668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predict Volume using Girth?</a:t>
            </a: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81826-0F4E-58E7-5662-AD999DBC949B}"/>
              </a:ext>
            </a:extLst>
          </p:cNvPr>
          <p:cNvSpPr txBox="1"/>
          <p:nvPr/>
        </p:nvSpPr>
        <p:spPr>
          <a:xfrm>
            <a:off x="825500" y="4939723"/>
            <a:ext cx="643193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through file</a:t>
            </a:r>
          </a:p>
          <a:p>
            <a:pPr>
              <a:lnSpc>
                <a:spcPct val="150000"/>
              </a:lnSpc>
            </a:pPr>
            <a:r>
              <a:rPr lang="en-US" sz="20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R_scripts</a:t>
            </a:r>
            <a:r>
              <a:rPr lang="en-US" sz="20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/01.Basic_linear_regression.R</a:t>
            </a:r>
          </a:p>
        </p:txBody>
      </p:sp>
    </p:spTree>
    <p:extLst>
      <p:ext uri="{BB962C8B-B14F-4D97-AF65-F5344CB8AC3E}">
        <p14:creationId xmlns:p14="http://schemas.microsoft.com/office/powerpoint/2010/main" val="5851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721114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59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213</Words>
  <Application>Microsoft Macintosh PowerPoint</Application>
  <PresentationFormat>Widescreen</PresentationFormat>
  <Paragraphs>46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Verity, Robert J</cp:lastModifiedBy>
  <cp:revision>540</cp:revision>
  <dcterms:modified xsi:type="dcterms:W3CDTF">2024-06-26T11:37:00Z</dcterms:modified>
</cp:coreProperties>
</file>