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9"/>
  </p:notesMasterIdLst>
  <p:handoutMasterIdLst>
    <p:handoutMasterId r:id="rId20"/>
  </p:handoutMasterIdLst>
  <p:sldIdLst>
    <p:sldId id="947" r:id="rId2"/>
    <p:sldId id="953" r:id="rId3"/>
    <p:sldId id="954" r:id="rId4"/>
    <p:sldId id="955" r:id="rId5"/>
    <p:sldId id="957" r:id="rId6"/>
    <p:sldId id="958" r:id="rId7"/>
    <p:sldId id="959" r:id="rId8"/>
    <p:sldId id="960" r:id="rId9"/>
    <p:sldId id="961" r:id="rId10"/>
    <p:sldId id="966" r:id="rId11"/>
    <p:sldId id="967" r:id="rId12"/>
    <p:sldId id="962" r:id="rId13"/>
    <p:sldId id="964" r:id="rId14"/>
    <p:sldId id="965" r:id="rId15"/>
    <p:sldId id="963" r:id="rId16"/>
    <p:sldId id="968" r:id="rId17"/>
    <p:sldId id="969" r:id="rId18"/>
  </p:sldIdLst>
  <p:sldSz cx="12192000" cy="6858000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04" userDrawn="1">
          <p15:clr>
            <a:srgbClr val="A4A3A4"/>
          </p15:clr>
        </p15:guide>
        <p15:guide id="3" pos="7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E72"/>
    <a:srgbClr val="960000"/>
    <a:srgbClr val="D8CEC6"/>
    <a:srgbClr val="FFC2AF"/>
    <a:srgbClr val="FFCC66"/>
    <a:srgbClr val="CCFF99"/>
    <a:srgbClr val="008000"/>
    <a:srgbClr val="00009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8980" autoAdjust="0"/>
  </p:normalViewPr>
  <p:slideViewPr>
    <p:cSldViewPr snapToGrid="0">
      <p:cViewPr>
        <p:scale>
          <a:sx n="100" d="100"/>
          <a:sy n="100" d="100"/>
        </p:scale>
        <p:origin x="1392" y="160"/>
      </p:cViewPr>
      <p:guideLst>
        <p:guide orient="horz" pos="4032"/>
        <p:guide pos="704"/>
        <p:guide pos="7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214" y="-6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5DE22A8-CE6D-4471-800F-32C4971C27F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32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CD28B3-E15B-4014-93F9-3F87C934E01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1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672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51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374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874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525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46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611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96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88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6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71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434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04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817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6511A5-2C9A-7A50-2B7E-D353B2906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3"/>
          <a:stretch/>
        </p:blipFill>
        <p:spPr>
          <a:xfrm>
            <a:off x="10358493" y="19878"/>
            <a:ext cx="1783812" cy="42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23B59-771C-3F12-2560-6695C9431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56" y="108793"/>
            <a:ext cx="2206488" cy="2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3505200" y="2425700"/>
            <a:ext cx="518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Visualizing model fit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 Verity, Pete Winskill</a:t>
            </a:r>
          </a:p>
        </p:txBody>
      </p:sp>
    </p:spTree>
    <p:extLst>
      <p:ext uri="{BB962C8B-B14F-4D97-AF65-F5344CB8AC3E}">
        <p14:creationId xmlns:p14="http://schemas.microsoft.com/office/powerpoint/2010/main" val="165082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87264C-45D6-2644-2349-28BC1FB6A597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predictive checks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E0E3B-2169-5290-F91B-C7302D026EF3}"/>
              </a:ext>
            </a:extLst>
          </p:cNvPr>
          <p:cNvSpPr txBox="1"/>
          <p:nvPr/>
        </p:nvSpPr>
        <p:spPr>
          <a:xfrm>
            <a:off x="605649" y="1111766"/>
            <a:ext cx="10354451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 up with some measure that you can calculate on the real data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 datasets </a:t>
            </a: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same dimension as the observed data 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drawing from the predictive distribution. Do this many times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the same measure on the simulated datasets. Look at the distribution of this measure compared to the real data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96F24C2-B511-3795-8F69-BEFD8FC52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3725256"/>
            <a:ext cx="4777462" cy="277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89623B-091B-6B54-BD10-9B15AF23C360}"/>
              </a:ext>
            </a:extLst>
          </p:cNvPr>
          <p:cNvSpPr txBox="1"/>
          <p:nvPr/>
        </p:nvSpPr>
        <p:spPr>
          <a:xfrm>
            <a:off x="6896100" y="3939146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real data match the predictive distribution in terms of this measure? </a:t>
            </a:r>
          </a:p>
        </p:txBody>
      </p:sp>
    </p:spTree>
    <p:extLst>
      <p:ext uri="{BB962C8B-B14F-4D97-AF65-F5344CB8AC3E}">
        <p14:creationId xmlns:p14="http://schemas.microsoft.com/office/powerpoint/2010/main" val="58600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87264C-45D6-2644-2349-28BC1FB6A597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predictive checks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E0E3B-2169-5290-F91B-C7302D026EF3}"/>
              </a:ext>
            </a:extLst>
          </p:cNvPr>
          <p:cNvSpPr txBox="1"/>
          <p:nvPr/>
        </p:nvSpPr>
        <p:spPr>
          <a:xfrm>
            <a:off x="605649" y="1111766"/>
            <a:ext cx="103544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Rooted in reality. A series of important “sanity checks”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 and straightforward to implement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pick up subtle patterns in the data</a:t>
            </a:r>
          </a:p>
        </p:txBody>
      </p:sp>
      <p:pic>
        <p:nvPicPr>
          <p:cNvPr id="3" name="Picture 2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9353E4AB-C588-0FF1-8610-128BCB56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2" y="3561021"/>
            <a:ext cx="4815698" cy="30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3505200" y="2721114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5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Credible intervals of fitted relationship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E70A4D65-CDBF-CFC1-2EB0-92E66B944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1149350"/>
            <a:ext cx="8362950" cy="52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Credible intervals of fitted relationship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A4D65-CDBF-CFC1-2EB0-92E66B944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950" y="1149350"/>
            <a:ext cx="8362950" cy="5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87264C-45D6-2644-2349-28BC1FB6A597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predictive intervals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BAA15-2D4A-8FBE-28E7-375173F32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951" y="1149350"/>
            <a:ext cx="8362948" cy="5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87264C-45D6-2644-2349-28BC1FB6A597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PPCs for linear model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1DE9348C-A7F4-9EC5-BC87-010F5825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70" y="876300"/>
            <a:ext cx="8298930" cy="57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87264C-45D6-2644-2349-28BC1FB6A597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PPCs for quadratic model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C07E4-7EBA-2235-4666-BC6606E1D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970" y="876300"/>
            <a:ext cx="8298929" cy="57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2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ice cream shop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187B4-9256-7752-C654-BBDD67E9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1" y="4118501"/>
            <a:ext cx="1946910" cy="1946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D7B1D-C7A8-2D51-8334-EE88A722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23" y="4118501"/>
            <a:ext cx="1946910" cy="1946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8A364-6A0D-0B1C-969F-90857650CA60}"/>
              </a:ext>
            </a:extLst>
          </p:cNvPr>
          <p:cNvSpPr txBox="1"/>
          <p:nvPr/>
        </p:nvSpPr>
        <p:spPr>
          <a:xfrm>
            <a:off x="633589" y="1700583"/>
            <a:ext cx="87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6785A-DC4B-8EEA-442F-45D8F30C00A9}"/>
              </a:ext>
            </a:extLst>
          </p:cNvPr>
          <p:cNvSpPr txBox="1"/>
          <p:nvPr/>
        </p:nvSpPr>
        <p:spPr>
          <a:xfrm>
            <a:off x="1340557" y="1700583"/>
            <a:ext cx="4218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 want chicken korma or frogspawn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flavour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You have to choose 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50DC4-C36E-0976-9EDF-8CEBC4C2B668}"/>
              </a:ext>
            </a:extLst>
          </p:cNvPr>
          <p:cNvSpPr txBox="1"/>
          <p:nvPr/>
        </p:nvSpPr>
        <p:spPr>
          <a:xfrm>
            <a:off x="633589" y="3169375"/>
            <a:ext cx="87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A5037-F83B-7940-65CE-4ECB96C4A154}"/>
              </a:ext>
            </a:extLst>
          </p:cNvPr>
          <p:cNvSpPr txBox="1"/>
          <p:nvPr/>
        </p:nvSpPr>
        <p:spPr>
          <a:xfrm>
            <a:off x="1340557" y="3169375"/>
            <a:ext cx="42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Chicken korma I guess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D95013-85BC-D773-6E28-A1CD34A5A1B7}"/>
              </a:ext>
            </a:extLst>
          </p:cNvPr>
          <p:cNvGrpSpPr/>
          <p:nvPr/>
        </p:nvGrpSpPr>
        <p:grpSpPr>
          <a:xfrm>
            <a:off x="6752449" y="1700583"/>
            <a:ext cx="4925344" cy="4364828"/>
            <a:chOff x="6752449" y="1700583"/>
            <a:chExt cx="4925344" cy="43648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E9EAC-7BF1-8733-22B5-785413CFDD92}"/>
                </a:ext>
              </a:extLst>
            </p:cNvPr>
            <p:cNvSpPr txBox="1"/>
            <p:nvPr/>
          </p:nvSpPr>
          <p:spPr>
            <a:xfrm>
              <a:off x="6752449" y="1700583"/>
              <a:ext cx="875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303395-15AF-8480-07FC-789CAD95D595}"/>
                </a:ext>
              </a:extLst>
            </p:cNvPr>
            <p:cNvSpPr txBox="1"/>
            <p:nvPr/>
          </p:nvSpPr>
          <p:spPr>
            <a:xfrm>
              <a:off x="7459417" y="1700583"/>
              <a:ext cx="42183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 you want a chicken korma ice cream?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29F500-66C5-3E37-7167-4BC21F0C8F21}"/>
                </a:ext>
              </a:extLst>
            </p:cNvPr>
            <p:cNvSpPr txBox="1"/>
            <p:nvPr/>
          </p:nvSpPr>
          <p:spPr>
            <a:xfrm>
              <a:off x="6752449" y="2632543"/>
              <a:ext cx="875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8F11CE-3366-8B48-E1F9-B8F5896A3520}"/>
                </a:ext>
              </a:extLst>
            </p:cNvPr>
            <p:cNvSpPr txBox="1"/>
            <p:nvPr/>
          </p:nvSpPr>
          <p:spPr>
            <a:xfrm>
              <a:off x="7459417" y="2632543"/>
              <a:ext cx="421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5610587-42E2-C83E-7079-58F60B465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4871" y="4118501"/>
              <a:ext cx="1946910" cy="194691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8C24AA-7C77-99BF-4352-FE237CAE5C90}"/>
              </a:ext>
            </a:extLst>
          </p:cNvPr>
          <p:cNvSpPr txBox="1"/>
          <p:nvPr/>
        </p:nvSpPr>
        <p:spPr>
          <a:xfrm>
            <a:off x="1071174" y="961919"/>
            <a:ext cx="40202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Comparison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13B8F-BC43-815B-4708-F7E3A355892C}"/>
              </a:ext>
            </a:extLst>
          </p:cNvPr>
          <p:cNvSpPr txBox="1"/>
          <p:nvPr/>
        </p:nvSpPr>
        <p:spPr>
          <a:xfrm>
            <a:off x="7259460" y="935752"/>
            <a:ext cx="40202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22230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posterior distributions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643749" y="5504813"/>
            <a:ext cx="470549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OK, but is my model fit any good?</a:t>
            </a: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4AC80261-1CA1-8DE8-2451-AF20F045A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2" y="1352841"/>
            <a:ext cx="10656428" cy="37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Credible intervals of fitted relationship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656449" y="1254813"/>
            <a:ext cx="84367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assumed the following linear model: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03C67-C417-7E48-F85A-5C073975138A}"/>
              </a:ext>
            </a:extLst>
          </p:cNvPr>
          <p:cNvSpPr txBox="1"/>
          <p:nvPr/>
        </p:nvSpPr>
        <p:spPr>
          <a:xfrm>
            <a:off x="1877624" y="2034501"/>
            <a:ext cx="84367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 = intercept + slope*Girth +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A9139-15AF-BBBB-3189-586ED24E68B0}"/>
              </a:ext>
            </a:extLst>
          </p:cNvPr>
          <p:cNvSpPr txBox="1"/>
          <p:nvPr/>
        </p:nvSpPr>
        <p:spPr>
          <a:xfrm>
            <a:off x="656448" y="2839928"/>
            <a:ext cx="1101358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“linear prediction” is the same formula without the error term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61342-993A-0B21-6C50-1139A709C20D}"/>
              </a:ext>
            </a:extLst>
          </p:cNvPr>
          <p:cNvSpPr txBox="1"/>
          <p:nvPr/>
        </p:nvSpPr>
        <p:spPr>
          <a:xfrm>
            <a:off x="1626163" y="3660966"/>
            <a:ext cx="84367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Volume_pred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intercept + slope*Girth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D7E05-34A7-D17C-AD3B-A45B585D87EF}"/>
              </a:ext>
            </a:extLst>
          </p:cNvPr>
          <p:cNvSpPr txBox="1"/>
          <p:nvPr/>
        </p:nvSpPr>
        <p:spPr>
          <a:xfrm>
            <a:off x="656448" y="4950296"/>
            <a:ext cx="1101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relationship we are trying to capture</a:t>
            </a:r>
          </a:p>
        </p:txBody>
      </p:sp>
    </p:spTree>
    <p:extLst>
      <p:ext uri="{BB962C8B-B14F-4D97-AF65-F5344CB8AC3E}">
        <p14:creationId xmlns:p14="http://schemas.microsoft.com/office/powerpoint/2010/main" val="396629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5847080" y="2786820"/>
            <a:ext cx="513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volume given our first posterior draw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2C7A99A6-7C37-4BA2-C2C8-0E4F84C6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2125411"/>
            <a:ext cx="4292600" cy="299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3D79BD-D6C2-CEB2-D7CB-97CA6891E5DC}"/>
              </a:ext>
            </a:extLst>
          </p:cNvPr>
          <p:cNvSpPr txBox="1"/>
          <p:nvPr/>
        </p:nvSpPr>
        <p:spPr>
          <a:xfrm>
            <a:off x="1970193" y="1144681"/>
            <a:ext cx="84367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Volume_pred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intercept + slope*Girth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F898D-3D44-5C46-B325-B658B0BDB3D6}"/>
              </a:ext>
            </a:extLst>
          </p:cNvPr>
          <p:cNvSpPr/>
          <p:nvPr/>
        </p:nvSpPr>
        <p:spPr>
          <a:xfrm>
            <a:off x="834390" y="2628331"/>
            <a:ext cx="4812030" cy="124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1C53E-1BD1-C7C5-D40B-4F1DE7325D65}"/>
              </a:ext>
            </a:extLst>
          </p:cNvPr>
          <p:cNvSpPr/>
          <p:nvPr/>
        </p:nvSpPr>
        <p:spPr>
          <a:xfrm>
            <a:off x="834390" y="3888483"/>
            <a:ext cx="4812030" cy="124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E7A31-11D2-A2DB-02B5-9DAFC6E082B4}"/>
              </a:ext>
            </a:extLst>
          </p:cNvPr>
          <p:cNvSpPr txBox="1"/>
          <p:nvPr/>
        </p:nvSpPr>
        <p:spPr>
          <a:xfrm>
            <a:off x="5847080" y="4093301"/>
            <a:ext cx="513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volume given our second posterior draw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AA43F-33A1-6BB8-413A-39CB985EE53E}"/>
              </a:ext>
            </a:extLst>
          </p:cNvPr>
          <p:cNvSpPr txBox="1"/>
          <p:nvPr/>
        </p:nvSpPr>
        <p:spPr>
          <a:xfrm>
            <a:off x="834390" y="5602569"/>
            <a:ext cx="910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make a series of straight lines, each drawn from the posterior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Credible intervals of fitted relationship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0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Credible intervals of fitted relationship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with blue lines and black dots&#10;&#10;Description automatically generated">
            <a:extLst>
              <a:ext uri="{FF2B5EF4-FFF2-40B4-BE49-F238E27FC236}">
                <a16:creationId xmlns:a16="http://schemas.microsoft.com/office/drawing/2014/main" id="{5966FC7E-1AF8-B2DC-05E3-62284AAE6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"/>
          <a:stretch/>
        </p:blipFill>
        <p:spPr>
          <a:xfrm>
            <a:off x="1492250" y="1279524"/>
            <a:ext cx="7353300" cy="4879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1D9F9A-0744-87D7-1814-E78BE9E1A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823" y="2506345"/>
            <a:ext cx="1946910" cy="19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predictive intervals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656449" y="1254813"/>
            <a:ext cx="84367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we at least capture the error distribution well?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03C67-C417-7E48-F85A-5C073975138A}"/>
              </a:ext>
            </a:extLst>
          </p:cNvPr>
          <p:cNvSpPr txBox="1"/>
          <p:nvPr/>
        </p:nvSpPr>
        <p:spPr>
          <a:xfrm>
            <a:off x="1877624" y="2034501"/>
            <a:ext cx="84367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 = intercept + slope*Girth + error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C6E756-41C0-1C9F-0F10-153C5E24D1D5}"/>
              </a:ext>
            </a:extLst>
          </p:cNvPr>
          <p:cNvSpPr/>
          <p:nvPr/>
        </p:nvSpPr>
        <p:spPr>
          <a:xfrm>
            <a:off x="8191500" y="2047201"/>
            <a:ext cx="1384300" cy="708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14E33-8433-32C4-910B-988F34D4DC0B}"/>
              </a:ext>
            </a:extLst>
          </p:cNvPr>
          <p:cNvSpPr txBox="1"/>
          <p:nvPr/>
        </p:nvSpPr>
        <p:spPr>
          <a:xfrm>
            <a:off x="656449" y="3080266"/>
            <a:ext cx="10354451" cy="198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substitute in our parameter estimates, we get the </a:t>
            </a: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distribution </a:t>
            </a:r>
          </a:p>
          <a:p>
            <a:pPr>
              <a:spcAft>
                <a:spcPts val="1600"/>
              </a:spcAft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distribution that we expect </a:t>
            </a: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data 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follow</a:t>
            </a:r>
          </a:p>
          <a:p>
            <a:pPr>
              <a:spcAft>
                <a:spcPts val="1600"/>
              </a:spcAft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taking a range of parameter values drawn from the posterior, we can </a:t>
            </a: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marginalize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our uncertainty in these parameters when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732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EFF314A-580C-3DB2-0B31-378FC5650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0" y="1948062"/>
            <a:ext cx="5816600" cy="298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7053439" y="2450982"/>
            <a:ext cx="513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volume given our first posterior draw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F898D-3D44-5C46-B325-B658B0BDB3D6}"/>
              </a:ext>
            </a:extLst>
          </p:cNvPr>
          <p:cNvSpPr/>
          <p:nvPr/>
        </p:nvSpPr>
        <p:spPr>
          <a:xfrm>
            <a:off x="440690" y="2451294"/>
            <a:ext cx="6036310" cy="124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E7A31-11D2-A2DB-02B5-9DAFC6E082B4}"/>
              </a:ext>
            </a:extLst>
          </p:cNvPr>
          <p:cNvSpPr txBox="1"/>
          <p:nvPr/>
        </p:nvSpPr>
        <p:spPr>
          <a:xfrm>
            <a:off x="7053438" y="3939092"/>
            <a:ext cx="513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volume given our second posterior draw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AA43F-33A1-6BB8-413A-39CB985EE53E}"/>
              </a:ext>
            </a:extLst>
          </p:cNvPr>
          <p:cNvSpPr txBox="1"/>
          <p:nvPr/>
        </p:nvSpPr>
        <p:spPr>
          <a:xfrm>
            <a:off x="834390" y="5602569"/>
            <a:ext cx="1039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make a series of simulated points, and can summarize these via quantiles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7CAB8-874F-5A94-5975-59233E273809}"/>
              </a:ext>
            </a:extLst>
          </p:cNvPr>
          <p:cNvSpPr/>
          <p:nvPr/>
        </p:nvSpPr>
        <p:spPr>
          <a:xfrm>
            <a:off x="445770" y="3704822"/>
            <a:ext cx="6036310" cy="124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76F39-E87D-FF3F-FCB4-C6660CF5218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predictive intervals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2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D9F9A-0744-87D7-1814-E78BE9E1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23" y="2506345"/>
            <a:ext cx="1946910" cy="1946910"/>
          </a:xfrm>
          <a:prstGeom prst="rect">
            <a:avLst/>
          </a:prstGeom>
        </p:spPr>
      </p:pic>
      <p:pic>
        <p:nvPicPr>
          <p:cNvPr id="5" name="Picture 4" descr="A graph with black dots and red lines&#10;&#10;Description automatically generated">
            <a:extLst>
              <a:ext uri="{FF2B5EF4-FFF2-40B4-BE49-F238E27FC236}">
                <a16:creationId xmlns:a16="http://schemas.microsoft.com/office/drawing/2014/main" id="{76D58712-163B-0F38-D892-078AB02E9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2" y="1365250"/>
            <a:ext cx="7302500" cy="455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7264C-45D6-2644-2349-28BC1FB6A597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predictive intervals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786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8949</TotalTime>
  <Words>407</Words>
  <Application>Microsoft Macintosh PowerPoint</Application>
  <PresentationFormat>Widescreen</PresentationFormat>
  <Paragraphs>69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Verity, Robert J</cp:lastModifiedBy>
  <cp:revision>542</cp:revision>
  <dcterms:modified xsi:type="dcterms:W3CDTF">2024-06-26T13:17:33Z</dcterms:modified>
</cp:coreProperties>
</file>