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1"/>
  </p:notesMasterIdLst>
  <p:handoutMasterIdLst>
    <p:handoutMasterId r:id="rId12"/>
  </p:handoutMasterIdLst>
  <p:sldIdLst>
    <p:sldId id="947" r:id="rId2"/>
    <p:sldId id="953" r:id="rId3"/>
    <p:sldId id="954" r:id="rId4"/>
    <p:sldId id="966" r:id="rId5"/>
    <p:sldId id="962" r:id="rId6"/>
    <p:sldId id="964" r:id="rId7"/>
    <p:sldId id="969" r:id="rId8"/>
    <p:sldId id="968" r:id="rId9"/>
    <p:sldId id="967" r:id="rId10"/>
  </p:sldIdLst>
  <p:sldSz cx="12192000" cy="6858000"/>
  <p:notesSz cx="6669088" cy="9926638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04" userDrawn="1">
          <p15:clr>
            <a:srgbClr val="A4A3A4"/>
          </p15:clr>
        </p15:guide>
        <p15:guide id="3" pos="7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F3E72"/>
    <a:srgbClr val="960000"/>
    <a:srgbClr val="D8CEC6"/>
    <a:srgbClr val="FFC2AF"/>
    <a:srgbClr val="FFCC66"/>
    <a:srgbClr val="CCFF99"/>
    <a:srgbClr val="008000"/>
    <a:srgbClr val="000099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78980" autoAdjust="0"/>
  </p:normalViewPr>
  <p:slideViewPr>
    <p:cSldViewPr snapToGrid="0">
      <p:cViewPr varScale="1">
        <p:scale>
          <a:sx n="100" d="100"/>
          <a:sy n="100" d="100"/>
        </p:scale>
        <p:origin x="1392" y="160"/>
      </p:cViewPr>
      <p:guideLst>
        <p:guide orient="horz" pos="4032"/>
        <p:guide pos="704"/>
        <p:guide pos="7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2214" y="-660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5DE22A8-CE6D-4471-800F-32C4971C27F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6325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2CD28B3-E15B-4014-93F9-3F87C934E016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164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672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056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751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625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697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934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46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66511A5-2C9A-7A50-2B7E-D353B2906D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63"/>
          <a:stretch/>
        </p:blipFill>
        <p:spPr>
          <a:xfrm>
            <a:off x="10358493" y="19878"/>
            <a:ext cx="1783812" cy="4288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823B59-771C-3F12-2560-6695C94315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56" y="108793"/>
            <a:ext cx="2206488" cy="24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1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5pPr>
      <a:lvl6pPr marL="4572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6pPr>
      <a:lvl7pPr marL="9144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7pPr>
      <a:lvl8pPr marL="13716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8pPr>
      <a:lvl9pPr marL="18288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AFCB7F-F4A8-42E3-9277-CD1CC1307139}"/>
              </a:ext>
            </a:extLst>
          </p:cNvPr>
          <p:cNvSpPr txBox="1"/>
          <p:nvPr/>
        </p:nvSpPr>
        <p:spPr>
          <a:xfrm>
            <a:off x="2381250" y="2397948"/>
            <a:ext cx="74295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Linking with other packages:</a:t>
            </a:r>
          </a:p>
          <a:p>
            <a:pPr algn="ctr"/>
            <a:r>
              <a:rPr lang="en-US" sz="40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Compartmental modelling in Odin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 Verity, Pete Winskill</a:t>
            </a:r>
          </a:p>
        </p:txBody>
      </p:sp>
    </p:spTree>
    <p:extLst>
      <p:ext uri="{BB962C8B-B14F-4D97-AF65-F5344CB8AC3E}">
        <p14:creationId xmlns:p14="http://schemas.microsoft.com/office/powerpoint/2010/main" val="165082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Linking with other packages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20E833-79AF-5D27-4A52-35224D6C7CA6}"/>
              </a:ext>
            </a:extLst>
          </p:cNvPr>
          <p:cNvSpPr txBox="1"/>
          <p:nvPr/>
        </p:nvSpPr>
        <p:spPr>
          <a:xfrm>
            <a:off x="575874" y="1140513"/>
            <a:ext cx="11040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likelihood and prior functions have access to any other packages and functions that are loaded in your environment</a:t>
            </a:r>
          </a:p>
        </p:txBody>
      </p:sp>
      <p:pic>
        <p:nvPicPr>
          <p:cNvPr id="4" name="Picture 3" descr="A drawing of a person sitting on a throne with two dogs&#10;&#10;Description automatically generated">
            <a:extLst>
              <a:ext uri="{FF2B5EF4-FFF2-40B4-BE49-F238E27FC236}">
                <a16:creationId xmlns:a16="http://schemas.microsoft.com/office/drawing/2014/main" id="{85FD9C16-1C9B-2649-A348-756C39C3F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70" y="1852730"/>
            <a:ext cx="1796430" cy="2117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9B9B71-6AF5-5B81-1D61-B335D4B7207C}"/>
              </a:ext>
            </a:extLst>
          </p:cNvPr>
          <p:cNvSpPr txBox="1"/>
          <p:nvPr/>
        </p:nvSpPr>
        <p:spPr>
          <a:xfrm>
            <a:off x="575874" y="2347908"/>
            <a:ext cx="7323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Odin package makes it easy to solve systems of differential equations. It can handle both deterministic systems and stochastic systems.</a:t>
            </a:r>
            <a:r>
              <a:rPr lang="en-US" sz="2400" i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therefore great for </a:t>
            </a:r>
            <a:r>
              <a:rPr lang="en-US" sz="2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compartmental modelling</a:t>
            </a: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diagram of a circle with arrows&#10;&#10;Description automatically generated">
            <a:extLst>
              <a:ext uri="{FF2B5EF4-FFF2-40B4-BE49-F238E27FC236}">
                <a16:creationId xmlns:a16="http://schemas.microsoft.com/office/drawing/2014/main" id="{75188E3D-2C44-C255-FB96-35EFBCD58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02" y="4439300"/>
            <a:ext cx="6302000" cy="16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0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black lines&#10;&#10;Description automatically generated">
            <a:extLst>
              <a:ext uri="{FF2B5EF4-FFF2-40B4-BE49-F238E27FC236}">
                <a16:creationId xmlns:a16="http://schemas.microsoft.com/office/drawing/2014/main" id="{091C51A0-A9FF-39C6-0213-46294545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2057400"/>
            <a:ext cx="7772400" cy="44313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Flu prevalence survey data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F6606BB-468E-E054-6CDD-B299EB87E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1581150"/>
            <a:ext cx="5562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0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SIR model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8F3DA112-921D-9546-A3CC-BC497D9D4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9" y="1178503"/>
            <a:ext cx="7118349" cy="405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FED548-AF2A-B29D-7E14-5A53FAD1AE96}"/>
                  </a:ext>
                </a:extLst>
              </p:cNvPr>
              <p:cNvSpPr txBox="1"/>
              <p:nvPr/>
            </p:nvSpPr>
            <p:spPr>
              <a:xfrm>
                <a:off x="8328802" y="1652210"/>
                <a:ext cx="36218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i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Parameters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transmission rate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recovery rate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𝑖𝑛𝑖</m:t>
                        </m:r>
                      </m:sub>
                    </m:sSub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initial infected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FED548-AF2A-B29D-7E14-5A53FAD1A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802" y="1652210"/>
                <a:ext cx="3621898" cy="2308324"/>
              </a:xfrm>
              <a:prstGeom prst="rect">
                <a:avLst/>
              </a:prstGeom>
              <a:blipFill>
                <a:blip r:embed="rId4"/>
                <a:stretch>
                  <a:fillRect l="-2448" b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7C1F4E6-EAA2-8E0A-1E74-6BDD70B68180}"/>
              </a:ext>
            </a:extLst>
          </p:cNvPr>
          <p:cNvSpPr txBox="1"/>
          <p:nvPr/>
        </p:nvSpPr>
        <p:spPr>
          <a:xfrm>
            <a:off x="7964876" y="4958642"/>
            <a:ext cx="398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we estimate all three parameters via MCMC?</a:t>
            </a:r>
          </a:p>
        </p:txBody>
      </p:sp>
      <p:pic>
        <p:nvPicPr>
          <p:cNvPr id="2" name="Picture 1" descr="A diagram of a circle with arrows&#10;&#10;Description automatically generated">
            <a:extLst>
              <a:ext uri="{FF2B5EF4-FFF2-40B4-BE49-F238E27FC236}">
                <a16:creationId xmlns:a16="http://schemas.microsoft.com/office/drawing/2014/main" id="{12F6E385-E7AA-3E81-2C87-5479B9E148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45" y="5147684"/>
            <a:ext cx="4921655" cy="128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AFCB7F-F4A8-42E3-9277-CD1CC1307139}"/>
              </a:ext>
            </a:extLst>
          </p:cNvPr>
          <p:cNvSpPr txBox="1"/>
          <p:nvPr/>
        </p:nvSpPr>
        <p:spPr>
          <a:xfrm>
            <a:off x="3505200" y="2721114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5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A340E05-DF95-6E2C-84BD-49257A12F4AD}"/>
              </a:ext>
            </a:extLst>
          </p:cNvPr>
          <p:cNvSpPr txBox="1"/>
          <p:nvPr/>
        </p:nvSpPr>
        <p:spPr>
          <a:xfrm>
            <a:off x="251602" y="117784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Scatterplots</a:t>
            </a:r>
            <a:endParaRPr lang="en-US" sz="3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962E44B8-BD3E-311C-FE6A-D4D03CC8D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78" y="975052"/>
            <a:ext cx="8421522" cy="540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A340E05-DF95-6E2C-84BD-49257A12F4AD}"/>
              </a:ext>
            </a:extLst>
          </p:cNvPr>
          <p:cNvSpPr txBox="1"/>
          <p:nvPr/>
        </p:nvSpPr>
        <p:spPr>
          <a:xfrm>
            <a:off x="251602" y="117784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R0</a:t>
            </a:r>
            <a:endParaRPr lang="en-US" sz="3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356B6FE7-79E2-EC9F-E5B8-69EB5F4ED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2" y="1473200"/>
            <a:ext cx="6489776" cy="3721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E654BA-BD14-36E4-6CD9-90A1A8901C59}"/>
                  </a:ext>
                </a:extLst>
              </p:cNvPr>
              <p:cNvSpPr txBox="1"/>
              <p:nvPr/>
            </p:nvSpPr>
            <p:spPr>
              <a:xfrm>
                <a:off x="7461673" y="2143813"/>
                <a:ext cx="44382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R0 is equal to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sz="2400" i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under this model.</a:t>
                </a:r>
              </a:p>
              <a:p>
                <a:endParaRPr lang="en-US" sz="2400" i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i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R0 is precisely estimated, even thought beta and gamma are not</a:t>
                </a:r>
                <a:endParaRPr lang="en-US" sz="2400" i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E654BA-BD14-36E4-6CD9-90A1A8901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673" y="2143813"/>
                <a:ext cx="4438227" cy="1938992"/>
              </a:xfrm>
              <a:prstGeom prst="rect">
                <a:avLst/>
              </a:prstGeom>
              <a:blipFill>
                <a:blip r:embed="rId4"/>
                <a:stretch>
                  <a:fillRect l="-2286" t="-29870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18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A340E05-DF95-6E2C-84BD-49257A12F4AD}"/>
              </a:ext>
            </a:extLst>
          </p:cNvPr>
          <p:cNvSpPr txBox="1"/>
          <p:nvPr/>
        </p:nvSpPr>
        <p:spPr>
          <a:xfrm>
            <a:off x="251602" y="117784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fit from the survey</a:t>
            </a:r>
            <a:endParaRPr lang="en-US" sz="3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graph with blue lines and black dots&#10;&#10;Description automatically generated">
            <a:extLst>
              <a:ext uri="{FF2B5EF4-FFF2-40B4-BE49-F238E27FC236}">
                <a16:creationId xmlns:a16="http://schemas.microsoft.com/office/drawing/2014/main" id="{25FF8C22-BE08-9D7B-BC8D-658E2307E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02" y="1435100"/>
            <a:ext cx="9403644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FF8C22-BE08-9D7B-BC8D-658E2307E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0902" y="1435100"/>
            <a:ext cx="9403644" cy="49783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D65230-0CB9-F8A9-8E57-5465F29682AE}"/>
              </a:ext>
            </a:extLst>
          </p:cNvPr>
          <p:cNvSpPr txBox="1"/>
          <p:nvPr/>
        </p:nvSpPr>
        <p:spPr>
          <a:xfrm>
            <a:off x="251602" y="117784"/>
            <a:ext cx="8077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fit from the enhanced survey</a:t>
            </a:r>
            <a:endParaRPr lang="en-US" sz="3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0396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9095</TotalTime>
  <Words>138</Words>
  <Application>Microsoft Macintosh PowerPoint</Application>
  <PresentationFormat>Widescreen</PresentationFormat>
  <Paragraphs>28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Verdana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Publications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Imperial College London</dc:title>
  <dc:creator>Seipp, Karsten</dc:creator>
  <cp:lastModifiedBy>Verity, Robert J</cp:lastModifiedBy>
  <cp:revision>546</cp:revision>
  <dcterms:modified xsi:type="dcterms:W3CDTF">2024-06-27T09:04:38Z</dcterms:modified>
</cp:coreProperties>
</file>