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0"/>
  </p:notesMasterIdLst>
  <p:handoutMasterIdLst>
    <p:handoutMasterId r:id="rId11"/>
  </p:handoutMasterIdLst>
  <p:sldIdLst>
    <p:sldId id="947" r:id="rId2"/>
    <p:sldId id="953" r:id="rId3"/>
    <p:sldId id="970" r:id="rId4"/>
    <p:sldId id="971" r:id="rId5"/>
    <p:sldId id="972" r:id="rId6"/>
    <p:sldId id="973" r:id="rId7"/>
    <p:sldId id="974" r:id="rId8"/>
    <p:sldId id="975" r:id="rId9"/>
  </p:sldIdLst>
  <p:sldSz cx="12192000" cy="6858000"/>
  <p:notesSz cx="6669088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i="1" kern="1200">
        <a:solidFill>
          <a:srgbClr val="6E6E6F"/>
        </a:solidFill>
        <a:latin typeface="Verdan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04" userDrawn="1">
          <p15:clr>
            <a:srgbClr val="A4A3A4"/>
          </p15:clr>
        </p15:guide>
        <p15:guide id="3" pos="7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3E72"/>
    <a:srgbClr val="960000"/>
    <a:srgbClr val="D8CEC6"/>
    <a:srgbClr val="FFC2AF"/>
    <a:srgbClr val="FFCC66"/>
    <a:srgbClr val="CCFF99"/>
    <a:srgbClr val="008000"/>
    <a:srgbClr val="000099"/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78980" autoAdjust="0"/>
  </p:normalViewPr>
  <p:slideViewPr>
    <p:cSldViewPr snapToGrid="0">
      <p:cViewPr varScale="1">
        <p:scale>
          <a:sx n="100" d="100"/>
          <a:sy n="100" d="100"/>
        </p:scale>
        <p:origin x="1392" y="160"/>
      </p:cViewPr>
      <p:guideLst>
        <p:guide orient="horz" pos="4032"/>
        <p:guide pos="704"/>
        <p:guide pos="7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214" y="-660"/>
      </p:cViewPr>
      <p:guideLst>
        <p:guide orient="horz" pos="3126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5DE22A8-CE6D-4471-800F-32C4971C27FB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325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2CD28B3-E15B-4014-93F9-3F87C934E016}" type="slidenum">
              <a:rPr lang="da-DK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164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388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708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0102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941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037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568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CD28B3-E15B-4014-93F9-3F87C934E016}" type="slidenum">
              <a:rPr lang="da-DK" smtClean="0"/>
              <a:pPr>
                <a:defRPr/>
              </a:pPr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00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4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66511A5-2C9A-7A50-2B7E-D353B2906D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63"/>
          <a:stretch/>
        </p:blipFill>
        <p:spPr>
          <a:xfrm>
            <a:off x="10358493" y="19878"/>
            <a:ext cx="1783812" cy="428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23B59-771C-3F12-2560-6695C94315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56" y="108793"/>
            <a:ext cx="2206488" cy="24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Arial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rc-ide.github.io/drjacoby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FCB7F-F4A8-42E3-9277-CD1CC1307139}"/>
              </a:ext>
            </a:extLst>
          </p:cNvPr>
          <p:cNvSpPr txBox="1"/>
          <p:nvPr/>
        </p:nvSpPr>
        <p:spPr>
          <a:xfrm>
            <a:off x="2381250" y="2397948"/>
            <a:ext cx="74295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functions and running in parallel</a:t>
            </a:r>
            <a:endParaRPr lang="en-US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 Verity, Pete Winskill</a:t>
            </a:r>
          </a:p>
        </p:txBody>
      </p:sp>
    </p:spTree>
    <p:extLst>
      <p:ext uri="{BB962C8B-B14F-4D97-AF65-F5344CB8AC3E}">
        <p14:creationId xmlns:p14="http://schemas.microsoft.com/office/powerpoint/2010/main" val="165082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597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code in C++?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B9B71-6AF5-5B81-1D61-B335D4B7207C}"/>
              </a:ext>
            </a:extLst>
          </p:cNvPr>
          <p:cNvSpPr txBox="1"/>
          <p:nvPr/>
        </p:nvSpPr>
        <p:spPr>
          <a:xfrm>
            <a:off x="546664" y="1245098"/>
            <a:ext cx="72600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Interpreted languages</a:t>
            </a:r>
          </a:p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source code executed by an interpreter</a:t>
            </a:r>
          </a:p>
          <a:p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Compiled languages</a:t>
            </a:r>
          </a:p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source code translated to machine code prior to 	execution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0CFAD-A3BE-75FD-4B9F-32EFE169F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49" y="5081052"/>
            <a:ext cx="585399" cy="1079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E23B8-29A7-B33D-D6B3-2F8AD153D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553" y="5188908"/>
            <a:ext cx="802094" cy="901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22F5C1-4234-DAC5-810A-1AF9A7A6E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352" y="5277808"/>
            <a:ext cx="812800" cy="81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B4491-4F6B-6317-E840-A8DC5EBF5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456" y="5233358"/>
            <a:ext cx="1732649" cy="650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5AAA43-DE2C-1857-E9C2-8A53A55401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2236" y="5125341"/>
            <a:ext cx="946065" cy="946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61B08-A965-B62F-606E-C2C59BD9A0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8122" y="5300818"/>
            <a:ext cx="1670050" cy="5158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CB26A9-0C77-7437-F774-5FBE83B04C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7993" y="5081552"/>
            <a:ext cx="820775" cy="820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939CA8-AD5D-900F-49D4-AFF6DC9263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898" y="2469108"/>
            <a:ext cx="712400" cy="7820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FD5472-0A33-7845-9E1A-D6465BED74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60600" y="2426062"/>
            <a:ext cx="677506" cy="6775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07A48A-9AC1-4264-0ACC-105D58DB74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0408" y="2426062"/>
            <a:ext cx="683686" cy="683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F8C4B8-0C34-7A44-33C2-07DA0FBD5D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0216" y="2513101"/>
            <a:ext cx="1265890" cy="683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1D403D-C8A1-BD5A-2378-C08FE72861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0256" y="2386118"/>
            <a:ext cx="1116434" cy="8650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7F9553-E906-0015-79DC-DE6815EB8AF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94688" y="2384416"/>
            <a:ext cx="1101364" cy="986639"/>
          </a:xfrm>
          <a:prstGeom prst="rect">
            <a:avLst/>
          </a:prstGeom>
        </p:spPr>
      </p:pic>
      <p:pic>
        <p:nvPicPr>
          <p:cNvPr id="1026" name="Picture 2" descr="Pluses and Minuses of Perl – QATestLab">
            <a:extLst>
              <a:ext uri="{FF2B5EF4-FFF2-40B4-BE49-F238E27FC236}">
                <a16:creationId xmlns:a16="http://schemas.microsoft.com/office/drawing/2014/main" id="{8B4129BC-B58B-C8B0-DC88-D254E842D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892" y="2406155"/>
            <a:ext cx="1670050" cy="84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0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597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code in R?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7 Tips To Write Clean And Better Code in 2024 - GeeksforGeeks">
            <a:extLst>
              <a:ext uri="{FF2B5EF4-FFF2-40B4-BE49-F238E27FC236}">
                <a16:creationId xmlns:a16="http://schemas.microsoft.com/office/drawing/2014/main" id="{99192655-1B9C-BD1B-EAB9-BBDA3F13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708" y="1612899"/>
            <a:ext cx="5971397" cy="415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0161D-47E2-0462-B993-E328AB62D883}"/>
              </a:ext>
            </a:extLst>
          </p:cNvPr>
          <p:cNvSpPr txBox="1"/>
          <p:nvPr/>
        </p:nvSpPr>
        <p:spPr>
          <a:xfrm>
            <a:off x="550894" y="1391164"/>
            <a:ext cx="47577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much time is spent </a:t>
            </a:r>
            <a:r>
              <a:rPr lang="en-US" sz="2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your code vs </a:t>
            </a:r>
            <a:r>
              <a:rPr lang="en-US" sz="24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your code?</a:t>
            </a:r>
          </a:p>
          <a:p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code just for you?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it for a single analysis?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run-time holding you back?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you hogging the cluster?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quickly can you write &amp; debug R vs C++ code?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74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use C++ functions in </a:t>
            </a:r>
            <a:r>
              <a:rPr lang="en-US" sz="36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drjacoby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0161D-47E2-0462-B993-E328AB62D883}"/>
              </a:ext>
            </a:extLst>
          </p:cNvPr>
          <p:cNvSpPr txBox="1"/>
          <p:nvPr/>
        </p:nvSpPr>
        <p:spPr>
          <a:xfrm>
            <a:off x="550894" y="1391164"/>
            <a:ext cx="112982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your functions in a separate .</a:t>
            </a:r>
            <a:r>
              <a:rPr lang="en-US" sz="2400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this file into R using </a:t>
            </a:r>
            <a:r>
              <a:rPr lang="en-US" sz="24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Rcpp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sourceCpp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4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file.cpp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run_mcmc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refer to the function names in quotation marks</a:t>
            </a:r>
          </a:p>
        </p:txBody>
      </p:sp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C0108D0-1A2D-80BC-7298-D573985F5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3429000"/>
            <a:ext cx="4186968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74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use C++ functions in </a:t>
            </a:r>
            <a:r>
              <a:rPr lang="en-US" sz="36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drjacoby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D20CDBE-97CA-007E-0283-E3ED2E956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02" y="995654"/>
            <a:ext cx="6276198" cy="562452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C3CB704-55F5-3B49-4EFC-F2C91A893253}"/>
              </a:ext>
            </a:extLst>
          </p:cNvPr>
          <p:cNvGrpSpPr/>
          <p:nvPr/>
        </p:nvGrpSpPr>
        <p:grpSpPr>
          <a:xfrm>
            <a:off x="251602" y="3807918"/>
            <a:ext cx="10683098" cy="2932298"/>
            <a:chOff x="251602" y="3807918"/>
            <a:chExt cx="10683098" cy="29322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C0161D-47E2-0462-B993-E328AB62D883}"/>
                </a:ext>
              </a:extLst>
            </p:cNvPr>
            <p:cNvSpPr txBox="1"/>
            <p:nvPr/>
          </p:nvSpPr>
          <p:spPr>
            <a:xfrm>
              <a:off x="7307294" y="4702532"/>
              <a:ext cx="3627406" cy="11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i="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What are you doing, don’t touch this!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AA996D-1BD2-84C6-1529-E892810727A0}"/>
                </a:ext>
              </a:extLst>
            </p:cNvPr>
            <p:cNvSpPr/>
            <p:nvPr/>
          </p:nvSpPr>
          <p:spPr>
            <a:xfrm>
              <a:off x="251602" y="3807918"/>
              <a:ext cx="6669898" cy="293229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E7E5E9A-3EB0-778D-1C8B-6F44A27A103E}"/>
              </a:ext>
            </a:extLst>
          </p:cNvPr>
          <p:cNvSpPr txBox="1"/>
          <p:nvPr/>
        </p:nvSpPr>
        <p:spPr>
          <a:xfrm>
            <a:off x="7205694" y="1924635"/>
            <a:ext cx="4757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cpp_template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sz="2400" i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name.cpp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117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74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use C++ functions in </a:t>
            </a:r>
            <a:r>
              <a:rPr lang="en-US" sz="36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drjacoby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0D20CDBE-97CA-007E-0283-E3ED2E956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5" b="50415"/>
          <a:stretch/>
        </p:blipFill>
        <p:spPr>
          <a:xfrm>
            <a:off x="365902" y="1641985"/>
            <a:ext cx="7660498" cy="4338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C52A6-A30F-9E60-090A-CCF68D68A127}"/>
              </a:ext>
            </a:extLst>
          </p:cNvPr>
          <p:cNvSpPr txBox="1"/>
          <p:nvPr/>
        </p:nvSpPr>
        <p:spPr>
          <a:xfrm>
            <a:off x="8572501" y="3181864"/>
            <a:ext cx="3799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inputs and outputs, but in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Rcpp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382498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74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run in parallel?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Parallelism be like : r/ProgrammerHumor">
            <a:extLst>
              <a:ext uri="{FF2B5EF4-FFF2-40B4-BE49-F238E27FC236}">
                <a16:creationId xmlns:a16="http://schemas.microsoft.com/office/drawing/2014/main" id="{99E3A54F-9E97-6EB6-9E1C-7C0350FDB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1036982"/>
            <a:ext cx="4699000" cy="528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73D4C4-8017-D798-6AA8-2A824B261F7C}"/>
              </a:ext>
            </a:extLst>
          </p:cNvPr>
          <p:cNvSpPr txBox="1"/>
          <p:nvPr/>
        </p:nvSpPr>
        <p:spPr>
          <a:xfrm>
            <a:off x="385794" y="2089664"/>
            <a:ext cx="55451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MCMC is an “embarrassingly parallel” problem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Roughly linear increase in speed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easy via </a:t>
            </a:r>
            <a:r>
              <a:rPr lang="en-US" sz="2400" i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66926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465EE9F-18A9-D6BE-2371-0BFE98C26D3F}"/>
              </a:ext>
            </a:extLst>
          </p:cNvPr>
          <p:cNvSpPr txBox="1"/>
          <p:nvPr/>
        </p:nvSpPr>
        <p:spPr>
          <a:xfrm>
            <a:off x="251602" y="117784"/>
            <a:ext cx="74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things to do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3D4C4-8017-D798-6AA8-2A824B261F7C}"/>
              </a:ext>
            </a:extLst>
          </p:cNvPr>
          <p:cNvSpPr txBox="1"/>
          <p:nvPr/>
        </p:nvSpPr>
        <p:spPr>
          <a:xfrm>
            <a:off x="550894" y="1120676"/>
            <a:ext cx="1094260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Bring in your own data and get modelling!</a:t>
            </a:r>
          </a:p>
          <a:p>
            <a:pPr marL="457200" indent="-4572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to code the same model in e.g.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drjacoby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Rstan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more on the </a:t>
            </a:r>
            <a:r>
              <a:rPr lang="en-US" sz="2400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drjacoby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main page. One thing we have not covered here is “likelihood blocks” (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https://mrc-ide.github.io/drjacoby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a nice example that demonstrates a feature, write it up as </a:t>
            </a:r>
            <a:r>
              <a:rPr lang="en-US" sz="2400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Rmarkdown</a:t>
            </a:r>
            <a:r>
              <a:rPr lang="en-US" sz="2400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we’ll try and include it on the website</a:t>
            </a:r>
          </a:p>
        </p:txBody>
      </p:sp>
      <p:pic>
        <p:nvPicPr>
          <p:cNvPr id="7170" name="Picture 2" descr="David Lynch and magic">
            <a:extLst>
              <a:ext uri="{FF2B5EF4-FFF2-40B4-BE49-F238E27FC236}">
                <a16:creationId xmlns:a16="http://schemas.microsoft.com/office/drawing/2014/main" id="{DAA391D4-0BED-ED5C-AE4E-0322F51A2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r="8844"/>
          <a:stretch/>
        </p:blipFill>
        <p:spPr bwMode="auto">
          <a:xfrm>
            <a:off x="7467600" y="4041774"/>
            <a:ext cx="3327400" cy="255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3967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9149</TotalTime>
  <Words>295</Words>
  <Application>Microsoft Macintosh PowerPoint</Application>
  <PresentationFormat>Widescreen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Publications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Imperial College London</dc:title>
  <dc:creator>Seipp, Karsten</dc:creator>
  <cp:lastModifiedBy>Verity, Robert J</cp:lastModifiedBy>
  <cp:revision>546</cp:revision>
  <dcterms:modified xsi:type="dcterms:W3CDTF">2024-06-27T09:50:28Z</dcterms:modified>
</cp:coreProperties>
</file>