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0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5"/>
    <p:restoredTop sz="94199"/>
  </p:normalViewPr>
  <p:slideViewPr>
    <p:cSldViewPr snapToGrid="0" snapToObjects="1">
      <p:cViewPr varScale="1">
        <p:scale>
          <a:sx n="94" d="100"/>
          <a:sy n="94" d="100"/>
        </p:scale>
        <p:origin x="448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10C52-C99F-2244-840C-0AA295E658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5AAC0-1CC1-EB49-834D-EE4504773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5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0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5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1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906713"/>
            <a:ext cx="10363200" cy="1362075"/>
          </a:xfrm>
        </p:spPr>
        <p:txBody>
          <a:bodyPr anchor="ctr" anchorCtr="0"/>
          <a:lstStyle>
            <a:lvl1pPr algn="ctr">
              <a:defRPr sz="4000" b="1" i="0" cap="none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268788"/>
            <a:ext cx="10363200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9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5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8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0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3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2AA34-2FA7-754E-B67D-1ACE3B318BFD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F07F54-162E-2D48-8CD5-1CD38CF135B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37578" y="54178"/>
            <a:ext cx="2214676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6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buFont typeface="Arial"/>
        <a:buChar char="•"/>
        <a:defRPr sz="28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buFont typeface="Arial"/>
        <a:buChar char="–"/>
        <a:defRPr sz="24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buFont typeface="Arial"/>
        <a:buChar char="•"/>
        <a:defRPr sz="20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buFont typeface="Arial"/>
        <a:buChar char="–"/>
        <a:defRPr sz="20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buFont typeface="Arial"/>
        <a:buChar char="»"/>
        <a:defRPr sz="20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BF9ECA64-D8A3-5F4A-BE33-A127EC119F3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2450972"/>
              </p:ext>
            </p:extLst>
          </p:nvPr>
        </p:nvGraphicFramePr>
        <p:xfrm>
          <a:off x="609600" y="1023585"/>
          <a:ext cx="5380251" cy="52038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85481">
                  <a:extLst>
                    <a:ext uri="{9D8B030D-6E8A-4147-A177-3AD203B41FA5}">
                      <a16:colId xmlns:a16="http://schemas.microsoft.com/office/drawing/2014/main" val="1800593622"/>
                    </a:ext>
                  </a:extLst>
                </a:gridCol>
                <a:gridCol w="994770">
                  <a:extLst>
                    <a:ext uri="{9D8B030D-6E8A-4147-A177-3AD203B41FA5}">
                      <a16:colId xmlns:a16="http://schemas.microsoft.com/office/drawing/2014/main" val="3966235656"/>
                    </a:ext>
                  </a:extLst>
                </a:gridCol>
              </a:tblGrid>
              <a:tr h="453106">
                <a:tc>
                  <a:txBody>
                    <a:bodyPr/>
                    <a:lstStyle/>
                    <a:p>
                      <a:r>
                        <a:rPr lang="en-US" sz="16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Marks</a:t>
                      </a:r>
                    </a:p>
                    <a:p>
                      <a:pPr algn="ctr"/>
                      <a:r>
                        <a:rPr lang="en-US" sz="1600" dirty="0"/>
                        <a:t>(Total 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974278"/>
                  </a:ext>
                </a:extLst>
              </a:tr>
              <a:tr h="453106">
                <a:tc>
                  <a:txBody>
                    <a:bodyPr/>
                    <a:lstStyle/>
                    <a:p>
                      <a:r>
                        <a:rPr lang="en-US" sz="1600" u="sng" dirty="0"/>
                        <a:t>Introduction</a:t>
                      </a:r>
                      <a:endParaRPr lang="en-US" sz="160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25106"/>
                  </a:ext>
                </a:extLst>
              </a:tr>
              <a:tr h="453106">
                <a:tc>
                  <a:txBody>
                    <a:bodyPr/>
                    <a:lstStyle/>
                    <a:p>
                      <a:r>
                        <a:rPr lang="en-US" sz="1600"/>
                        <a:t>Research question and population of interest identified.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393568"/>
                  </a:ext>
                </a:extLst>
              </a:tr>
              <a:tr h="453106">
                <a:tc>
                  <a:txBody>
                    <a:bodyPr/>
                    <a:lstStyle/>
                    <a:p>
                      <a:r>
                        <a:rPr lang="en-US" sz="1600" dirty="0"/>
                        <a:t>Clear motivation for why research is important and rationale for study.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899573"/>
                  </a:ext>
                </a:extLst>
              </a:tr>
              <a:tr h="453106">
                <a:tc>
                  <a:txBody>
                    <a:bodyPr/>
                    <a:lstStyle/>
                    <a:p>
                      <a:r>
                        <a:rPr lang="en-US" sz="1600" dirty="0"/>
                        <a:t>Specific objectives and testable hypotheses articulated.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0463"/>
                  </a:ext>
                </a:extLst>
              </a:tr>
              <a:tr h="453106">
                <a:tc>
                  <a:txBody>
                    <a:bodyPr/>
                    <a:lstStyle/>
                    <a:p>
                      <a:r>
                        <a:rPr lang="en-US" sz="1600" u="sng" dirty="0"/>
                        <a:t>Methods</a:t>
                      </a:r>
                      <a:endParaRPr lang="en-US" sz="160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847301"/>
                  </a:ext>
                </a:extLst>
              </a:tr>
              <a:tr h="453106">
                <a:tc>
                  <a:txBody>
                    <a:bodyPr/>
                    <a:lstStyle/>
                    <a:p>
                      <a:r>
                        <a:rPr lang="en-US" sz="1600" dirty="0"/>
                        <a:t>Dataset, inclusion criteria, and data processing clearly described and suitable to address question.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16652"/>
                  </a:ext>
                </a:extLst>
              </a:tr>
              <a:tr h="453106">
                <a:tc>
                  <a:txBody>
                    <a:bodyPr/>
                    <a:lstStyle/>
                    <a:p>
                      <a:r>
                        <a:rPr lang="en-US" sz="1600" dirty="0"/>
                        <a:t>Clear description of analysis plan to adjudicate hypotheses, including clear identification of primary outcome and exposure variables.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787639"/>
                  </a:ext>
                </a:extLst>
              </a:tr>
              <a:tr h="453106">
                <a:tc>
                  <a:txBody>
                    <a:bodyPr/>
                    <a:lstStyle/>
                    <a:p>
                      <a:r>
                        <a:rPr lang="en-US" sz="1600" dirty="0"/>
                        <a:t>Clear description of choice of statistical model to address the hypothesis and why chosen.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66139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AF674BD-3B79-AC47-B329-AA2DF4212AC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7661578"/>
              </p:ext>
            </p:extLst>
          </p:nvPr>
        </p:nvGraphicFramePr>
        <p:xfrm>
          <a:off x="6197600" y="300242"/>
          <a:ext cx="5376672" cy="63452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89635527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129958255"/>
                    </a:ext>
                  </a:extLst>
                </a:gridCol>
              </a:tblGrid>
              <a:tr h="427793">
                <a:tc>
                  <a:txBody>
                    <a:bodyPr/>
                    <a:lstStyle/>
                    <a:p>
                      <a:r>
                        <a:rPr lang="en-US" sz="16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17127"/>
                  </a:ext>
                </a:extLst>
              </a:tr>
              <a:tr h="427793">
                <a:tc>
                  <a:txBody>
                    <a:bodyPr/>
                    <a:lstStyle/>
                    <a:p>
                      <a:r>
                        <a:rPr lang="en-US" sz="1600" u="sng" dirty="0"/>
                        <a:t>Results</a:t>
                      </a:r>
                      <a:endParaRPr lang="en-US" sz="160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0499"/>
                  </a:ext>
                </a:extLst>
              </a:tr>
              <a:tr h="427793">
                <a:tc>
                  <a:txBody>
                    <a:bodyPr/>
                    <a:lstStyle/>
                    <a:p>
                      <a:r>
                        <a:rPr lang="en-US" sz="1600" dirty="0"/>
                        <a:t>Appropriate presentation of descriptive statistics; communicated understanding of key relevant features of the study population.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883712"/>
                  </a:ext>
                </a:extLst>
              </a:tr>
              <a:tr h="427793">
                <a:tc>
                  <a:txBody>
                    <a:bodyPr/>
                    <a:lstStyle/>
                    <a:p>
                      <a:r>
                        <a:rPr lang="en-US" sz="1600" dirty="0"/>
                        <a:t>Presentation of results inferential statistical analyses proves clear and concise answers to study hypotheses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549746"/>
                  </a:ext>
                </a:extLst>
              </a:tr>
              <a:tr h="427793">
                <a:tc>
                  <a:txBody>
                    <a:bodyPr/>
                    <a:lstStyle/>
                    <a:p>
                      <a:r>
                        <a:rPr lang="en-US" sz="1600" dirty="0"/>
                        <a:t>Clear and focused figures and tables used effectively to aid communication of results narrative.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512096"/>
                  </a:ext>
                </a:extLst>
              </a:tr>
              <a:tr h="427793">
                <a:tc>
                  <a:txBody>
                    <a:bodyPr/>
                    <a:lstStyle/>
                    <a:p>
                      <a:r>
                        <a:rPr lang="en-US" sz="1600" dirty="0"/>
                        <a:t>Accurate and elegant presentation and interpretation of statistical outcomes and sensitivity analyses.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700166"/>
                  </a:ext>
                </a:extLst>
              </a:tr>
              <a:tr h="427793">
                <a:tc>
                  <a:txBody>
                    <a:bodyPr/>
                    <a:lstStyle/>
                    <a:p>
                      <a:r>
                        <a:rPr lang="en-US" sz="1600" u="sng" dirty="0"/>
                        <a:t>Conclusions</a:t>
                      </a:r>
                      <a:endParaRPr lang="en-US" sz="160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841874"/>
                  </a:ext>
                </a:extLst>
              </a:tr>
              <a:tr h="427793">
                <a:tc>
                  <a:txBody>
                    <a:bodyPr/>
                    <a:lstStyle/>
                    <a:p>
                      <a:r>
                        <a:rPr lang="en-US" sz="1600" dirty="0"/>
                        <a:t>Clear statement and interpretation of results linked to overall study aims and hypotheses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798820"/>
                  </a:ext>
                </a:extLst>
              </a:tr>
              <a:tr h="427793">
                <a:tc>
                  <a:txBody>
                    <a:bodyPr/>
                    <a:lstStyle/>
                    <a:p>
                      <a:r>
                        <a:rPr lang="en-US" sz="1600" dirty="0"/>
                        <a:t>Findings are contextualized and implications for public health practice and research articulated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752167"/>
                  </a:ext>
                </a:extLst>
              </a:tr>
              <a:tr h="427793">
                <a:tc>
                  <a:txBody>
                    <a:bodyPr/>
                    <a:lstStyle/>
                    <a:p>
                      <a:r>
                        <a:rPr lang="en-US" sz="1600" dirty="0"/>
                        <a:t>Presentation in allotted time and well paced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445848"/>
                  </a:ext>
                </a:extLst>
              </a:tr>
              <a:tr h="427793">
                <a:tc>
                  <a:txBody>
                    <a:bodyPr/>
                    <a:lstStyle/>
                    <a:p>
                      <a:r>
                        <a:rPr lang="en-US" sz="1600" dirty="0"/>
                        <a:t>Overall quality and clarity of presentation slides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04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26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asic-better" id="{C312A2BF-1B0B-064B-BB5D-E0485450CE3C}" vid="{2AAF7775-EF4B-E74B-AAFF-6FC24D601C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1209</TotalTime>
  <Words>201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Eaton, Jeffrey W</dc:creator>
  <cp:lastModifiedBy>Eaton, Jeffrey W</cp:lastModifiedBy>
  <cp:revision>72</cp:revision>
  <dcterms:created xsi:type="dcterms:W3CDTF">2019-10-27T15:51:02Z</dcterms:created>
  <dcterms:modified xsi:type="dcterms:W3CDTF">2019-10-30T13:14:59Z</dcterms:modified>
</cp:coreProperties>
</file>