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301" r:id="rId3"/>
    <p:sldId id="302" r:id="rId4"/>
    <p:sldId id="296" r:id="rId5"/>
    <p:sldId id="299" r:id="rId6"/>
    <p:sldId id="297" r:id="rId7"/>
    <p:sldId id="303" r:id="rId8"/>
    <p:sldId id="308" r:id="rId9"/>
    <p:sldId id="309" r:id="rId10"/>
    <p:sldId id="307" r:id="rId11"/>
    <p:sldId id="304" r:id="rId12"/>
    <p:sldId id="305" r:id="rId13"/>
    <p:sldId id="300" r:id="rId14"/>
    <p:sldId id="298" r:id="rId15"/>
    <p:sldId id="258" r:id="rId16"/>
    <p:sldId id="257" r:id="rId17"/>
    <p:sldId id="259" r:id="rId18"/>
    <p:sldId id="261" r:id="rId19"/>
    <p:sldId id="310" r:id="rId20"/>
    <p:sldId id="265" r:id="rId21"/>
    <p:sldId id="267" r:id="rId22"/>
    <p:sldId id="266" r:id="rId23"/>
    <p:sldId id="268" r:id="rId24"/>
    <p:sldId id="269" r:id="rId25"/>
    <p:sldId id="270" r:id="rId26"/>
    <p:sldId id="260" r:id="rId27"/>
    <p:sldId id="276" r:id="rId28"/>
    <p:sldId id="277" r:id="rId29"/>
    <p:sldId id="271" r:id="rId30"/>
    <p:sldId id="274" r:id="rId31"/>
    <p:sldId id="278" r:id="rId32"/>
    <p:sldId id="282" r:id="rId33"/>
    <p:sldId id="280" r:id="rId34"/>
    <p:sldId id="281" r:id="rId35"/>
    <p:sldId id="284" r:id="rId36"/>
    <p:sldId id="290" r:id="rId37"/>
    <p:sldId id="283" r:id="rId38"/>
    <p:sldId id="285" r:id="rId39"/>
    <p:sldId id="287" r:id="rId40"/>
    <p:sldId id="288" r:id="rId41"/>
    <p:sldId id="292" r:id="rId42"/>
    <p:sldId id="294" r:id="rId43"/>
    <p:sldId id="295" r:id="rId44"/>
    <p:sldId id="286" r:id="rId45"/>
    <p:sldId id="306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150"/>
  </p:normalViewPr>
  <p:slideViewPr>
    <p:cSldViewPr snapToGrid="0" snapToObjects="1">
      <p:cViewPr varScale="1">
        <p:scale>
          <a:sx n="120" d="100"/>
          <a:sy n="120" d="100"/>
        </p:scale>
        <p:origin x="568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10C52-C99F-2244-840C-0AA295E65893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5AAC0-1CC1-EB49-834D-EE4504773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5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5AAC0-1CC1-EB49-834D-EE4504773D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6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AA34-2FA7-754E-B67D-1ACE3B318BF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1CA1-6D6A-664A-8EF3-C29259A5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0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AA34-2FA7-754E-B67D-1ACE3B318BF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1CA1-6D6A-664A-8EF3-C29259A5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5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AA34-2FA7-754E-B67D-1ACE3B318BF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1CA1-6D6A-664A-8EF3-C29259A5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1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AA34-2FA7-754E-B67D-1ACE3B318BF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1CA1-6D6A-664A-8EF3-C29259A5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906713"/>
            <a:ext cx="10363200" cy="1362075"/>
          </a:xfrm>
        </p:spPr>
        <p:txBody>
          <a:bodyPr anchor="ctr" anchorCtr="0"/>
          <a:lstStyle>
            <a:lvl1pPr algn="ctr">
              <a:defRPr sz="4000" b="1" i="0" cap="none" baseline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268788"/>
            <a:ext cx="10363200" cy="15001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AA34-2FA7-754E-B67D-1ACE3B318BF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1CA1-6D6A-664A-8EF3-C29259A5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9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AA34-2FA7-754E-B67D-1ACE3B318BF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1CA1-6D6A-664A-8EF3-C29259A5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5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AA34-2FA7-754E-B67D-1ACE3B318BF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1CA1-6D6A-664A-8EF3-C29259A5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8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AA34-2FA7-754E-B67D-1ACE3B318BF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1CA1-6D6A-664A-8EF3-C29259A5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AA34-2FA7-754E-B67D-1ACE3B318BF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1CA1-6D6A-664A-8EF3-C29259A5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0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AA34-2FA7-754E-B67D-1ACE3B318BF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1CA1-6D6A-664A-8EF3-C29259A5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AA34-2FA7-754E-B67D-1ACE3B318BF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1CA1-6D6A-664A-8EF3-C29259A5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3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2AA34-2FA7-754E-B67D-1ACE3B318BF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91CA1-6D6A-664A-8EF3-C29259A5256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F07F54-162E-2D48-8CD5-1CD38CF135B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37578" y="54178"/>
            <a:ext cx="2214676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6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buFont typeface="Arial"/>
        <a:buChar char="•"/>
        <a:defRPr sz="28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buFont typeface="Arial"/>
        <a:buChar char="–"/>
        <a:defRPr sz="24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buFont typeface="Arial"/>
        <a:buChar char="•"/>
        <a:defRPr sz="20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buFont typeface="Arial"/>
        <a:buChar char="–"/>
        <a:defRPr sz="20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buFont typeface="Arial"/>
        <a:buChar char="»"/>
        <a:defRPr sz="20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effrey.eaton@imperial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file:////Users/jeff/Dropbox/Documents/Teaching/2019-2020/msc-istda-2019/lectures/week4/figures/proportion_se.pn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file:////Users/jeff/Dropbox/Documents/Teaching/2019-2020/msc-istda-2019/lectures/week4/figures/binom_continuity_correction_2.png" TargetMode="Externa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62590"/>
            <a:ext cx="10363200" cy="147002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Lecture 4: Binary outcomes, comparing proportions</a:t>
            </a:r>
            <a:br>
              <a:rPr lang="en-US" dirty="0"/>
            </a:br>
            <a:br>
              <a:rPr lang="en-US" sz="2000" b="0" dirty="0"/>
            </a:br>
            <a:r>
              <a:rPr lang="en-US" sz="3600" b="0" dirty="0"/>
              <a:t>Introduction to Statistical Thinking and Data Analysis</a:t>
            </a:r>
            <a:br>
              <a:rPr lang="en-US" sz="3600" b="0" dirty="0"/>
            </a:br>
            <a:r>
              <a:rPr lang="en-US" sz="3600" b="0" dirty="0"/>
              <a:t>MSc in Epidemiology / HDA 2019-20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399" y="4566308"/>
            <a:ext cx="10363199" cy="1752600"/>
          </a:xfrm>
        </p:spPr>
        <p:txBody>
          <a:bodyPr/>
          <a:lstStyle/>
          <a:p>
            <a:pPr algn="l" fontAlgn="base"/>
            <a:r>
              <a:rPr lang="en-US" dirty="0"/>
              <a:t>Jeff Eaton (</a:t>
            </a:r>
            <a:r>
              <a:rPr lang="en-US" dirty="0">
                <a:hlinkClick r:id="rId2"/>
              </a:rPr>
              <a:t>jeffrey.eaton@imperial.ac.uk</a:t>
            </a:r>
            <a:r>
              <a:rPr lang="en-US" dirty="0"/>
              <a:t>)</a:t>
            </a:r>
          </a:p>
          <a:p>
            <a:pPr algn="l" fontAlgn="base"/>
            <a:r>
              <a:rPr lang="en-US" dirty="0"/>
              <a:t>28th October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63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49AC-4777-E64F-AC76-EC86D808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1A52D4-CAB9-D44F-AF0D-3FEEDB3D51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Bayes rule: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Conditional probability: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and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 had a ham sandwich for lunch today. What’s the probability I went to Tesco?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Tesco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ham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sandwich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Tesco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ham</m:t>
                              </m:r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sandwich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Tesco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ham</m:t>
                              </m:r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sandwich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0.7×0.8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=0.789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1A52D4-CAB9-D44F-AF0D-3FEEDB3D51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2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613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51D-4134-FF4D-A825-2DD73AFE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4CFC04-FB0E-2F4C-804D-21D5251CF7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768515"/>
              </a:xfrm>
            </p:spPr>
            <p:txBody>
              <a:bodyPr>
                <a:normAutofit fontScale="85000" lnSpcReduction="20000"/>
              </a:bodyPr>
              <a:lstStyle/>
              <a:p>
                <a:pPr fontAlgn="base"/>
                <a:r>
                  <a:rPr lang="en-US" dirty="0"/>
                  <a:t>The </a:t>
                </a:r>
                <a:r>
                  <a:rPr lang="en-US" b="1" dirty="0"/>
                  <a:t>odds</a:t>
                </a:r>
                <a:r>
                  <a:rPr lang="en-US" dirty="0"/>
                  <a:t> are the probability event occurs divided by the probability that event does not occur:</a:t>
                </a:r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Odds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panose="02040503050406030204" pitchFamily="18" charset="0"/>
                            </a:rPr>
                            <m:t>prob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 dirty="0" err="1">
                              <a:latin typeface="Cambria Math" panose="02040503050406030204" pitchFamily="18" charset="0"/>
                            </a:rPr>
                            <m:t>happens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panose="02040503050406030204" pitchFamily="18" charset="0"/>
                            </a:rPr>
                            <m:t>prob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panose="02040503050406030204" pitchFamily="18" charset="0"/>
                            </a:rPr>
                            <m:t>does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panose="02040503050406030204" pitchFamily="18" charset="0"/>
                            </a:rPr>
                            <m:t>not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panose="02040503050406030204" pitchFamily="18" charset="0"/>
                            </a:rPr>
                            <m:t>happen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fontAlgn="base"/>
                <a:endParaRPr lang="en-US" dirty="0"/>
              </a:p>
              <a:p>
                <a:pPr fontAlgn="base"/>
                <a:r>
                  <a:rPr lang="en-US" dirty="0"/>
                  <a:t>Can express probability in terms of odds:</a:t>
                </a:r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panose="02040503050406030204" pitchFamily="18" charset="0"/>
                            </a:rPr>
                            <m:t>Odds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panose="02040503050406030204" pitchFamily="18" charset="0"/>
                            </a:rPr>
                            <m:t>Odds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fontAlgn="base"/>
                <a:endParaRPr lang="en-US" dirty="0"/>
              </a:p>
              <a:p>
                <a:pPr fontAlgn="base"/>
                <a:r>
                  <a:rPr lang="en-US" dirty="0"/>
                  <a:t>Odds take values between 0 and ∞.</a:t>
                </a:r>
              </a:p>
              <a:p>
                <a:pPr fontAlgn="base"/>
                <a:endParaRPr lang="en-US" dirty="0"/>
              </a:p>
              <a:p>
                <a:pPr fontAlgn="base"/>
                <a:r>
                  <a:rPr lang="en-US" dirty="0"/>
                  <a:t>Odds are less intuitive than probability (except to gamblers), but commonly used in statistics due to convenient mathematical properties.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4CFC04-FB0E-2F4C-804D-21D5251CF7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768515"/>
              </a:xfrm>
              <a:blipFill>
                <a:blip r:embed="rId2"/>
                <a:stretch>
                  <a:fillRect l="-810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29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4820-E34F-F54E-9998-22E54886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probability and odds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2B27C61-1469-394A-9DDD-E46EA36505D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6439130"/>
              </p:ext>
            </p:extLst>
          </p:nvPr>
        </p:nvGraphicFramePr>
        <p:xfrm>
          <a:off x="1090863" y="1740571"/>
          <a:ext cx="412282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411">
                  <a:extLst>
                    <a:ext uri="{9D8B030D-6E8A-4147-A177-3AD203B41FA5}">
                      <a16:colId xmlns:a16="http://schemas.microsoft.com/office/drawing/2014/main" val="3672888775"/>
                    </a:ext>
                  </a:extLst>
                </a:gridCol>
                <a:gridCol w="2061411">
                  <a:extLst>
                    <a:ext uri="{9D8B030D-6E8A-4147-A177-3AD203B41FA5}">
                      <a16:colId xmlns:a16="http://schemas.microsoft.com/office/drawing/2014/main" val="3404272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Odds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60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>
                          <a:solidFill>
                            <a:srgbClr val="51515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09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>
                          <a:solidFill>
                            <a:srgbClr val="51515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307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>
                          <a:solidFill>
                            <a:srgbClr val="51515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0.0526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93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>
                          <a:solidFill>
                            <a:srgbClr val="51515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26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>
                          <a:solidFill>
                            <a:srgbClr val="51515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36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>
                          <a:solidFill>
                            <a:srgbClr val="51515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21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>
                          <a:solidFill>
                            <a:srgbClr val="51515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44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>
                          <a:solidFill>
                            <a:srgbClr val="51515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177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>
                          <a:solidFill>
                            <a:srgbClr val="51515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6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>
                          <a:solidFill>
                            <a:srgbClr val="51515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9901817"/>
                  </a:ext>
                </a:extLst>
              </a:tr>
            </a:tbl>
          </a:graphicData>
        </a:graphic>
      </p:graphicFrame>
      <p:pic>
        <p:nvPicPr>
          <p:cNvPr id="8" name="Content Placeholder 7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76346AF2-FFB1-6440-A931-F3B5B35229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78316" y="1462722"/>
            <a:ext cx="3840480" cy="5120640"/>
          </a:xfrm>
        </p:spPr>
      </p:pic>
    </p:spTree>
    <p:extLst>
      <p:ext uri="{BB962C8B-B14F-4D97-AF65-F5344CB8AC3E}">
        <p14:creationId xmlns:p14="http://schemas.microsoft.com/office/powerpoint/2010/main" val="3304274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A050-4917-234D-A24E-5CD2D072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4305B-70E0-634D-B538-C4E47E6F9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84312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Definition: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Odds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⇒ Odds(A) always between 0 and ∞.</a:t>
                </a:r>
              </a:p>
              <a:p>
                <a:pPr fontAlgn="base"/>
                <a:endParaRPr lang="en-US" dirty="0"/>
              </a:p>
              <a:p>
                <a:pPr fontAlgn="base"/>
                <a:r>
                  <a:rPr lang="en-US" dirty="0"/>
                  <a:t>When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)=0.5</m:t>
                    </m:r>
                  </m:oMath>
                </a14:m>
                <a:r>
                  <a:rPr lang="en-US" dirty="0"/>
                  <a:t> then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Odds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endParaRPr lang="en-US" dirty="0"/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Odds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1−0.5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=1.0</m:t>
                      </m:r>
                    </m:oMath>
                  </m:oMathPara>
                </a14:m>
                <a:endParaRPr lang="en-US" dirty="0"/>
              </a:p>
              <a:p>
                <a:pPr fontAlgn="base"/>
                <a:endParaRPr lang="en-GB" dirty="0"/>
              </a:p>
              <a:p>
                <a:pPr fontAlgn="base"/>
                <a:r>
                  <a:rPr lang="en-GB" dirty="0"/>
                  <a:t>The odds is always greater than the probability.</a:t>
                </a:r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)≤1⟹</m:t>
                      </m:r>
                      <m:r>
                        <m:rPr>
                          <m:sty m:val="p"/>
                        </m:rPr>
                        <a:rPr lang="en-GB" i="0" dirty="0">
                          <a:latin typeface="Cambria Math" panose="02040503050406030204" pitchFamily="18" charset="0"/>
                        </a:rPr>
                        <m:t>Odds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i="1" dirty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fontAlgn="base"/>
                <a:endParaRPr lang="en-GB" dirty="0"/>
              </a:p>
              <a:p>
                <a:pPr fontAlgn="base"/>
                <a:r>
                  <a:rPr lang="en-GB" dirty="0"/>
                  <a:t>When 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 is small (say 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)&lt;0.1</m:t>
                    </m:r>
                  </m:oMath>
                </a14:m>
                <a:r>
                  <a:rPr lang="en-GB" dirty="0"/>
                  <a:t>), the odds are close to the probability.</a:t>
                </a:r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)≅0⟹1−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)≅1⟹</m:t>
                      </m:r>
                      <m:r>
                        <m:rPr>
                          <m:sty m:val="p"/>
                        </m:rPr>
                        <a:rPr lang="en-GB" i="0" dirty="0">
                          <a:latin typeface="Cambria Math" panose="02040503050406030204" pitchFamily="18" charset="0"/>
                        </a:rPr>
                        <m:t>Odds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i="1" dirty="0"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4305B-70E0-634D-B538-C4E47E6F9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843129"/>
              </a:xfrm>
              <a:blipFill>
                <a:blip r:embed="rId2"/>
                <a:stretch>
                  <a:fillRect l="-694" t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16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ACE6-6BA1-5040-AB77-93D1BC1A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binomial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10242-58E6-F642-A85B-211B6BBF2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23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E5C7-35FD-EC43-A0C2-FFF2C2C1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you have a ham sandwich for lunch?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8F2D710-8BB0-C348-9B0E-A6A4AD2FF1F1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840792200"/>
                  </p:ext>
                </p:extLst>
              </p:nvPr>
            </p:nvGraphicFramePr>
            <p:xfrm>
              <a:off x="609600" y="3428992"/>
              <a:ext cx="5384799" cy="212344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1247697">
                      <a:extLst>
                        <a:ext uri="{9D8B030D-6E8A-4147-A177-3AD203B41FA5}">
                          <a16:colId xmlns:a16="http://schemas.microsoft.com/office/drawing/2014/main" val="1925603733"/>
                        </a:ext>
                      </a:extLst>
                    </a:gridCol>
                    <a:gridCol w="827420">
                      <a:extLst>
                        <a:ext uri="{9D8B030D-6E8A-4147-A177-3AD203B41FA5}">
                          <a16:colId xmlns:a16="http://schemas.microsoft.com/office/drawing/2014/main" val="1844346054"/>
                        </a:ext>
                      </a:extLst>
                    </a:gridCol>
                    <a:gridCol w="3309682">
                      <a:extLst>
                        <a:ext uri="{9D8B030D-6E8A-4147-A177-3AD203B41FA5}">
                          <a16:colId xmlns:a16="http://schemas.microsoft.com/office/drawing/2014/main" val="5632574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Responses (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 marL="94562" marR="9456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‘Yes’ (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 marL="94562" marR="9456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Probability</a:t>
                          </a:r>
                        </a:p>
                      </a:txBody>
                      <a:tcPr marL="94562" marR="94562"/>
                    </a:tc>
                    <a:extLst>
                      <a:ext uri="{0D108BD9-81ED-4DB2-BD59-A6C34878D82A}">
                        <a16:rowId xmlns:a16="http://schemas.microsoft.com/office/drawing/2014/main" val="3651417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○○</a:t>
                          </a:r>
                        </a:p>
                      </a:txBody>
                      <a:tcPr marL="94562" marR="9456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marL="94562" marR="9456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0.7×0.7=0.49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94562" marR="94562"/>
                    </a:tc>
                    <a:extLst>
                      <a:ext uri="{0D108BD9-81ED-4DB2-BD59-A6C34878D82A}">
                        <a16:rowId xmlns:a16="http://schemas.microsoft.com/office/drawing/2014/main" val="27589332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●○</a:t>
                          </a:r>
                        </a:p>
                      </a:txBody>
                      <a:tcPr marL="94562" marR="9456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marL="94562" marR="94562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0.3×0.7=0.21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94562" marR="94562"/>
                    </a:tc>
                    <a:extLst>
                      <a:ext uri="{0D108BD9-81ED-4DB2-BD59-A6C34878D82A}">
                        <a16:rowId xmlns:a16="http://schemas.microsoft.com/office/drawing/2014/main" val="3876302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○●</a:t>
                          </a:r>
                        </a:p>
                      </a:txBody>
                      <a:tcPr marL="94562" marR="9456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marL="94562" marR="94562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0.7×0.3=0.21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94562" marR="94562"/>
                    </a:tc>
                    <a:extLst>
                      <a:ext uri="{0D108BD9-81ED-4DB2-BD59-A6C34878D82A}">
                        <a16:rowId xmlns:a16="http://schemas.microsoft.com/office/drawing/2014/main" val="996662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●●</a:t>
                          </a:r>
                        </a:p>
                      </a:txBody>
                      <a:tcPr marL="94562" marR="9456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marL="94562" marR="94562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0.3×0.3=0.09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94562" marR="94562"/>
                    </a:tc>
                    <a:extLst>
                      <a:ext uri="{0D108BD9-81ED-4DB2-BD59-A6C34878D82A}">
                        <a16:rowId xmlns:a16="http://schemas.microsoft.com/office/drawing/2014/main" val="14158280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8F2D710-8BB0-C348-9B0E-A6A4AD2FF1F1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840792200"/>
                  </p:ext>
                </p:extLst>
              </p:nvPr>
            </p:nvGraphicFramePr>
            <p:xfrm>
              <a:off x="609600" y="3428992"/>
              <a:ext cx="5384799" cy="212344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1247697">
                      <a:extLst>
                        <a:ext uri="{9D8B030D-6E8A-4147-A177-3AD203B41FA5}">
                          <a16:colId xmlns:a16="http://schemas.microsoft.com/office/drawing/2014/main" val="1925603733"/>
                        </a:ext>
                      </a:extLst>
                    </a:gridCol>
                    <a:gridCol w="827420">
                      <a:extLst>
                        <a:ext uri="{9D8B030D-6E8A-4147-A177-3AD203B41FA5}">
                          <a16:colId xmlns:a16="http://schemas.microsoft.com/office/drawing/2014/main" val="1844346054"/>
                        </a:ext>
                      </a:extLst>
                    </a:gridCol>
                    <a:gridCol w="3309682">
                      <a:extLst>
                        <a:ext uri="{9D8B030D-6E8A-4147-A177-3AD203B41FA5}">
                          <a16:colId xmlns:a16="http://schemas.microsoft.com/office/drawing/2014/main" val="56325742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562" marR="94562">
                        <a:blipFill>
                          <a:blip r:embed="rId2"/>
                          <a:stretch>
                            <a:fillRect l="-1020" t="-3922" r="-332653" b="-2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562" marR="94562">
                        <a:blipFill>
                          <a:blip r:embed="rId2"/>
                          <a:stretch>
                            <a:fillRect l="-152308" t="-3922" r="-401538" b="-2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Probability</a:t>
                          </a:r>
                        </a:p>
                      </a:txBody>
                      <a:tcPr marL="94562" marR="94562"/>
                    </a:tc>
                    <a:extLst>
                      <a:ext uri="{0D108BD9-81ED-4DB2-BD59-A6C34878D82A}">
                        <a16:rowId xmlns:a16="http://schemas.microsoft.com/office/drawing/2014/main" val="3651417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○○</a:t>
                          </a:r>
                        </a:p>
                      </a:txBody>
                      <a:tcPr marL="94562" marR="9456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marL="94562" marR="94562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562" marR="94562">
                        <a:blipFill>
                          <a:blip r:embed="rId2"/>
                          <a:stretch>
                            <a:fillRect l="-62835" t="-182759" b="-3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89332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●○</a:t>
                          </a:r>
                        </a:p>
                      </a:txBody>
                      <a:tcPr marL="94562" marR="9456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marL="94562" marR="94562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562" marR="94562">
                        <a:blipFill>
                          <a:blip r:embed="rId2"/>
                          <a:stretch>
                            <a:fillRect l="-62835" t="-273333" b="-2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6302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○●</a:t>
                          </a:r>
                        </a:p>
                      </a:txBody>
                      <a:tcPr marL="94562" marR="9456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marL="94562" marR="94562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562" marR="94562">
                        <a:blipFill>
                          <a:blip r:embed="rId2"/>
                          <a:stretch>
                            <a:fillRect l="-62835" t="-386207" b="-1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662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●●</a:t>
                          </a:r>
                        </a:p>
                      </a:txBody>
                      <a:tcPr marL="94562" marR="9456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marL="94562" marR="94562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562" marR="94562">
                        <a:blipFill>
                          <a:blip r:embed="rId2"/>
                          <a:stretch>
                            <a:fillRect l="-62835" t="-470000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58280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77F47-361E-D841-8555-FC9E075D9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3428992"/>
            <a:ext cx="5384800" cy="2123440"/>
          </a:xfrm>
        </p:spPr>
        <p:txBody>
          <a:bodyPr/>
          <a:lstStyle/>
          <a:p>
            <a:r>
              <a:rPr lang="en-US" dirty="0"/>
              <a:t>P(x = 0) = 0.49</a:t>
            </a:r>
          </a:p>
          <a:p>
            <a:r>
              <a:rPr lang="en-US" dirty="0"/>
              <a:t>P(x = 1) = 0.21 + 0.21 = 0.42</a:t>
            </a:r>
          </a:p>
          <a:p>
            <a:r>
              <a:rPr lang="en-US" dirty="0"/>
              <a:t>P(x = 2) = 0.09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885BE74-408A-E948-B3C4-4F241B8D74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1600201"/>
                <a:ext cx="109728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/>
                  <a:buChar char="•"/>
                  <a:defRPr sz="2800" b="0" i="0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/>
                  <a:buChar char="–"/>
                  <a:defRPr sz="2400" b="0" i="0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/>
                  <a:buChar char="•"/>
                  <a:defRPr sz="2000" b="0" i="0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/>
                  <a:buChar char="–"/>
                  <a:defRPr sz="1800" b="0" i="0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/>
                  <a:buChar char="»"/>
                  <a:defRPr sz="1800" b="0" i="0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30% of Brits have a ham sandwich for </a:t>
                </a:r>
              </a:p>
              <a:p>
                <a:r>
                  <a:rPr lang="en-US" sz="2400" dirty="0"/>
                  <a:t>Random sample 2 people and ask “did you have a ham sandwich for lunch yesterday?”</a:t>
                </a:r>
              </a:p>
              <a:p>
                <a:r>
                  <a:rPr lang="en-US" sz="2400" dirty="0"/>
                  <a:t>What is the probability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people respond ‘Yes’?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885BE74-408A-E948-B3C4-4F241B8D7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00201"/>
                <a:ext cx="10972800" cy="4525963"/>
              </a:xfrm>
              <a:prstGeom prst="rect">
                <a:avLst/>
              </a:prstGeom>
              <a:blipFill>
                <a:blip r:embed="rId3"/>
                <a:stretch>
                  <a:fillRect l="-810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95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E5C7-35FD-EC43-A0C2-FFF2C2C1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you have a ham sandwich for lunch?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8F2D710-8BB0-C348-9B0E-A6A4AD2FF1F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22153374"/>
                  </p:ext>
                </p:extLst>
              </p:nvPr>
            </p:nvGraphicFramePr>
            <p:xfrm>
              <a:off x="609600" y="2675965"/>
              <a:ext cx="5206999" cy="360680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1115785">
                      <a:extLst>
                        <a:ext uri="{9D8B030D-6E8A-4147-A177-3AD203B41FA5}">
                          <a16:colId xmlns:a16="http://schemas.microsoft.com/office/drawing/2014/main" val="1925603733"/>
                        </a:ext>
                      </a:extLst>
                    </a:gridCol>
                    <a:gridCol w="686638">
                      <a:extLst>
                        <a:ext uri="{9D8B030D-6E8A-4147-A177-3AD203B41FA5}">
                          <a16:colId xmlns:a16="http://schemas.microsoft.com/office/drawing/2014/main" val="1844346054"/>
                        </a:ext>
                      </a:extLst>
                    </a:gridCol>
                    <a:gridCol w="3404576">
                      <a:extLst>
                        <a:ext uri="{9D8B030D-6E8A-4147-A177-3AD203B41FA5}">
                          <a16:colId xmlns:a16="http://schemas.microsoft.com/office/drawing/2014/main" val="5632574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Responses (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 (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Probability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1417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○○○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0.7×0.7×0.7=0.343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89332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●○○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0.3×0.7×0.7=0.147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6302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○●○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0.7×0.3×0.7=0.147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662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○○●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0.7×0.7×0.3=0.147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58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●●○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0.3×0.3×0.7=0.063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42470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●○●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0.3×0.7×0.3=0.063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95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○●●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0.7×0.3×0.3=0.063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659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●●●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0.3 = 0.027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03600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8F2D710-8BB0-C348-9B0E-A6A4AD2FF1F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22153374"/>
                  </p:ext>
                </p:extLst>
              </p:nvPr>
            </p:nvGraphicFramePr>
            <p:xfrm>
              <a:off x="609600" y="2675965"/>
              <a:ext cx="5206999" cy="360680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1115785">
                      <a:extLst>
                        <a:ext uri="{9D8B030D-6E8A-4147-A177-3AD203B41FA5}">
                          <a16:colId xmlns:a16="http://schemas.microsoft.com/office/drawing/2014/main" val="1925603733"/>
                        </a:ext>
                      </a:extLst>
                    </a:gridCol>
                    <a:gridCol w="686638">
                      <a:extLst>
                        <a:ext uri="{9D8B030D-6E8A-4147-A177-3AD203B41FA5}">
                          <a16:colId xmlns:a16="http://schemas.microsoft.com/office/drawing/2014/main" val="1844346054"/>
                        </a:ext>
                      </a:extLst>
                    </a:gridCol>
                    <a:gridCol w="3404576">
                      <a:extLst>
                        <a:ext uri="{9D8B030D-6E8A-4147-A177-3AD203B41FA5}">
                          <a16:colId xmlns:a16="http://schemas.microsoft.com/office/drawing/2014/main" val="56325742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36" t="-3922" r="-365909" b="-472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815" t="-3922" r="-496296" b="-472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Probability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1417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○○○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358" t="-182759" b="-7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89332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●○○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358" t="-282759" b="-6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6302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○●○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358" t="-382759" b="-5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662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○○●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358" t="-466667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58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●●○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358" t="-586207" b="-3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42470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●○●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358" t="-686207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795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○●●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358" t="-760000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659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●●●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358" t="-889655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03600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F83338-51AD-6641-AC8F-9CFB1CF25017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Char char="–"/>
              <a:defRPr sz="24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Char char="–"/>
              <a:defRPr sz="18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Char char="»"/>
              <a:defRPr sz="18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Random sample 3 people and ask “did you have a ham sandwich for lunch yesterday?”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018110-EA3C-2A45-A32D-7855B02BC6DC}"/>
              </a:ext>
            </a:extLst>
          </p:cNvPr>
          <p:cNvSpPr txBox="1">
            <a:spLocks/>
          </p:cNvSpPr>
          <p:nvPr/>
        </p:nvSpPr>
        <p:spPr>
          <a:xfrm>
            <a:off x="6197600" y="3307968"/>
            <a:ext cx="5384800" cy="21234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Char char="–"/>
              <a:defRPr sz="24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P(x = 0) = 0.343</a:t>
            </a:r>
          </a:p>
          <a:p>
            <a:r>
              <a:rPr lang="en-US" dirty="0"/>
              <a:t>P(x = 1) = 3 x 0.147 = 0.441</a:t>
            </a:r>
          </a:p>
          <a:p>
            <a:r>
              <a:rPr lang="en-US" dirty="0"/>
              <a:t>P(x = 2) = 3 x 0.063 = 0.189</a:t>
            </a:r>
          </a:p>
          <a:p>
            <a:r>
              <a:rPr lang="en-US" dirty="0"/>
              <a:t>P(x = 3) = 0.027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44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AEE8-583B-E742-8FC6-28B77627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4F59D1-3C9B-7047-BBA9-99AF29AE01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events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trials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/>
                  <a:t>: Number of ways to obtain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successes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trials</a:t>
                </a:r>
              </a:p>
              <a:p>
                <a:endParaRPr lang="en-US" sz="1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probability</m:t>
                            </m:r>
                            <m:r>
                              <m:rPr>
                                <m:nor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success</m:t>
                            </m:r>
                          </m:e>
                        </m:d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number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successes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sz="1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probability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failure</m:t>
                            </m:r>
                          </m:e>
                        </m:d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number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failures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4F59D1-3C9B-7047-BBA9-99AF29AE01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128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A969-201D-1A41-BCA4-583592DF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error of a proportion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9B61B-E4E8-1C4B-AF97-DBA32E35A2F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1600201"/>
                <a:ext cx="5384800" cy="4525963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 successes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trials; probability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𝐵𝑖𝑛𝑜𝑚𝑖𝑎𝑙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endParaRPr lang="en-US" sz="130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expected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 dirty="0" err="1" smtClean="0">
                              <a:latin typeface="Cambria Math" panose="02040503050406030204" pitchFamily="18" charset="0"/>
                            </a:rPr>
                            <m:t>succes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i="0" dirty="0" err="1" smtClean="0">
                              <a:latin typeface="Cambria Math" panose="02040503050406030204" pitchFamily="18" charset="0"/>
                            </a:rPr>
                            <m:t>es</m:t>
                          </m:r>
                          <m:r>
                            <m:rPr>
                              <m:nor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Var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SD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Sample proportion: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9B61B-E4E8-1C4B-AF97-DBA32E35A2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1600201"/>
                <a:ext cx="5384800" cy="4525963"/>
              </a:xfrm>
              <a:blipFill>
                <a:blip r:embed="rId2"/>
                <a:stretch>
                  <a:fillRect l="-1651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1CF1D91-7B82-B142-8857-8019E438DCBA}"/>
              </a:ext>
            </a:extLst>
          </p:cNvPr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6333892" y="1727201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8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9618E9-19D9-7D4D-9820-ABB4885B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Normal approximation to the 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C32858D-AFBF-ED4C-8E40-2C7E3605F8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4548851"/>
                <a:ext cx="10972800" cy="1577313"/>
              </a:xfrm>
            </p:spPr>
            <p:txBody>
              <a:bodyPr/>
              <a:lstStyle/>
              <a:p>
                <a:r>
                  <a:rPr lang="en-US" dirty="0"/>
                  <a:t>As n</a:t>
                </a:r>
                <a:r>
                  <a:rPr lang="en-US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 Binomial distribution converges to normal distribution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itchFamily="2" charset="2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Approximation reasonably good when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≥10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≥10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C32858D-AFBF-ED4C-8E40-2C7E3605F8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4548851"/>
                <a:ext cx="10972800" cy="1577313"/>
              </a:xfrm>
              <a:blipFill>
                <a:blip r:embed="rId2"/>
                <a:stretch>
                  <a:fillRect l="-1042" t="-48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21622F-3DC7-2A47-ACAD-79CAABDEE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85" y="1607199"/>
            <a:ext cx="10882630" cy="275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B3EB-DC04-B64D-BC42-24226EBD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DBDA1B-5FE9-2741-852D-D71937424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6881"/>
              </p:ext>
            </p:extLst>
          </p:nvPr>
        </p:nvGraphicFramePr>
        <p:xfrm>
          <a:off x="609600" y="1600200"/>
          <a:ext cx="109728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5228">
                  <a:extLst>
                    <a:ext uri="{9D8B030D-6E8A-4147-A177-3AD203B41FA5}">
                      <a16:colId xmlns:a16="http://schemas.microsoft.com/office/drawing/2014/main" val="471557575"/>
                    </a:ext>
                  </a:extLst>
                </a:gridCol>
                <a:gridCol w="2573079">
                  <a:extLst>
                    <a:ext uri="{9D8B030D-6E8A-4147-A177-3AD203B41FA5}">
                      <a16:colId xmlns:a16="http://schemas.microsoft.com/office/drawing/2014/main" val="1654100314"/>
                    </a:ext>
                  </a:extLst>
                </a:gridCol>
                <a:gridCol w="5734493">
                  <a:extLst>
                    <a:ext uri="{9D8B030D-6E8A-4147-A177-3AD203B41FA5}">
                      <a16:colId xmlns:a16="http://schemas.microsoft.com/office/drawing/2014/main" val="768451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98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b="1" i="0" dirty="0">
                          <a:solidFill>
                            <a:srgbClr val="51515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Mon 28 Oct 10:00-11:00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b="0" i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Tutorial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b="0" i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Tutorial sheet 3 review: Linear regression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43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b="1" i="0" dirty="0">
                          <a:solidFill>
                            <a:srgbClr val="51515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Mon 28 Oct 11:15-12:15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b="0" i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b="0" i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Binary outcomes, comparing proportions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077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b="1" i="0" dirty="0">
                          <a:solidFill>
                            <a:srgbClr val="51515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Mon 28 Oct 14:00-15:30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b="0" i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Applied Statistics Lab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b="0" i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Project 1 Presentations: Epidemiology and determinants of high blood pressure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2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b="1" i="0" dirty="0">
                          <a:solidFill>
                            <a:srgbClr val="51515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Weds 23 Oct 9:30-11:00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b="0" i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 Statistical Computing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b="0" i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R: Loading and Formatting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94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b="1" i="0" dirty="0">
                          <a:solidFill>
                            <a:srgbClr val="51515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Weds 23 Oct 14:00-15:30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b="0" i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Maths Refresher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b="0" i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Linear Algebra I: Introduction to matrices and matrix calculus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179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269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61FB-2900-8D43-8AF8-427AEE36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for a proportion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413C8AA-8E54-814F-BF23-5B3792370E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Example: Estimate the probability of smoking among 15-16 year old in Birmingham.</a:t>
                </a:r>
              </a:p>
              <a:p>
                <a:pPr lvl="1"/>
                <a:r>
                  <a:rPr lang="en-US" dirty="0"/>
                  <a:t>Data: Survey random sample of smoking habits of n = 1000 teenagers aged 15-16 in Birmingham.</a:t>
                </a:r>
              </a:p>
              <a:p>
                <a:pPr lvl="1"/>
                <a:r>
                  <a:rPr lang="en-US" dirty="0"/>
                  <a:t>123 reported that they were current smokers.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=123/1000 = 0.123 = 12.3%</m:t>
                      </m:r>
                    </m:oMath>
                  </m:oMathPara>
                </a14:m>
                <a:endParaRPr lang="en-US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0.123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1−0.123</m:t>
                                  </m:r>
                                </m:e>
                              </m:d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e>
                          </m:ra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=0.0104=1.04%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Confidence interval: use normal approximation to binomial distribution</a:t>
                </a:r>
              </a:p>
              <a:p>
                <a:pPr marL="457200" lvl="1" indent="0">
                  <a:buNone/>
                </a:pPr>
                <a:endParaRPr lang="en-US" sz="1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95%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CI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±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0.975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×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=0.123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±1.96 × 0.0104=(0.103, 0.143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sz="1000" dirty="0"/>
              </a:p>
              <a:p>
                <a:pPr lvl="1"/>
                <a:r>
                  <a:rPr lang="en-US" dirty="0"/>
                  <a:t>Normal approximation valid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≥10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≥10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i="1" dirty="0"/>
                  <a:t>Expected number of successes and expected number of failures greater than 10.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413C8AA-8E54-814F-BF23-5B3792370E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05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61FB-2900-8D43-8AF8-427AEE36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 for a proportion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413C8AA-8E54-814F-BF23-5B3792370E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Is the proportion of teenagers in Birmingham who smoke different  the national average of 13%?</a:t>
                </a:r>
              </a:p>
              <a:p>
                <a:pPr lvl="1"/>
                <a:r>
                  <a:rPr lang="en-US" dirty="0"/>
                  <a:t>H0: the proportion of teenagers who smoke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=0.13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Calculate z-test statistic:</a:t>
                </a:r>
              </a:p>
              <a:p>
                <a:pPr lvl="1"/>
                <a:r>
                  <a:rPr lang="en-US" i="1" dirty="0"/>
                  <a:t>If null hypothesis is true, </a:t>
                </a:r>
                <a:r>
                  <a:rPr lang="en-US" dirty="0"/>
                  <a:t>substitute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formula for standard error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2200" b="0" i="0" dirty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200" b="0" i="0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200" b="0" i="0" dirty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2200" b="0" i="0" dirty="0" smtClean="0">
                              <a:latin typeface="Cambria Math" panose="02040503050406030204" pitchFamily="18" charset="0"/>
                            </a:rPr>
                            <m:t>.(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200" b="0" i="0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0.123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0.13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0.13</m:t>
                              </m:r>
                              <m:d>
                                <m:d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0.13</m:t>
                                  </m:r>
                                </m:e>
                              </m:d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e>
                          </m:rad>
                        </m:den>
                      </m:f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−0.007</m:t>
                          </m:r>
                        </m:num>
                        <m:den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0.106</m:t>
                          </m:r>
                        </m:den>
                      </m:f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=−0.658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Two-sided p-value from normal distribution: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2⋅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&gt;0.658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=2⋅0.255=0.510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 evidence that percentage of smokers in Birmingham different from the national average.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413C8AA-8E54-814F-BF23-5B3792370E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BCC4A10-3B4C-9948-BA74-2BF85FE08678}"/>
                  </a:ext>
                </a:extLst>
              </p:cNvPr>
              <p:cNvSpPr/>
              <p:nvPr/>
            </p:nvSpPr>
            <p:spPr>
              <a:xfrm>
                <a:off x="264460" y="4035248"/>
                <a:ext cx="6096000" cy="81426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2200" dirty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200" dirty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200" dirty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2200" dirty="0">
                              <a:latin typeface="Cambria Math" panose="02040503050406030204" pitchFamily="18" charset="0"/>
                            </a:rPr>
                            <m:t>.(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200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 dirty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2200" i="1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BCC4A10-3B4C-9948-BA74-2BF85FE08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60" y="4035248"/>
                <a:ext cx="6096000" cy="814262"/>
              </a:xfrm>
              <a:prstGeom prst="rect">
                <a:avLst/>
              </a:prstGeom>
              <a:blipFill>
                <a:blip r:embed="rId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65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7FB0-8D23-B74B-AD7C-C6BB0E258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equality of a proportion in 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C2F5B-207A-D441-AA1D-2C7BA2555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prop.test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(x, n, p = NULL,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alternative = c("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two.sided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"less",                   	                      "greater"),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conf.level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0.95, correct = TRUE)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x:</a:t>
            </a:r>
            <a:r>
              <a:rPr lang="en-US" sz="1600" dirty="0"/>
              <a:t> number of successes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n:</a:t>
            </a:r>
            <a:r>
              <a:rPr lang="en-US" sz="1600" dirty="0"/>
              <a:t> number of trials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p:</a:t>
            </a:r>
            <a:r>
              <a:rPr lang="en-US" sz="1600" dirty="0"/>
              <a:t> reference proportion for hypothesis test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correct: </a:t>
            </a:r>
            <a:r>
              <a:rPr lang="en-US" sz="1600" dirty="0"/>
              <a:t>TRUE/FALSE whether to apply </a:t>
            </a:r>
            <a:r>
              <a:rPr lang="en-US" sz="1600" i="1" dirty="0"/>
              <a:t>continuity correction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2C096F-EDB1-FF44-8DF7-2FD61DB1EB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prop.test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(123, 1000, p = 0.13, correct = FALSE)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1-sample proportions test without continuity correction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data:  123 out of 1000, null probability 0.13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X-squared = 0.43324, df = 1,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p-value = 0.5104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alternative hypothesis: true p is not equal to 0.13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95 percent confidence interval: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0.1040741 0.1448112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sample estimates: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0.123 </a:t>
            </a:r>
          </a:p>
        </p:txBody>
      </p:sp>
    </p:spTree>
    <p:extLst>
      <p:ext uri="{BB962C8B-B14F-4D97-AF65-F5344CB8AC3E}">
        <p14:creationId xmlns:p14="http://schemas.microsoft.com/office/powerpoint/2010/main" val="174227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C84D968-528D-4249-9F70-3627A525B6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2176606"/>
                <a:ext cx="5486400" cy="39495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𝑏𝑖𝑛</m:t>
                          </m:r>
                        </m:sub>
                      </m:sSub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≥7 |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=12,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=0.4)=0.15824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d>
                        <m:dPr>
                          <m:endChr m:val="|"/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≥7 </m:t>
                          </m:r>
                        </m:e>
                      </m:d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=4.8, 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1.7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0.09743</m:t>
                      </m:r>
                    </m:oMath>
                  </m:oMathPara>
                </a14:m>
                <a:endParaRPr lang="en-US" sz="2200" dirty="0">
                  <a:solidFill>
                    <a:srgbClr val="C00000"/>
                  </a:solidFill>
                </a:endParaRPr>
              </a:p>
              <a:p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d>
                        <m:dPr>
                          <m:endChr m:val="|"/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≥6.5 </m:t>
                          </m:r>
                        </m:e>
                      </m:d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=4.8, 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1.7)=</m:t>
                      </m:r>
                      <m:r>
                        <a:rPr lang="en-US" sz="2200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2200" b="0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15821</m:t>
                      </m:r>
                    </m:oMath>
                  </m:oMathPara>
                </a14:m>
                <a:endParaRPr lang="en-US" sz="22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rgbClr val="C00000"/>
                  </a:solidFill>
                </a:endParaRPr>
              </a:p>
              <a:p>
                <a:r>
                  <a:rPr lang="en-US" sz="2200" dirty="0"/>
                  <a:t>Recommended 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200" dirty="0"/>
                  <a:t> 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sz="2200" dirty="0"/>
                  <a:t> &lt; 10, but ≥5.</a:t>
                </a:r>
              </a:p>
              <a:p>
                <a:r>
                  <a:rPr lang="en-US" sz="2200" dirty="0"/>
                  <a:t>Used by default by </a:t>
                </a:r>
                <a:r>
                  <a:rPr lang="en-US" sz="22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prop.test</a:t>
                </a:r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C84D968-528D-4249-9F70-3627A525B6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176606"/>
                <a:ext cx="5486400" cy="3949558"/>
              </a:xfrm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CC0EC12-AB45-1B45-88F5-EA0B968ACCF2}"/>
              </a:ext>
            </a:extLst>
          </p:cNvPr>
          <p:cNvSpPr/>
          <p:nvPr/>
        </p:nvSpPr>
        <p:spPr>
          <a:xfrm>
            <a:off x="609600" y="1600201"/>
            <a:ext cx="10972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How accurate is the normal approximation to the binomial distribution?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D4895-E8ED-8A49-8D65-7FAC59B7A8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2215717"/>
            <a:ext cx="5486400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7FFF82-6EFC-DF4A-8E64-7E301626FF1E}"/>
              </a:ext>
            </a:extLst>
          </p:cNvPr>
          <p:cNvPicPr>
            <a:picLocks noChangeAspect="1"/>
          </p:cNvPicPr>
          <p:nvPr/>
        </p:nvPicPr>
        <p:blipFill>
          <a:blip r:embed="rId4" r:link="rId5"/>
          <a:srcRect/>
          <a:stretch>
            <a:fillRect/>
          </a:stretch>
        </p:blipFill>
        <p:spPr>
          <a:xfrm>
            <a:off x="6096000" y="2215717"/>
            <a:ext cx="5486400" cy="3657600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7DC57233-24D8-D047-A6FD-EA990CD2A6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215717"/>
            <a:ext cx="5486400" cy="365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1D779-3B8D-1341-8B26-2158B5A3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Continuity correction</a:t>
            </a:r>
          </a:p>
        </p:txBody>
      </p:sp>
    </p:spTree>
    <p:extLst>
      <p:ext uri="{BB962C8B-B14F-4D97-AF65-F5344CB8AC3E}">
        <p14:creationId xmlns:p14="http://schemas.microsoft.com/office/powerpoint/2010/main" val="40423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7FB0-8D23-B74B-AD7C-C6BB0E258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equality of a proportion in 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C2F5B-207A-D441-AA1D-2C7BA25555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prop.test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(123, 1000, p = 0.13,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correct = FALSE)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1-sample proportions test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without continuity correction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data:  123 out of 1000, null probability 0.13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X-squared = 0.43324, df = 1,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p-value = 0.5104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alternative hypothesis: true p is not equal to 0.13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95 percent confidence interval: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0.1040741 0.1448112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sample estimates: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0.123 </a:t>
            </a:r>
          </a:p>
          <a:p>
            <a:pPr marL="0" indent="0">
              <a:buNone/>
            </a:pPr>
            <a:endParaRPr lang="en-US" sz="1400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2C096F-EDB1-FF44-8DF7-2FD61DB1EB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prop.test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(123, 1000, p = 0.13,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correct = TRUE)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prop.test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(123, 1000, p = 0.13)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1-sample proportions test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with continuity correction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data:  123 out of 1000, null probability 0.13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X-squared = 0.37356, df = 1,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p-value = 0.5411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alternative hypothesis: true p is not equal to 0.13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95 percent confidence interval: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0.1036114 0.1453445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sample estimates: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0.123 </a:t>
            </a:r>
          </a:p>
        </p:txBody>
      </p:sp>
    </p:spTree>
    <p:extLst>
      <p:ext uri="{BB962C8B-B14F-4D97-AF65-F5344CB8AC3E}">
        <p14:creationId xmlns:p14="http://schemas.microsoft.com/office/powerpoint/2010/main" val="3170664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E389-111C-6D4E-998D-8271854E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two proportions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5A8C0-C582-A649-9DE3-7D248E22EF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10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75DB-9802-5245-82CA-B5570EFB6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two proportions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C096A-FABD-BC4F-B569-E6E62E0E9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0834"/>
            <a:ext cx="109728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Compare the </a:t>
            </a:r>
            <a:r>
              <a:rPr lang="en-US" sz="2800" b="1" dirty="0"/>
              <a:t>occurrence of a binary outcome </a:t>
            </a:r>
            <a:r>
              <a:rPr lang="en-US" sz="2800" dirty="0"/>
              <a:t>between two groups</a:t>
            </a:r>
          </a:p>
          <a:p>
            <a:pPr lvl="1"/>
            <a:r>
              <a:rPr lang="en-US" dirty="0"/>
              <a:t>Extremely common design in medical statistics.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Two groups: exposed vs. unexposed; treatment vs. control (placebo)</a:t>
            </a:r>
          </a:p>
          <a:p>
            <a:r>
              <a:rPr lang="en-US" sz="2800" dirty="0"/>
              <a:t>Outcome: occurrence of disease; relapse, etc.</a:t>
            </a:r>
          </a:p>
        </p:txBody>
      </p:sp>
    </p:spTree>
    <p:extLst>
      <p:ext uri="{BB962C8B-B14F-4D97-AF65-F5344CB8AC3E}">
        <p14:creationId xmlns:p14="http://schemas.microsoft.com/office/powerpoint/2010/main" val="4145115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D684-6224-2C48-97F6-E71E681D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2x2 contingency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7553E-2541-1F4B-BBE7-EF51C93F1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Contingency table: summary of relationship between categorical variables.</a:t>
            </a:r>
          </a:p>
          <a:p>
            <a:r>
              <a:rPr lang="en-US" dirty="0"/>
              <a:t>Convention: rows correspond to exposure; columns to outcome.</a:t>
            </a:r>
          </a:p>
          <a:p>
            <a:r>
              <a:rPr lang="en-US" dirty="0"/>
              <a:t>Question: are proportions of events in each row the same?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7898B25-1C4F-374A-8656-F3C062C10F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9356749"/>
                  </p:ext>
                </p:extLst>
              </p:nvPr>
            </p:nvGraphicFramePr>
            <p:xfrm>
              <a:off x="1176425" y="3688127"/>
              <a:ext cx="7946192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6548">
                      <a:extLst>
                        <a:ext uri="{9D8B030D-6E8A-4147-A177-3AD203B41FA5}">
                          <a16:colId xmlns:a16="http://schemas.microsoft.com/office/drawing/2014/main" val="39330836"/>
                        </a:ext>
                      </a:extLst>
                    </a:gridCol>
                    <a:gridCol w="1986548">
                      <a:extLst>
                        <a:ext uri="{9D8B030D-6E8A-4147-A177-3AD203B41FA5}">
                          <a16:colId xmlns:a16="http://schemas.microsoft.com/office/drawing/2014/main" val="3514323861"/>
                        </a:ext>
                      </a:extLst>
                    </a:gridCol>
                    <a:gridCol w="1986548">
                      <a:extLst>
                        <a:ext uri="{9D8B030D-6E8A-4147-A177-3AD203B41FA5}">
                          <a16:colId xmlns:a16="http://schemas.microsoft.com/office/drawing/2014/main" val="1422632476"/>
                        </a:ext>
                      </a:extLst>
                    </a:gridCol>
                    <a:gridCol w="1986548">
                      <a:extLst>
                        <a:ext uri="{9D8B030D-6E8A-4147-A177-3AD203B41FA5}">
                          <a16:colId xmlns:a16="http://schemas.microsoft.com/office/drawing/2014/main" val="33272478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Experienced outcome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Did not experience outcome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Total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95402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Exposed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7885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Unexposed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1002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13091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7898B25-1C4F-374A-8656-F3C062C10F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9356749"/>
                  </p:ext>
                </p:extLst>
              </p:nvPr>
            </p:nvGraphicFramePr>
            <p:xfrm>
              <a:off x="1176425" y="3688127"/>
              <a:ext cx="7946192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6548">
                      <a:extLst>
                        <a:ext uri="{9D8B030D-6E8A-4147-A177-3AD203B41FA5}">
                          <a16:colId xmlns:a16="http://schemas.microsoft.com/office/drawing/2014/main" val="39330836"/>
                        </a:ext>
                      </a:extLst>
                    </a:gridCol>
                    <a:gridCol w="1986548">
                      <a:extLst>
                        <a:ext uri="{9D8B030D-6E8A-4147-A177-3AD203B41FA5}">
                          <a16:colId xmlns:a16="http://schemas.microsoft.com/office/drawing/2014/main" val="3514323861"/>
                        </a:ext>
                      </a:extLst>
                    </a:gridCol>
                    <a:gridCol w="1986548">
                      <a:extLst>
                        <a:ext uri="{9D8B030D-6E8A-4147-A177-3AD203B41FA5}">
                          <a16:colId xmlns:a16="http://schemas.microsoft.com/office/drawing/2014/main" val="1422632476"/>
                        </a:ext>
                      </a:extLst>
                    </a:gridCol>
                    <a:gridCol w="1986548">
                      <a:extLst>
                        <a:ext uri="{9D8B030D-6E8A-4147-A177-3AD203B41FA5}">
                          <a16:colId xmlns:a16="http://schemas.microsoft.com/office/drawing/2014/main" val="3327247847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Experienced outcome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Did not experience outcome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Total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954028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Exposed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37" t="-264865" r="-200000" b="-2189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923" t="-264865" r="-101282" b="-2189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64865" r="-637" b="-2189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78851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Unexposed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37" t="-375000" r="-20000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923" t="-375000" r="-101282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75000" r="-637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71002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37" t="-475000" r="-2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923" t="-475000" r="-10128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75000" r="-637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13091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9AB999E-191C-D247-8BD0-1CC67CFEC7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1819118"/>
                  </p:ext>
                </p:extLst>
              </p:nvPr>
            </p:nvGraphicFramePr>
            <p:xfrm>
              <a:off x="9122617" y="4419647"/>
              <a:ext cx="1986548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6548">
                      <a:extLst>
                        <a:ext uri="{9D8B030D-6E8A-4147-A177-3AD203B41FA5}">
                          <a16:colId xmlns:a16="http://schemas.microsoft.com/office/drawing/2014/main" val="39773662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9584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0254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9907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18022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9AB999E-191C-D247-8BD0-1CC67CFEC7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1819118"/>
                  </p:ext>
                </p:extLst>
              </p:nvPr>
            </p:nvGraphicFramePr>
            <p:xfrm>
              <a:off x="9122617" y="4419647"/>
              <a:ext cx="1986548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6548">
                      <a:extLst>
                        <a:ext uri="{9D8B030D-6E8A-4147-A177-3AD203B41FA5}">
                          <a16:colId xmlns:a16="http://schemas.microsoft.com/office/drawing/2014/main" val="39773662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9584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37" t="-100000" r="-637" b="-2081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0254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37" t="-205556" r="-637" b="-1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990784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37" t="-305556" r="-637" b="-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18022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164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78A2-A022-6A43-B417-F9182998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2x2 contingency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84DB6-8BE1-2346-BEBE-CF5436AB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n = 460 adults enrolled in flu vaccine trial.</a:t>
            </a:r>
          </a:p>
          <a:p>
            <a:pPr lvl="1"/>
            <a:r>
              <a:rPr lang="en-US" dirty="0"/>
              <a:t>240 received vaccine / 220 received placebo</a:t>
            </a:r>
          </a:p>
          <a:p>
            <a:pPr lvl="1"/>
            <a:r>
              <a:rPr lang="en-US" dirty="0"/>
              <a:t>20 flu cases in vaccine group / 80 in placebo group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D52D0D-934E-FE49-A2F0-CC45790D5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574219"/>
              </p:ext>
            </p:extLst>
          </p:nvPr>
        </p:nvGraphicFramePr>
        <p:xfrm>
          <a:off x="1898320" y="3863182"/>
          <a:ext cx="708526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315">
                  <a:extLst>
                    <a:ext uri="{9D8B030D-6E8A-4147-A177-3AD203B41FA5}">
                      <a16:colId xmlns:a16="http://schemas.microsoft.com/office/drawing/2014/main" val="39330836"/>
                    </a:ext>
                  </a:extLst>
                </a:gridCol>
                <a:gridCol w="1771315">
                  <a:extLst>
                    <a:ext uri="{9D8B030D-6E8A-4147-A177-3AD203B41FA5}">
                      <a16:colId xmlns:a16="http://schemas.microsoft.com/office/drawing/2014/main" val="3514323861"/>
                    </a:ext>
                  </a:extLst>
                </a:gridCol>
                <a:gridCol w="1771315">
                  <a:extLst>
                    <a:ext uri="{9D8B030D-6E8A-4147-A177-3AD203B41FA5}">
                      <a16:colId xmlns:a16="http://schemas.microsoft.com/office/drawing/2014/main" val="1422632476"/>
                    </a:ext>
                  </a:extLst>
                </a:gridCol>
                <a:gridCol w="1771315">
                  <a:extLst>
                    <a:ext uri="{9D8B030D-6E8A-4147-A177-3AD203B41FA5}">
                      <a16:colId xmlns:a16="http://schemas.microsoft.com/office/drawing/2014/main" val="332724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 flu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54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Vaccine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885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Placebo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10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091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A99EAF-A2A7-8E44-B310-34F571E2F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358824"/>
              </p:ext>
            </p:extLst>
          </p:nvPr>
        </p:nvGraphicFramePr>
        <p:xfrm>
          <a:off x="1898320" y="3867362"/>
          <a:ext cx="708526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315">
                  <a:extLst>
                    <a:ext uri="{9D8B030D-6E8A-4147-A177-3AD203B41FA5}">
                      <a16:colId xmlns:a16="http://schemas.microsoft.com/office/drawing/2014/main" val="39330836"/>
                    </a:ext>
                  </a:extLst>
                </a:gridCol>
                <a:gridCol w="1771315">
                  <a:extLst>
                    <a:ext uri="{9D8B030D-6E8A-4147-A177-3AD203B41FA5}">
                      <a16:colId xmlns:a16="http://schemas.microsoft.com/office/drawing/2014/main" val="3514323861"/>
                    </a:ext>
                  </a:extLst>
                </a:gridCol>
                <a:gridCol w="1771315">
                  <a:extLst>
                    <a:ext uri="{9D8B030D-6E8A-4147-A177-3AD203B41FA5}">
                      <a16:colId xmlns:a16="http://schemas.microsoft.com/office/drawing/2014/main" val="1422632476"/>
                    </a:ext>
                  </a:extLst>
                </a:gridCol>
                <a:gridCol w="1771315">
                  <a:extLst>
                    <a:ext uri="{9D8B030D-6E8A-4147-A177-3AD203B41FA5}">
                      <a16:colId xmlns:a16="http://schemas.microsoft.com/office/drawing/2014/main" val="332724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 flu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54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Vaccine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885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Placebo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10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091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25B29E3-45E2-8A41-B519-E9BDFA129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372104"/>
              </p:ext>
            </p:extLst>
          </p:nvPr>
        </p:nvGraphicFramePr>
        <p:xfrm>
          <a:off x="1898320" y="3871543"/>
          <a:ext cx="708526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315">
                  <a:extLst>
                    <a:ext uri="{9D8B030D-6E8A-4147-A177-3AD203B41FA5}">
                      <a16:colId xmlns:a16="http://schemas.microsoft.com/office/drawing/2014/main" val="39330836"/>
                    </a:ext>
                  </a:extLst>
                </a:gridCol>
                <a:gridCol w="1771315">
                  <a:extLst>
                    <a:ext uri="{9D8B030D-6E8A-4147-A177-3AD203B41FA5}">
                      <a16:colId xmlns:a16="http://schemas.microsoft.com/office/drawing/2014/main" val="3514323861"/>
                    </a:ext>
                  </a:extLst>
                </a:gridCol>
                <a:gridCol w="1771315">
                  <a:extLst>
                    <a:ext uri="{9D8B030D-6E8A-4147-A177-3AD203B41FA5}">
                      <a16:colId xmlns:a16="http://schemas.microsoft.com/office/drawing/2014/main" val="1422632476"/>
                    </a:ext>
                  </a:extLst>
                </a:gridCol>
                <a:gridCol w="1771315">
                  <a:extLst>
                    <a:ext uri="{9D8B030D-6E8A-4147-A177-3AD203B41FA5}">
                      <a16:colId xmlns:a16="http://schemas.microsoft.com/office/drawing/2014/main" val="332724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 flu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54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Vaccine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885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Placebo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10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091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35FA7C7-59CD-C64C-9B98-9EAF3BD52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06757"/>
              </p:ext>
            </p:extLst>
          </p:nvPr>
        </p:nvGraphicFramePr>
        <p:xfrm>
          <a:off x="1898320" y="3873963"/>
          <a:ext cx="708526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315">
                  <a:extLst>
                    <a:ext uri="{9D8B030D-6E8A-4147-A177-3AD203B41FA5}">
                      <a16:colId xmlns:a16="http://schemas.microsoft.com/office/drawing/2014/main" val="39330836"/>
                    </a:ext>
                  </a:extLst>
                </a:gridCol>
                <a:gridCol w="1771315">
                  <a:extLst>
                    <a:ext uri="{9D8B030D-6E8A-4147-A177-3AD203B41FA5}">
                      <a16:colId xmlns:a16="http://schemas.microsoft.com/office/drawing/2014/main" val="3514323861"/>
                    </a:ext>
                  </a:extLst>
                </a:gridCol>
                <a:gridCol w="1771315">
                  <a:extLst>
                    <a:ext uri="{9D8B030D-6E8A-4147-A177-3AD203B41FA5}">
                      <a16:colId xmlns:a16="http://schemas.microsoft.com/office/drawing/2014/main" val="1422632476"/>
                    </a:ext>
                  </a:extLst>
                </a:gridCol>
                <a:gridCol w="1771315">
                  <a:extLst>
                    <a:ext uri="{9D8B030D-6E8A-4147-A177-3AD203B41FA5}">
                      <a16:colId xmlns:a16="http://schemas.microsoft.com/office/drawing/2014/main" val="332724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 flu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54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Vaccine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885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Placebo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10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091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736FB34-429A-C640-8B7B-739579E7DA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1462968"/>
                  </p:ext>
                </p:extLst>
              </p:nvPr>
            </p:nvGraphicFramePr>
            <p:xfrm>
              <a:off x="8983580" y="3876261"/>
              <a:ext cx="1941094" cy="2072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41094">
                      <a:extLst>
                        <a:ext uri="{9D8B030D-6E8A-4147-A177-3AD203B41FA5}">
                          <a16:colId xmlns:a16="http://schemas.microsoft.com/office/drawing/2014/main" val="29834677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i="0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439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b="0" i="0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=0.083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738758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b="0" i="0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=0.364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1823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800" b="0" i="0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=0.217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1277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736FB34-429A-C640-8B7B-739579E7DA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1462968"/>
                  </p:ext>
                </p:extLst>
              </p:nvPr>
            </p:nvGraphicFramePr>
            <p:xfrm>
              <a:off x="8983580" y="3876261"/>
              <a:ext cx="1941094" cy="2072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41094">
                      <a:extLst>
                        <a:ext uri="{9D8B030D-6E8A-4147-A177-3AD203B41FA5}">
                          <a16:colId xmlns:a16="http://schemas.microsoft.com/office/drawing/2014/main" val="298346777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i="0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439001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9" t="-102439" r="-649" b="-2292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87585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9" t="-202439" r="-649" b="-1292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182317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9" t="-302439" r="-649" b="-292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1277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468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6D28-2E80-D64C-B74E-FF655525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difference for proportions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D972F-DB7C-0845-8DEA-03894B282B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Risk difference: </a:t>
                </a:r>
                <a:r>
                  <a:rPr lang="en-US" dirty="0"/>
                  <a:t>The absolute difference between two groups in the probability of an outcome.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risk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difference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endParaRPr lang="en-US" b="1" dirty="0"/>
              </a:p>
              <a:p>
                <a:r>
                  <a:rPr lang="en-US" b="1" dirty="0"/>
                  <a:t>Risk ratio (relative risk): </a:t>
                </a:r>
                <a:r>
                  <a:rPr lang="en-US" dirty="0"/>
                  <a:t>The ratio of the probability of outcome in one group versus the other.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  <a:p>
                <a:r>
                  <a:rPr lang="en-US" b="1" dirty="0"/>
                  <a:t>Odds ratio: </a:t>
                </a:r>
                <a:r>
                  <a:rPr lang="en-US" dirty="0"/>
                  <a:t>The ratio of the </a:t>
                </a:r>
                <a:r>
                  <a:rPr lang="en-US" i="1" dirty="0"/>
                  <a:t>odds </a:t>
                </a:r>
                <a:r>
                  <a:rPr lang="en-US" dirty="0"/>
                  <a:t>of the outcome in one group versus the other</a:t>
                </a: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/(1−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/(1−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D972F-DB7C-0845-8DEA-03894B282B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1961" r="-810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68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5486-CD05-2042-9388-9738E335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5D11B-AB6D-0747-B2FA-9C0EA3D25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and be able to identify binary data.</a:t>
            </a:r>
          </a:p>
          <a:p>
            <a:r>
              <a:rPr lang="en-GB" dirty="0"/>
              <a:t>Understand the origins of the binomial distribution and the normal approximation to the binomial distribution.</a:t>
            </a:r>
          </a:p>
          <a:p>
            <a:r>
              <a:rPr lang="en-GB" dirty="0"/>
              <a:t>Calculate and interpret risk differences, relative risk</a:t>
            </a:r>
            <a:r>
              <a:rPr lang="en-GB"/>
              <a:t>, and odds </a:t>
            </a:r>
            <a:r>
              <a:rPr lang="en-GB" dirty="0"/>
              <a:t>ratios. </a:t>
            </a:r>
          </a:p>
          <a:p>
            <a:pPr marL="0" indent="0">
              <a:buNone/>
            </a:pP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56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7D0D-9FD3-374C-BA8D-2DEFF84DB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hypothesis for comparing proportions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8BECD71-EE11-7547-9A46-FD0F88A8FB8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Null hypothesis: no difference in risk between groups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8BECD71-EE11-7547-9A46-FD0F88A8FB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CAF9DB-73A9-5348-A19E-0633C8F206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Null hypothesis for effect measures: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risk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difference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1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CAF9DB-73A9-5348-A19E-0633C8F206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1401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41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CAAF-D536-CE47-AD01-5A040845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difference for proportions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37D79-C7B7-7D4E-82A2-5CA087861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30779" y="1600201"/>
                <a:ext cx="5951621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Risk difference: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0.083 – 0.364 = −0.281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i="1" dirty="0"/>
                  <a:t>Absolute </a:t>
                </a:r>
                <a:r>
                  <a:rPr lang="en-US" sz="2000" dirty="0"/>
                  <a:t>risk of contracting flu was 28.1% lower in the vaccine group vs. placebo group.</a:t>
                </a:r>
                <a:endParaRPr lang="en-US" sz="2000" i="1" dirty="0"/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RR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0.083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0.364</m:t>
                        </m:r>
                      </m:den>
                    </m:f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0.228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Risk of contracting flu in vaccine group was only 22.8% that in placebo group.</a:t>
                </a:r>
              </a:p>
              <a:p>
                <a:pPr lvl="1"/>
                <a:r>
                  <a:rPr lang="en-US" sz="2000" dirty="0"/>
                  <a:t>Vaccine prevented 77.2% of flu cases.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0.083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/(1−0.083)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0.364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/(1−0.364)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= 0.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159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i="1" dirty="0"/>
                  <a:t>Odds </a:t>
                </a:r>
                <a:r>
                  <a:rPr lang="en-US" sz="2000" dirty="0"/>
                  <a:t>of contracting flu in the vaccine group only 15.9% the odds in the placebo group.</a:t>
                </a:r>
                <a:endParaRPr lang="en-US" sz="2000" i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37D79-C7B7-7D4E-82A2-5CA087861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0779" y="1600201"/>
                <a:ext cx="5951621" cy="4525963"/>
              </a:xfrm>
              <a:blipFill>
                <a:blip r:embed="rId2"/>
                <a:stretch>
                  <a:fillRect l="-127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7508FB-1D78-6B49-A706-4D2BC8053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807646"/>
              </p:ext>
            </p:extLst>
          </p:nvPr>
        </p:nvGraphicFramePr>
        <p:xfrm>
          <a:off x="336884" y="2392680"/>
          <a:ext cx="50372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305">
                  <a:extLst>
                    <a:ext uri="{9D8B030D-6E8A-4147-A177-3AD203B41FA5}">
                      <a16:colId xmlns:a16="http://schemas.microsoft.com/office/drawing/2014/main" val="39330836"/>
                    </a:ext>
                  </a:extLst>
                </a:gridCol>
                <a:gridCol w="1259305">
                  <a:extLst>
                    <a:ext uri="{9D8B030D-6E8A-4147-A177-3AD203B41FA5}">
                      <a16:colId xmlns:a16="http://schemas.microsoft.com/office/drawing/2014/main" val="3514323861"/>
                    </a:ext>
                  </a:extLst>
                </a:gridCol>
                <a:gridCol w="1259305">
                  <a:extLst>
                    <a:ext uri="{9D8B030D-6E8A-4147-A177-3AD203B41FA5}">
                      <a16:colId xmlns:a16="http://schemas.microsoft.com/office/drawing/2014/main" val="1422632476"/>
                    </a:ext>
                  </a:extLst>
                </a:gridCol>
                <a:gridCol w="1259305">
                  <a:extLst>
                    <a:ext uri="{9D8B030D-6E8A-4147-A177-3AD203B41FA5}">
                      <a16:colId xmlns:a16="http://schemas.microsoft.com/office/drawing/2014/main" val="332724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 flu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54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Vaccine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885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Placebo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140</a:t>
                      </a:r>
                      <a:endParaRPr lang="en-US" sz="28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10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091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F672B54-C8FB-2142-BEB9-08C1190DE9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8216296"/>
                  </p:ext>
                </p:extLst>
              </p:nvPr>
            </p:nvGraphicFramePr>
            <p:xfrm>
              <a:off x="2084183" y="4510722"/>
              <a:ext cx="1542621" cy="13716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542621">
                      <a:extLst>
                        <a:ext uri="{9D8B030D-6E8A-4147-A177-3AD203B41FA5}">
                          <a16:colId xmlns:a16="http://schemas.microsoft.com/office/drawing/2014/main" val="29834677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0" i="0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=0.083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738758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0" i="0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=0.364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1823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400" b="0" i="0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=0.217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1277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F672B54-C8FB-2142-BEB9-08C1190DE9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8216296"/>
                  </p:ext>
                </p:extLst>
              </p:nvPr>
            </p:nvGraphicFramePr>
            <p:xfrm>
              <a:off x="2084183" y="4510722"/>
              <a:ext cx="1542621" cy="13716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542621">
                      <a:extLst>
                        <a:ext uri="{9D8B030D-6E8A-4147-A177-3AD203B41FA5}">
                          <a16:colId xmlns:a16="http://schemas.microsoft.com/office/drawing/2014/main" val="298346777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8333" b="-230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8758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5405" b="-1243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18231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111" b="-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1277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58668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F7CD-11A2-D743-9A2E-AE503E90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for risk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30007A-07C0-144A-9028-EE079D19FF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Interested in population difference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Estimate: difference in sample proportions: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Recall for single-proportion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normal distribution.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Difference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can also be approximated by normal distribution: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30007A-07C0-144A-9028-EE079D19FF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049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F7CD-11A2-D743-9A2E-AE503E90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for risk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30007A-07C0-144A-9028-EE079D19FF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95% confidence interval: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0.975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sz="2400" dirty="0"/>
                  <a:t>Flu vaccine example: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=0.083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=0.364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=−0.281</m:t>
                    </m:r>
                  </m:oMath>
                </a14:m>
                <a:r>
                  <a:rPr lang="en-US" sz="2400" dirty="0"/>
                  <a:t>			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=240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=220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0.083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0.083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240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0.364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0.364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220</m:t>
                            </m:r>
                          </m:den>
                        </m:f>
                      </m:e>
                    </m:ra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0.0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18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0.032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=0.037</m:t>
                    </m:r>
                  </m:oMath>
                </a14:m>
                <a:endParaRPr lang="en-US" sz="2400" dirty="0"/>
              </a:p>
              <a:p>
                <a:pPr>
                  <a:defRPr/>
                </a:pPr>
                <a:r>
                  <a:rPr lang="en-US" sz="2400" dirty="0"/>
                  <a:t>95% CI: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−0.281±1.96×0.037=(−0.353, −0.208)</m:t>
                    </m:r>
                  </m:oMath>
                </a14:m>
                <a:endParaRPr lang="en-US" sz="2400" dirty="0"/>
              </a:p>
              <a:p>
                <a:pPr>
                  <a:defRPr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30007A-07C0-144A-9028-EE079D19FF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07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0BC3-0B34-BF4A-B729-73C777F6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 for risk difference = zero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0D7C6C-2110-734D-8F7F-915016C16F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Strategy: calculate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i="1" dirty="0"/>
              </a:p>
              <a:p>
                <a:r>
                  <a:rPr lang="en-US" sz="2400" i="1" dirty="0"/>
                  <a:t>If the null hypothesis is true:</a:t>
                </a:r>
              </a:p>
              <a:p>
                <a:pPr marL="0" indent="0" algn="ctr">
                  <a:buNone/>
                </a:pP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400" b="0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en-US" sz="2400" i="1" dirty="0"/>
              </a:p>
              <a:p>
                <a:r>
                  <a:rPr lang="en-US" sz="2400" b="0" dirty="0"/>
                  <a:t>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b="0" dirty="0"/>
                  <a:t> to approximat</a:t>
                </a:r>
                <a:r>
                  <a:rPr lang="en-US" sz="2400" dirty="0"/>
                  <a:t>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400" b="0" dirty="0"/>
              </a:p>
              <a:p>
                <a:endParaRPr lang="en-US" sz="2400" i="1" dirty="0"/>
              </a:p>
              <a:p>
                <a:r>
                  <a:rPr lang="en-US" sz="2400" dirty="0"/>
                  <a:t>Then: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</m:oMath>
                </a14:m>
                <a:endParaRPr lang="en-US" sz="2400" dirty="0"/>
              </a:p>
              <a:p>
                <a:endParaRPr lang="en-US" sz="24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0D7C6C-2110-734D-8F7F-915016C16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665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E55E-BD5B-2948-9141-678B8F84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 for risk difference = zero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7C3958-974B-6E4A-AE09-65A2A5E0D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Flu vaccine example: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=0.083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=0.364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=−0.281</m:t>
                    </m:r>
                  </m:oMath>
                </a14:m>
                <a:r>
                  <a:rPr lang="en-US" sz="2400" dirty="0"/>
                  <a:t>			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=240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=220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Pooled proportion: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20+80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240+220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=0.217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−0.281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0.217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0.217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240</m:t>
                                      </m:r>
                                    </m:den>
                                  </m:f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220</m:t>
                                      </m:r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−0.281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0.0385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=−7.299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Two sided p-value &lt;0.001.</a:t>
                </a:r>
              </a:p>
              <a:p>
                <a:r>
                  <a:rPr lang="en-US" sz="2400" dirty="0"/>
                  <a:t>Strong evidence that there was a reduce risk of flu following vaccination with the flu vaccine.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7C3958-974B-6E4A-AE09-65A2A5E0D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25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BADC-C759-CA47-A2D4-743212B3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difference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79CDE-C15E-8647-99A8-CAD42EE9E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prop.test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(c(20, 80), c(240, 220), correct = FALSE)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2-sample test for equality of proportions without continuity correction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data:  c(20, 80) out of c(240, 220)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X-squared = 53.008, df = 1,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p-value = 3.321e-13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alternative hypothesis: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two.sided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95 percent confidence interval: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-0.3528516 -0.2077545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sample estimates: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prop 1     prop 2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0.08333333 0.36363636</a:t>
            </a:r>
          </a:p>
        </p:txBody>
      </p:sp>
    </p:spTree>
    <p:extLst>
      <p:ext uri="{BB962C8B-B14F-4D97-AF65-F5344CB8AC3E}">
        <p14:creationId xmlns:p14="http://schemas.microsoft.com/office/powerpoint/2010/main" val="23538669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F2F9-BDC0-6C41-8377-B6FFE356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risk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262154-718B-AC42-AA20-130A11141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Risk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ratio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risk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exposed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group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risk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unexposed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group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risk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treatment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group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risk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control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group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Risk ratio always &gt;0;</a:t>
                </a:r>
              </a:p>
              <a:p>
                <a:r>
                  <a:rPr lang="en-US" dirty="0"/>
                  <a:t>RR = 1: no association between exposure and outcome</a:t>
                </a:r>
              </a:p>
              <a:p>
                <a:endParaRPr lang="en-US" dirty="0"/>
              </a:p>
              <a:p>
                <a:r>
                  <a:rPr lang="en-US" dirty="0"/>
                  <a:t>RR &gt; 1: those with exposure at </a:t>
                </a:r>
                <a:r>
                  <a:rPr lang="en-US" i="1" dirty="0"/>
                  <a:t>higher </a:t>
                </a:r>
                <a:r>
                  <a:rPr lang="en-US" dirty="0"/>
                  <a:t>risk of outcome</a:t>
                </a:r>
                <a:endParaRPr lang="en-US" i="1" dirty="0"/>
              </a:p>
              <a:p>
                <a:pPr lvl="1"/>
                <a:r>
                  <a:rPr lang="en-US" dirty="0"/>
                  <a:t>Risk factor analysis for disease.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RR &lt; 1: those with exposure at </a:t>
                </a:r>
                <a:r>
                  <a:rPr lang="en-US" i="1" dirty="0"/>
                  <a:t>lower </a:t>
                </a:r>
                <a:r>
                  <a:rPr lang="en-US" dirty="0"/>
                  <a:t>risk of outcome.</a:t>
                </a:r>
              </a:p>
              <a:p>
                <a:pPr lvl="1"/>
                <a:r>
                  <a:rPr lang="en-US" dirty="0"/>
                  <a:t>Protective factor for occurrence of disease.</a:t>
                </a:r>
              </a:p>
              <a:p>
                <a:pPr lvl="1"/>
                <a:r>
                  <a:rPr lang="en-US" dirty="0"/>
                  <a:t>Treatment effective at preventing disease.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262154-718B-AC42-AA20-130A11141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343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58B8-85E9-E045-9F55-814C962C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for RR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06AFDD-FF63-2B40-8E66-C0FA707BA1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Problem: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−1.96×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/>
                  <a:t> could become negative if RR is small.</a:t>
                </a:r>
              </a:p>
              <a:p>
                <a:endParaRPr lang="en-US" dirty="0"/>
              </a:p>
              <a:p>
                <a:r>
                  <a:rPr lang="en-US" dirty="0"/>
                  <a:t>Strategy: 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.(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RR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 95% CI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RR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 convert to RR scale.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panose="02040503050406030204" pitchFamily="18" charset="0"/>
                            </a:rPr>
                            <m:t>RR</m:t>
                          </m:r>
                        </m:e>
                      </m:d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95% CI: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latin typeface="Cambria Math" panose="02040503050406030204" pitchFamily="18" charset="0"/>
                                  </a:rPr>
                                  <m:t>RR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400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en-US" sz="2400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d>
                                  <m:d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  <m:r>
                                      <a:rPr lang="en-US" sz="2400" dirty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latin typeface="Cambria Math" panose="02040503050406030204" pitchFamily="18" charset="0"/>
                                      </a:rPr>
                                      <m:t>RR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2400" dirty="0">
                    <a:sym typeface="Wingdings" pitchFamily="2" charset="2"/>
                  </a:rPr>
                  <a:t>	 </a:t>
                </a:r>
              </a:p>
              <a:p>
                <a:pPr marL="457200" lvl="1" indent="0">
                  <a:buNone/>
                </a:pPr>
                <a:r>
                  <a:rPr lang="en-US" sz="2000" b="0" dirty="0">
                    <a:sym typeface="Wingdings" pitchFamily="2" charset="2"/>
                  </a:rPr>
                  <a:t>									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𝑅𝑅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itchFamily="2" charset="2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dirty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a:rPr lang="en-US" sz="2000" dirty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dirty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r>
                                      <a:rPr lang="en-US" sz="2000" dirty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d>
                                      <m:dPr>
                                        <m:ctrlP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dirty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  <m:r>
                                          <a:rPr lang="en-US" sz="2000" dirty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dirty="0">
                                            <a:latin typeface="Cambria Math" panose="02040503050406030204" pitchFamily="18" charset="0"/>
                                          </a:rPr>
                                          <m:t>RR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𝑅𝑅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×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dirty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dirty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en-US" sz="2000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d>
                                  <m:d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  <m:r>
                                      <a:rPr lang="en-US" sz="2000" dirty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dirty="0">
                                        <a:latin typeface="Cambria Math" panose="02040503050406030204" pitchFamily="18" charset="0"/>
                                      </a:rPr>
                                      <m:t>RR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06AFDD-FF63-2B40-8E66-C0FA707BA1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6738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19D3-C5E4-9240-BAEE-80446032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for RR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939458-6CA8-BA41-A343-B0405B826B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Flu vaccine example: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=0.083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=0.364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RR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0.228</m:t>
                    </m:r>
                  </m:oMath>
                </a14:m>
                <a:r>
                  <a:rPr lang="en-US" sz="2400" dirty="0"/>
                  <a:t>				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=240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=220</a:t>
                </a:r>
              </a:p>
              <a:p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RR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0.228</m:t>
                            </m:r>
                          </m:e>
                        </m:d>
                      </m:e>
                    </m:func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1.473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RR</m:t>
                        </m:r>
                      </m:e>
                    </m:d>
                    <m:r>
                      <a:rPr lang="en-US" sz="2400" dirty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240</m:t>
                            </m:r>
                          </m:den>
                        </m:f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80</m:t>
                            </m:r>
                          </m:den>
                        </m:f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220</m:t>
                            </m:r>
                          </m:den>
                        </m:f>
                      </m:e>
                    </m:rad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0.054</m:t>
                        </m:r>
                      </m:e>
                    </m:ra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=0.232</m:t>
                    </m:r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:pPr>
                  <a:tabLst>
                    <a:tab pos="968375" algn="l"/>
                  </a:tabLst>
                </a:pPr>
                <a:r>
                  <a:rPr lang="en-US" sz="2400" dirty="0"/>
                  <a:t>95% CI: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0.228</m:t>
                                </m:r>
                                <m:r>
                                  <a:rPr lang="en-US" sz="2400" b="0" i="0" dirty="0" smtClean="0">
                                    <a:latin typeface="Cambria Math" panose="02040503050406030204" pitchFamily="18" charset="0"/>
                                  </a:rPr>
                                  <m:t>−1.96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⋅0.232</m:t>
                                </m:r>
                              </m:e>
                            </m:d>
                          </m:e>
                        </m:func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0.228</m:t>
                                </m:r>
                                <m:r>
                                  <a:rPr lang="en-US" sz="2400" b="0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dirty="0">
                                    <a:latin typeface="Cambria Math" panose="02040503050406030204" pitchFamily="18" charset="0"/>
                                  </a:rPr>
                                  <m:t>1.96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232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={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−1.928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−1.019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}=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0.145, 0.361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sz="2400" dirty="0"/>
              </a:p>
              <a:p>
                <a:pPr>
                  <a:tabLst>
                    <a:tab pos="968375" algn="l"/>
                  </a:tabLst>
                </a:pPr>
                <a:endParaRPr lang="en-US" sz="2400" dirty="0"/>
              </a:p>
              <a:p>
                <a:pPr>
                  <a:tabLst>
                    <a:tab pos="968375" algn="l"/>
                  </a:tabLst>
                </a:pPr>
                <a:r>
                  <a:rPr lang="en-US" sz="2400" dirty="0"/>
                  <a:t>95% CI: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0.228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d>
                              <m:d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dirty="0">
                                    <a:latin typeface="Cambria Math" panose="02040503050406030204" pitchFamily="18" charset="0"/>
                                  </a:rPr>
                                  <m:t>1.96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232</m:t>
                                </m:r>
                              </m:e>
                            </m:d>
                          </m:den>
                        </m:f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0.228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dirty="0">
                                    <a:latin typeface="Cambria Math" panose="02040503050406030204" pitchFamily="18" charset="0"/>
                                  </a:rPr>
                                  <m:t>1.96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⋅0.232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0.228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1.575</m:t>
                            </m:r>
                          </m:den>
                        </m:f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 0.228⋅1.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575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0.145, 0.361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939458-6CA8-BA41-A343-B0405B826B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98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A620-0153-E948-BCDF-C10550DC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FA37E-A38E-034F-AA9B-A262B1F54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Kirkwood and Sterne:</a:t>
            </a:r>
          </a:p>
          <a:p>
            <a:pPr lvl="1" fontAlgn="base"/>
            <a:r>
              <a:rPr lang="en-US" dirty="0"/>
              <a:t>Chapter 14: Probability, risk and odds (of disease)</a:t>
            </a:r>
          </a:p>
          <a:p>
            <a:pPr lvl="1" fontAlgn="base"/>
            <a:r>
              <a:rPr lang="en-US" dirty="0"/>
              <a:t>Chapter 15: Proportions and the binomial distribution</a:t>
            </a:r>
          </a:p>
          <a:p>
            <a:pPr lvl="1" fontAlgn="base"/>
            <a:r>
              <a:rPr lang="en-US" dirty="0"/>
              <a:t>Chapter 16: Comparing two proportions</a:t>
            </a:r>
          </a:p>
          <a:p>
            <a:pPr lvl="1" fontAlgn="base"/>
            <a:r>
              <a:rPr lang="en-US" dirty="0"/>
              <a:t>Chapter 17: Chi-squared test for 2x2 and larger contingency tables</a:t>
            </a:r>
          </a:p>
          <a:p>
            <a:pPr lvl="1" fontAlgn="base"/>
            <a:r>
              <a:rPr lang="en-US" dirty="0"/>
              <a:t>Chapter 18: Controlling for confounding: stratification</a:t>
            </a:r>
          </a:p>
          <a:p>
            <a:pPr lvl="1" fontAlgn="base"/>
            <a:endParaRPr lang="en-US" dirty="0"/>
          </a:p>
          <a:p>
            <a:pPr fontAlgn="base"/>
            <a:r>
              <a:rPr lang="en-US" dirty="0"/>
              <a:t>Supplementary:</a:t>
            </a:r>
          </a:p>
          <a:p>
            <a:pPr lvl="1" fontAlgn="base"/>
            <a:r>
              <a:rPr lang="en-US" dirty="0"/>
              <a:t>Bland JM, Altman DG. (2000) The odds ratio. 320, 1468.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222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A8C9-78F1-2B47-92DA-5C775E8E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 for risk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8746D6-443D-5848-B68A-1A77208C6F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nor/>
                      </m:rPr>
                      <a:rPr lang="en-US" dirty="0"/>
                      <m:t>⟺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Strategy: calculate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RR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RR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RR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1.473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0.232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=−6.353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P-value &lt; 0.001</a:t>
                </a:r>
              </a:p>
              <a:p>
                <a:pPr lvl="1"/>
                <a:r>
                  <a:rPr lang="en-US" dirty="0"/>
                  <a:t>Strong evidence to reject the null hypothesis that the vaccine has no effect on the risk of contracting flu.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8746D6-443D-5848-B68A-1A77208C6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t="-280" r="-694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32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CAAF-D536-CE47-AD01-5A040845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Odds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37D79-C7B7-7D4E-82A2-5CA087861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30779" y="1600201"/>
                <a:ext cx="5951621" cy="3886199"/>
              </a:xfrm>
            </p:spPr>
            <p:txBody>
              <a:bodyPr>
                <a:normAutofit/>
              </a:bodyPr>
              <a:lstStyle/>
              <a:p>
                <a:endParaRPr lang="en-US" sz="2400" dirty="0"/>
              </a:p>
              <a:p>
                <a:r>
                  <a:rPr lang="en-US" sz="2400" dirty="0"/>
                  <a:t>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/(1−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0.083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/(1−0.083)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0.364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/(1−0.364)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= 0.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159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Alternate 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“Cross-product ratio”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37D79-C7B7-7D4E-82A2-5CA087861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0779" y="1600201"/>
                <a:ext cx="5951621" cy="3886199"/>
              </a:xfrm>
              <a:blipFill>
                <a:blip r:embed="rId2"/>
                <a:stretch>
                  <a:fillRect l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7508FB-1D78-6B49-A706-4D2BC8053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869656"/>
              </p:ext>
            </p:extLst>
          </p:nvPr>
        </p:nvGraphicFramePr>
        <p:xfrm>
          <a:off x="336884" y="1767040"/>
          <a:ext cx="50372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305">
                  <a:extLst>
                    <a:ext uri="{9D8B030D-6E8A-4147-A177-3AD203B41FA5}">
                      <a16:colId xmlns:a16="http://schemas.microsoft.com/office/drawing/2014/main" val="39330836"/>
                    </a:ext>
                  </a:extLst>
                </a:gridCol>
                <a:gridCol w="1259305">
                  <a:extLst>
                    <a:ext uri="{9D8B030D-6E8A-4147-A177-3AD203B41FA5}">
                      <a16:colId xmlns:a16="http://schemas.microsoft.com/office/drawing/2014/main" val="3514323861"/>
                    </a:ext>
                  </a:extLst>
                </a:gridCol>
                <a:gridCol w="1259305">
                  <a:extLst>
                    <a:ext uri="{9D8B030D-6E8A-4147-A177-3AD203B41FA5}">
                      <a16:colId xmlns:a16="http://schemas.microsoft.com/office/drawing/2014/main" val="1422632476"/>
                    </a:ext>
                  </a:extLst>
                </a:gridCol>
                <a:gridCol w="1259305">
                  <a:extLst>
                    <a:ext uri="{9D8B030D-6E8A-4147-A177-3AD203B41FA5}">
                      <a16:colId xmlns:a16="http://schemas.microsoft.com/office/drawing/2014/main" val="332724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 flu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54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Vaccine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accent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</a:t>
                      </a:r>
                      <a:r>
                        <a:rPr lang="en-US" sz="2400" b="0" i="0" baseline="-25000" dirty="0">
                          <a:solidFill>
                            <a:schemeClr val="accent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r>
                        <a:rPr lang="en-US" sz="2400" b="0" i="0" dirty="0">
                          <a:solidFill>
                            <a:schemeClr val="accent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=20</a:t>
                      </a:r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</a:t>
                      </a:r>
                      <a:r>
                        <a:rPr lang="en-US" sz="2400" b="0" i="0" baseline="-250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r>
                        <a:rPr lang="en-US" sz="2400" b="0" i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</a:t>
                      </a:r>
                      <a:r>
                        <a:rPr lang="en-US" sz="2400" b="0" i="0" baseline="-25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885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Placebo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</a:t>
                      </a:r>
                      <a:r>
                        <a:rPr lang="en-US" sz="2400" b="0" i="0" baseline="-250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r>
                        <a:rPr lang="en-US" sz="2400" b="0" i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baseline="0" dirty="0">
                          <a:solidFill>
                            <a:schemeClr val="accent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</a:t>
                      </a:r>
                      <a:r>
                        <a:rPr lang="en-US" sz="2400" b="0" i="0" baseline="-25000" dirty="0">
                          <a:solidFill>
                            <a:schemeClr val="accent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r>
                        <a:rPr lang="en-US" sz="2400" b="0" i="0" dirty="0">
                          <a:solidFill>
                            <a:schemeClr val="accent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=140</a:t>
                      </a:r>
                      <a:endParaRPr lang="en-US" sz="2800" b="0" i="0" dirty="0">
                        <a:solidFill>
                          <a:schemeClr val="accent2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</a:t>
                      </a:r>
                      <a:r>
                        <a:rPr lang="en-US" sz="2400" b="0" i="0" baseline="-25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10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d=100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h=360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</a:t>
                      </a:r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=460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091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F672B54-C8FB-2142-BEB9-08C1190DE9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0166192"/>
                  </p:ext>
                </p:extLst>
              </p:nvPr>
            </p:nvGraphicFramePr>
            <p:xfrm>
              <a:off x="2084183" y="3885082"/>
              <a:ext cx="1542621" cy="13716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542621">
                      <a:extLst>
                        <a:ext uri="{9D8B030D-6E8A-4147-A177-3AD203B41FA5}">
                          <a16:colId xmlns:a16="http://schemas.microsoft.com/office/drawing/2014/main" val="29834677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0" i="0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=0.083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738758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0" i="0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=0.364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1823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400" b="0" i="0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=0.217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1277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F672B54-C8FB-2142-BEB9-08C1190DE9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0166192"/>
                  </p:ext>
                </p:extLst>
              </p:nvPr>
            </p:nvGraphicFramePr>
            <p:xfrm>
              <a:off x="2084183" y="3885082"/>
              <a:ext cx="1542621" cy="13716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542621">
                      <a:extLst>
                        <a:ext uri="{9D8B030D-6E8A-4147-A177-3AD203B41FA5}">
                          <a16:colId xmlns:a16="http://schemas.microsoft.com/office/drawing/2014/main" val="298346777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8333" b="-2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8758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5405" b="-1270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18231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111" b="-30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1277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F84621E-059C-D04D-B1F5-9A465D687A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5256681"/>
                <a:ext cx="10972800" cy="1142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/>
                  <a:buChar char="•"/>
                  <a:defRPr sz="2800" b="0" i="0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/>
                  <a:buChar char="–"/>
                  <a:defRPr sz="2400" b="0" i="0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/>
                  <a:buChar char="•"/>
                  <a:defRPr sz="2000" b="0" i="0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/>
                  <a:buChar char="–"/>
                  <a:defRPr sz="2000" b="0" i="0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/>
                  <a:buChar char="»"/>
                  <a:defRPr sz="2000" b="0" i="0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  <a:p>
                <a:r>
                  <a:rPr lang="en-US" i="1" dirty="0"/>
                  <a:t>Caution:</a:t>
                </a:r>
                <a:r>
                  <a:rPr lang="en-US" dirty="0"/>
                  <a:t> common mistake to interpret odds ratios as if it were a risk ratio</a:t>
                </a:r>
              </a:p>
              <a:p>
                <a:pPr lvl="1"/>
                <a:r>
                  <a:rPr lang="en-US" dirty="0"/>
                  <a:t>Only valid if probability is small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&lt;0.1).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F84621E-059C-D04D-B1F5-9A465D687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256681"/>
                <a:ext cx="10972800" cy="1142999"/>
              </a:xfrm>
              <a:prstGeom prst="rect">
                <a:avLst/>
              </a:prstGeom>
              <a:blipFill>
                <a:blip r:embed="rId4"/>
                <a:stretch>
                  <a:fillRect l="-926" b="-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669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C3EE-96E6-4046-B8BC-F89D6F4C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for the odds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D68D49-FF6E-0A40-8CF8-67EFEB97B3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Similar to risk ratio—H0: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 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nor/>
                      </m:rPr>
                      <a:rPr lang="en-US" sz="2400" dirty="0"/>
                      <m:t>⟺ 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sz="2400" b="0" dirty="0"/>
              </a:p>
              <a:p>
                <a:endParaRPr lang="en-US" sz="2400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0.159</m:t>
                        </m:r>
                      </m:e>
                    </m:d>
                    <m:r>
                      <a:rPr lang="en-US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1.838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sz="2400" dirty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220</m:t>
                            </m:r>
                          </m:den>
                        </m:f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80</m:t>
                            </m:r>
                          </m:den>
                        </m:f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140</m:t>
                            </m:r>
                          </m:den>
                        </m:f>
                      </m:e>
                    </m:ra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0.074</m:t>
                        </m:r>
                      </m:e>
                    </m:rad>
                    <m:r>
                      <a:rPr lang="en-US" sz="2400" i="1" dirty="0">
                        <a:latin typeface="Cambria Math" panose="02040503050406030204" pitchFamily="18" charset="0"/>
                      </a:rPr>
                      <m:t>=0.272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95% CI: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sSup>
                                  <m:sSup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400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en-US" sz="2400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d>
                                  <m:d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  <m:r>
                                      <a:rPr lang="en-US" sz="2400" dirty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 panose="02040503050406030204" pitchFamily="18" charset="0"/>
                                      </a:rPr>
                                      <m:t>O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−1.838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±1.96⋅0.272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2.37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1.30)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}={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0.093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,0.271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−1.838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0.272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=−6.749</m:t>
                    </m:r>
                  </m:oMath>
                </a14:m>
                <a:r>
                  <a:rPr lang="en-US" sz="2400" dirty="0"/>
                  <a:t>		P-value &lt; 0.001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D68D49-FF6E-0A40-8CF8-67EFEB97B3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88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AA1F-D5F8-F740-BA96-D589D622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property of odds ratios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D7EA2-5220-914E-B8B1-59D04AF36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Odds ratio for exposure = odds ratio for disease</a:t>
            </a:r>
          </a:p>
          <a:p>
            <a:pPr lvl="1"/>
            <a:r>
              <a:rPr lang="en-US" dirty="0"/>
              <a:t>‘Odds ratio for exposure’: Odds of exposure in those with disease vs. no disease.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A81F86-220A-854B-863E-6BDA4121E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191125"/>
              </p:ext>
            </p:extLst>
          </p:nvPr>
        </p:nvGraphicFramePr>
        <p:xfrm>
          <a:off x="609600" y="3189418"/>
          <a:ext cx="503722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453">
                  <a:extLst>
                    <a:ext uri="{9D8B030D-6E8A-4147-A177-3AD203B41FA5}">
                      <a16:colId xmlns:a16="http://schemas.microsoft.com/office/drawing/2014/main" val="755364238"/>
                    </a:ext>
                  </a:extLst>
                </a:gridCol>
                <a:gridCol w="1203157">
                  <a:extLst>
                    <a:ext uri="{9D8B030D-6E8A-4147-A177-3AD203B41FA5}">
                      <a16:colId xmlns:a16="http://schemas.microsoft.com/office/drawing/2014/main" val="1294313730"/>
                    </a:ext>
                  </a:extLst>
                </a:gridCol>
                <a:gridCol w="1259305">
                  <a:extLst>
                    <a:ext uri="{9D8B030D-6E8A-4147-A177-3AD203B41FA5}">
                      <a16:colId xmlns:a16="http://schemas.microsoft.com/office/drawing/2014/main" val="2801684882"/>
                    </a:ext>
                  </a:extLst>
                </a:gridCol>
                <a:gridCol w="1259305">
                  <a:extLst>
                    <a:ext uri="{9D8B030D-6E8A-4147-A177-3AD203B41FA5}">
                      <a16:colId xmlns:a16="http://schemas.microsoft.com/office/drawing/2014/main" val="2740178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10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Exposure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accent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</a:t>
                      </a:r>
                      <a:r>
                        <a:rPr lang="en-US" sz="2400" b="0" i="0" baseline="-25000" dirty="0">
                          <a:solidFill>
                            <a:schemeClr val="accent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r>
                        <a:rPr lang="en-US" sz="2400" b="0" i="0" dirty="0">
                          <a:solidFill>
                            <a:schemeClr val="accent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=?</a:t>
                      </a:r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</a:t>
                      </a:r>
                      <a:r>
                        <a:rPr lang="en-US" sz="2400" b="0" i="0" baseline="-250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r>
                        <a:rPr lang="en-US" sz="2400" b="0" i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</a:t>
                      </a:r>
                      <a:r>
                        <a:rPr lang="en-US" sz="2400" b="0" i="0" baseline="-25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2400" b="0" i="0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</a:t>
                      </a:r>
                      <a:r>
                        <a:rPr lang="en-US" sz="2400" b="0" i="0" baseline="-25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n-US" sz="2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22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</a:t>
                      </a:r>
                      <a:r>
                        <a:rPr lang="en-US" sz="2400" b="0" i="0" baseline="-250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r>
                        <a:rPr lang="en-US" sz="2400" b="0" i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baseline="0" dirty="0">
                          <a:solidFill>
                            <a:schemeClr val="accent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</a:t>
                      </a:r>
                      <a:r>
                        <a:rPr lang="en-US" sz="2400" b="0" i="0" baseline="-25000" dirty="0">
                          <a:solidFill>
                            <a:schemeClr val="accent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r>
                        <a:rPr lang="en-US" sz="2400" b="0" i="0" dirty="0">
                          <a:solidFill>
                            <a:schemeClr val="accent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=?</a:t>
                      </a:r>
                      <a:endParaRPr lang="en-US" sz="2800" b="0" i="0" dirty="0">
                        <a:solidFill>
                          <a:schemeClr val="accent2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</a:t>
                      </a:r>
                      <a:r>
                        <a:rPr lang="en-US" sz="2400" b="0" i="0" baseline="-25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=N</a:t>
                      </a:r>
                      <a:r>
                        <a:rPr lang="en-US" sz="2400" b="0" i="0" baseline="-25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0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</a:t>
                      </a:r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000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2C83D5-25AC-2D43-9DAC-61D79E0F3CC5}"/>
              </a:ext>
            </a:extLst>
          </p:cNvPr>
          <p:cNvSpPr txBox="1"/>
          <p:nvPr/>
        </p:nvSpPr>
        <p:spPr>
          <a:xfrm>
            <a:off x="609600" y="2637523"/>
            <a:ext cx="2355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Prospective study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C9CBCE-FA78-A84C-813B-A467B376A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700164"/>
              </p:ext>
            </p:extLst>
          </p:nvPr>
        </p:nvGraphicFramePr>
        <p:xfrm>
          <a:off x="6545180" y="3189418"/>
          <a:ext cx="503722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453">
                  <a:extLst>
                    <a:ext uri="{9D8B030D-6E8A-4147-A177-3AD203B41FA5}">
                      <a16:colId xmlns:a16="http://schemas.microsoft.com/office/drawing/2014/main" val="755364238"/>
                    </a:ext>
                  </a:extLst>
                </a:gridCol>
                <a:gridCol w="1203157">
                  <a:extLst>
                    <a:ext uri="{9D8B030D-6E8A-4147-A177-3AD203B41FA5}">
                      <a16:colId xmlns:a16="http://schemas.microsoft.com/office/drawing/2014/main" val="1294313730"/>
                    </a:ext>
                  </a:extLst>
                </a:gridCol>
                <a:gridCol w="1259305">
                  <a:extLst>
                    <a:ext uri="{9D8B030D-6E8A-4147-A177-3AD203B41FA5}">
                      <a16:colId xmlns:a16="http://schemas.microsoft.com/office/drawing/2014/main" val="2801684882"/>
                    </a:ext>
                  </a:extLst>
                </a:gridCol>
                <a:gridCol w="1259305">
                  <a:extLst>
                    <a:ext uri="{9D8B030D-6E8A-4147-A177-3AD203B41FA5}">
                      <a16:colId xmlns:a16="http://schemas.microsoft.com/office/drawing/2014/main" val="2740178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10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Exposure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accent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</a:t>
                      </a:r>
                      <a:r>
                        <a:rPr lang="en-US" sz="2400" b="0" i="0" baseline="-25000" dirty="0">
                          <a:solidFill>
                            <a:schemeClr val="accent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r>
                        <a:rPr lang="en-US" sz="2400" b="0" i="0" dirty="0">
                          <a:solidFill>
                            <a:schemeClr val="accent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=?</a:t>
                      </a:r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</a:t>
                      </a:r>
                      <a:r>
                        <a:rPr lang="en-US" sz="2400" b="0" i="0" baseline="-250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r>
                        <a:rPr lang="en-US" sz="2400" b="0" i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</a:t>
                      </a:r>
                      <a:r>
                        <a:rPr lang="en-US" sz="2400" b="0" i="0" baseline="-25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2400" b="0" i="0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?</a:t>
                      </a:r>
                      <a:endParaRPr lang="en-US" sz="2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22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</a:t>
                      </a:r>
                      <a:r>
                        <a:rPr lang="en-US" sz="2400" b="0" i="0" baseline="-250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r>
                        <a:rPr lang="en-US" sz="2400" b="0" i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baseline="0" dirty="0">
                          <a:solidFill>
                            <a:schemeClr val="accent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</a:t>
                      </a:r>
                      <a:r>
                        <a:rPr lang="en-US" sz="2400" b="0" i="0" baseline="-25000" dirty="0">
                          <a:solidFill>
                            <a:schemeClr val="accent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r>
                        <a:rPr lang="en-US" sz="2400" b="0" i="0" dirty="0">
                          <a:solidFill>
                            <a:schemeClr val="accent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=?</a:t>
                      </a:r>
                      <a:endParaRPr lang="en-US" sz="2800" b="0" i="0" dirty="0">
                        <a:solidFill>
                          <a:schemeClr val="accent2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</a:t>
                      </a:r>
                      <a:r>
                        <a:rPr lang="en-US" sz="2400" b="0" i="0" baseline="-25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=?</a:t>
                      </a:r>
                      <a:endParaRPr lang="en-US" sz="2400" b="0" i="0" baseline="-25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0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d=D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h=H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</a:t>
                      </a:r>
                      <a:r>
                        <a:rPr lang="en-US" sz="2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0005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37F232C-9945-CE4B-B5A0-6E53197F38AA}"/>
              </a:ext>
            </a:extLst>
          </p:cNvPr>
          <p:cNvSpPr txBox="1"/>
          <p:nvPr/>
        </p:nvSpPr>
        <p:spPr>
          <a:xfrm>
            <a:off x="6545180" y="2637523"/>
            <a:ext cx="2475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Case-control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9723CB0-35EC-3943-B06B-CFB59CF0C290}"/>
                  </a:ext>
                </a:extLst>
              </p:cNvPr>
              <p:cNvSpPr/>
              <p:nvPr/>
            </p:nvSpPr>
            <p:spPr>
              <a:xfrm>
                <a:off x="1307431" y="5877711"/>
                <a:ext cx="9577137" cy="677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ratio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disease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ratio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exposure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9723CB0-35EC-3943-B06B-CFB59CF0C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31" y="5877711"/>
                <a:ext cx="9577137" cy="677365"/>
              </a:xfrm>
              <a:prstGeom prst="rect">
                <a:avLst/>
              </a:prstGeom>
              <a:blipFill>
                <a:blip r:embed="rId2"/>
                <a:stretch>
                  <a:fillRect l="-13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82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5747-2638-854F-B4B3-3EDD6C894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Comparison of two 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015E23C-0CB2-934A-82CC-4077D3D6726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54386587"/>
                  </p:ext>
                </p:extLst>
              </p:nvPr>
            </p:nvGraphicFramePr>
            <p:xfrm>
              <a:off x="609600" y="1600200"/>
              <a:ext cx="10972801" cy="33457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1223">
                      <a:extLst>
                        <a:ext uri="{9D8B030D-6E8A-4147-A177-3AD203B41FA5}">
                          <a16:colId xmlns:a16="http://schemas.microsoft.com/office/drawing/2014/main" val="2626594332"/>
                        </a:ext>
                      </a:extLst>
                    </a:gridCol>
                    <a:gridCol w="1316356">
                      <a:extLst>
                        <a:ext uri="{9D8B030D-6E8A-4147-A177-3AD203B41FA5}">
                          <a16:colId xmlns:a16="http://schemas.microsoft.com/office/drawing/2014/main" val="2892917178"/>
                        </a:ext>
                      </a:extLst>
                    </a:gridCol>
                    <a:gridCol w="1652337">
                      <a:extLst>
                        <a:ext uri="{9D8B030D-6E8A-4147-A177-3AD203B41FA5}">
                          <a16:colId xmlns:a16="http://schemas.microsoft.com/office/drawing/2014/main" val="1904840665"/>
                        </a:ext>
                      </a:extLst>
                    </a:gridCol>
                    <a:gridCol w="1973179">
                      <a:extLst>
                        <a:ext uri="{9D8B030D-6E8A-4147-A177-3AD203B41FA5}">
                          <a16:colId xmlns:a16="http://schemas.microsoft.com/office/drawing/2014/main" val="3239589979"/>
                        </a:ext>
                      </a:extLst>
                    </a:gridCol>
                    <a:gridCol w="2296055">
                      <a:extLst>
                        <a:ext uri="{9D8B030D-6E8A-4147-A177-3AD203B41FA5}">
                          <a16:colId xmlns:a16="http://schemas.microsoft.com/office/drawing/2014/main" val="785362224"/>
                        </a:ext>
                      </a:extLst>
                    </a:gridCol>
                    <a:gridCol w="2163651">
                      <a:extLst>
                        <a:ext uri="{9D8B030D-6E8A-4147-A177-3AD203B41FA5}">
                          <a16:colId xmlns:a16="http://schemas.microsoft.com/office/drawing/2014/main" val="20096603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Measure of difference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Estimate (95% CI)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z-test statistic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Test statistic 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z-value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91906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Risk difference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−0.281</a:t>
                          </a:r>
                        </a:p>
                        <a:p>
                          <a:pPr algn="ctr"/>
                          <a:r>
                            <a:rPr lang="en-US" dirty="0"/>
                            <a:t>(-0.353, -0.208)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−0.281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0.0385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=−7.299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3239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Risk ratio (RR)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0.228</a:t>
                          </a:r>
                        </a:p>
                        <a:p>
                          <a:pPr algn="ctr"/>
                          <a:r>
                            <a:rPr lang="en-US" dirty="0"/>
                            <a:t>(0.145, 0.361)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800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  <m:r>
                                      <a:rPr lang="en-US" sz="1800" dirty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b="0" i="0" dirty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dirty="0"/>
                                      <m:t> 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800" dirty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a:rPr lang="en-US" sz="1800" dirty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dirty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r>
                                      <a:rPr lang="en-US" sz="1800" dirty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  <m:r>
                                      <a:rPr lang="en-US" sz="1800" dirty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b="0" i="0" dirty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1.473</m:t>
                                    </m:r>
                                  </m:num>
                                  <m:den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0.232</m:t>
                                    </m:r>
                                  </m:den>
                                </m:f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=−6.353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77950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ratio (OR)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/(1−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0.159</a:t>
                          </a:r>
                        </a:p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(0.093, 0.271)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800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  <m:r>
                                      <a:rPr lang="en-US" sz="1800" dirty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b="0" i="0" dirty="0" smtClean="0">
                                        <a:latin typeface="Cambria Math" panose="02040503050406030204" pitchFamily="18" charset="0"/>
                                      </a:rPr>
                                      <m:t>O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dirty="0"/>
                                      <m:t> 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800" dirty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a:rPr lang="en-US" sz="1800" dirty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dirty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r>
                                      <a:rPr lang="en-US" sz="1800" dirty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  <m:r>
                                      <a:rPr lang="en-US" sz="1800" dirty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b="0" i="0" dirty="0" smtClean="0">
                                        <a:latin typeface="Cambria Math" panose="02040503050406030204" pitchFamily="18" charset="0"/>
                                      </a:rPr>
                                      <m:t>O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dirty="0">
                                        <a:latin typeface="Cambria Math" panose="02040503050406030204" pitchFamily="18" charset="0"/>
                                      </a:rPr>
                                      <m:t>−1.838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0.272</m:t>
                                    </m:r>
                                  </m:den>
                                </m:f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=−6.749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84116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015E23C-0CB2-934A-82CC-4077D3D6726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54386587"/>
                  </p:ext>
                </p:extLst>
              </p:nvPr>
            </p:nvGraphicFramePr>
            <p:xfrm>
              <a:off x="609600" y="1600200"/>
              <a:ext cx="10972801" cy="33457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1223">
                      <a:extLst>
                        <a:ext uri="{9D8B030D-6E8A-4147-A177-3AD203B41FA5}">
                          <a16:colId xmlns:a16="http://schemas.microsoft.com/office/drawing/2014/main" val="2626594332"/>
                        </a:ext>
                      </a:extLst>
                    </a:gridCol>
                    <a:gridCol w="1316356">
                      <a:extLst>
                        <a:ext uri="{9D8B030D-6E8A-4147-A177-3AD203B41FA5}">
                          <a16:colId xmlns:a16="http://schemas.microsoft.com/office/drawing/2014/main" val="2892917178"/>
                        </a:ext>
                      </a:extLst>
                    </a:gridCol>
                    <a:gridCol w="1652337">
                      <a:extLst>
                        <a:ext uri="{9D8B030D-6E8A-4147-A177-3AD203B41FA5}">
                          <a16:colId xmlns:a16="http://schemas.microsoft.com/office/drawing/2014/main" val="1904840665"/>
                        </a:ext>
                      </a:extLst>
                    </a:gridCol>
                    <a:gridCol w="1973179">
                      <a:extLst>
                        <a:ext uri="{9D8B030D-6E8A-4147-A177-3AD203B41FA5}">
                          <a16:colId xmlns:a16="http://schemas.microsoft.com/office/drawing/2014/main" val="3239589979"/>
                        </a:ext>
                      </a:extLst>
                    </a:gridCol>
                    <a:gridCol w="2296055">
                      <a:extLst>
                        <a:ext uri="{9D8B030D-6E8A-4147-A177-3AD203B41FA5}">
                          <a16:colId xmlns:a16="http://schemas.microsoft.com/office/drawing/2014/main" val="785362224"/>
                        </a:ext>
                      </a:extLst>
                    </a:gridCol>
                    <a:gridCol w="2163651">
                      <a:extLst>
                        <a:ext uri="{9D8B030D-6E8A-4147-A177-3AD203B41FA5}">
                          <a16:colId xmlns:a16="http://schemas.microsoft.com/office/drawing/2014/main" val="200966038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Measure of difference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Estimate (95% CI)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z-test statistic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Test statistic 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z-value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9190691"/>
                      </a:ext>
                    </a:extLst>
                  </a:tr>
                  <a:tr h="90189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Risk difference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0192" t="-76056" r="-61346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−0.281</a:t>
                          </a:r>
                        </a:p>
                        <a:p>
                          <a:pPr algn="ctr"/>
                          <a:r>
                            <a:rPr lang="en-US" dirty="0"/>
                            <a:t>(-0.353, -0.208)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1613" t="-76056" r="-22774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3978" t="-76056" r="-9502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6433" t="-76056" r="-58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239429"/>
                      </a:ext>
                    </a:extLst>
                  </a:tr>
                  <a:tr h="90189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Risk ratio (RR)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0192" t="-176056" r="-61346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0.228</a:t>
                          </a:r>
                        </a:p>
                        <a:p>
                          <a:pPr algn="ctr"/>
                          <a:r>
                            <a:rPr lang="en-US" dirty="0"/>
                            <a:t>(0.145, 0.361)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1613" t="-176056" r="-22774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3978" t="-176056" r="-9502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6433" t="-176056" r="-585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7795014"/>
                      </a:ext>
                    </a:extLst>
                  </a:tr>
                  <a:tr h="90189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ratio (OR)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0192" t="-276056" r="-6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0.159</a:t>
                          </a:r>
                        </a:p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(0.093, 0.271)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1613" t="-276056" r="-22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3978" t="-276056" r="-950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6433" t="-276056" r="-5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84116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8E08A7C-A374-4349-96D4-EC3E393B0C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5256681"/>
                <a:ext cx="10972800" cy="1142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/>
                  <a:buChar char="•"/>
                  <a:defRPr sz="2800" b="0" i="0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/>
                  <a:buChar char="–"/>
                  <a:defRPr sz="2400" b="0" i="0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/>
                  <a:buChar char="•"/>
                  <a:defRPr sz="2000" b="0" i="0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/>
                  <a:buChar char="–"/>
                  <a:defRPr sz="2000" b="0" i="0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/>
                  <a:buChar char="»"/>
                  <a:defRPr sz="2000" b="0" i="0" kern="1200">
                    <a:solidFill>
                      <a:schemeClr val="tx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All inference relied on normal approximation to binomial distribution.</a:t>
                </a:r>
              </a:p>
              <a:p>
                <a:pPr lvl="1"/>
                <a:r>
                  <a:rPr lang="en-US" dirty="0"/>
                  <a:t>Valid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≥10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)≥10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8E08A7C-A374-4349-96D4-EC3E393B0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256681"/>
                <a:ext cx="10972800" cy="1142999"/>
              </a:xfrm>
              <a:prstGeom prst="rect">
                <a:avLst/>
              </a:prstGeom>
              <a:blipFill>
                <a:blip r:embed="rId3"/>
                <a:stretch>
                  <a:fillRect l="-1042" t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4427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980B-1B4E-024D-ACE5-75EF2FD5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027BC-DD5A-8244-BF9D-553A7CA29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4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ACE6-6BA1-5040-AB77-93D1BC1A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and odds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10242-58E6-F642-A85B-211B6BBF2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9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059B-58B0-134D-8CF3-8295B04E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Definitions of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C53B3-4A6F-B043-87EA-F00E4B597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/>
              <a:t>Frequentist definition:</a:t>
            </a:r>
            <a:r>
              <a:rPr lang="en-US" sz="2400" dirty="0"/>
              <a:t> The </a:t>
            </a:r>
            <a:r>
              <a:rPr lang="en-US" sz="2400" b="1" dirty="0"/>
              <a:t>probability</a:t>
            </a:r>
            <a:r>
              <a:rPr lang="en-US" sz="2400" dirty="0"/>
              <a:t> of an event is the proportion of times the event would occur </a:t>
            </a:r>
            <a:r>
              <a:rPr lang="en-US" sz="2400" b="1" dirty="0"/>
              <a:t>in a large number of repeated trials.</a:t>
            </a:r>
          </a:p>
          <a:p>
            <a:pPr lvl="1" fontAlgn="base"/>
            <a:r>
              <a:rPr lang="en-US" sz="2000" dirty="0"/>
              <a:t>Definition that underpins most of statistics (</a:t>
            </a:r>
            <a:r>
              <a:rPr lang="en-US" sz="2000" i="1" dirty="0"/>
              <a:t>cf.</a:t>
            </a:r>
            <a:r>
              <a:rPr lang="en-US" sz="2000" dirty="0"/>
              <a:t> interpretation of confidence interval).</a:t>
            </a:r>
          </a:p>
          <a:p>
            <a:pPr lvl="1" fontAlgn="base"/>
            <a:r>
              <a:rPr lang="en-US" sz="2000" dirty="0"/>
              <a:t>Examples:</a:t>
            </a:r>
          </a:p>
          <a:p>
            <a:pPr lvl="2" fontAlgn="base"/>
            <a:r>
              <a:rPr lang="en-US" sz="1800" dirty="0"/>
              <a:t>Proportion of coin tosses that turn up “heads”.</a:t>
            </a:r>
          </a:p>
          <a:p>
            <a:pPr lvl="2" fontAlgn="base"/>
            <a:r>
              <a:rPr lang="en-US" sz="1800" dirty="0"/>
              <a:t>Proportion of days in which it rains.</a:t>
            </a:r>
          </a:p>
          <a:p>
            <a:pPr lvl="2" fontAlgn="base"/>
            <a:r>
              <a:rPr lang="en-US" sz="1800" dirty="0"/>
              <a:t>Proportion of prostate cancer patients who survive 5 years.</a:t>
            </a:r>
            <a:br>
              <a:rPr lang="en-US" sz="1800" dirty="0"/>
            </a:br>
            <a:endParaRPr lang="en-US" sz="1800" dirty="0"/>
          </a:p>
          <a:p>
            <a:pPr fontAlgn="base"/>
            <a:r>
              <a:rPr lang="en-US" dirty="0"/>
              <a:t>Subjective (Bayesian) definition: The size of a probability represents degree of </a:t>
            </a:r>
            <a:r>
              <a:rPr lang="en-US" b="1" dirty="0"/>
              <a:t>belief</a:t>
            </a:r>
            <a:r>
              <a:rPr lang="en-US" dirty="0"/>
              <a:t> that an event will occur. </a:t>
            </a:r>
          </a:p>
          <a:p>
            <a:pPr lvl="1" fontAlgn="base"/>
            <a:r>
              <a:rPr lang="en-US" dirty="0"/>
              <a:t>Corresponds more closely with colloquial usage of word </a:t>
            </a:r>
            <a:r>
              <a:rPr lang="en-US" i="1" dirty="0"/>
              <a:t>probability</a:t>
            </a:r>
            <a:r>
              <a:rPr lang="en-US" dirty="0"/>
              <a:t>.</a:t>
            </a:r>
          </a:p>
          <a:p>
            <a:pPr lvl="1" fontAlgn="base"/>
            <a:r>
              <a:rPr lang="en-US" dirty="0"/>
              <a:t>Beliefs (probability) can be </a:t>
            </a:r>
            <a:r>
              <a:rPr lang="en-US" b="1" dirty="0"/>
              <a:t>updated</a:t>
            </a:r>
            <a:r>
              <a:rPr lang="en-US" dirty="0"/>
              <a:t> as new information becomes available.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459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E652-5114-BE43-A32E-6F33158F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819ABF-972C-E645-BC0D-7E7FDF0EEA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983161"/>
              </a:xfrm>
            </p:spPr>
            <p:txBody>
              <a:bodyPr/>
              <a:lstStyle/>
              <a:p>
                <a:r>
                  <a:rPr lang="en-US" dirty="0"/>
                  <a:t>Conditional probability: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What is the probability I go to Tesco and get a ham sandwich for lunch today?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P(go to Tesco for lunch) = 0.7</a:t>
                </a:r>
              </a:p>
              <a:p>
                <a:pPr lvl="1"/>
                <a:r>
                  <a:rPr lang="en-US" dirty="0"/>
                  <a:t>P(go to M&amp;S for lunch) = 0.3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P(ham sandwich | Tesco) = 0.8</a:t>
                </a:r>
              </a:p>
              <a:p>
                <a:pPr lvl="1"/>
                <a:r>
                  <a:rPr lang="en-US" dirty="0"/>
                  <a:t>P(ham sandwich | M&amp;S) = 0.5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P(Tesco &amp; ham sandwich) = 0.7 x 0.8 = 0.56</a:t>
                </a:r>
              </a:p>
              <a:p>
                <a:pPr lvl="1"/>
                <a:r>
                  <a:rPr lang="en-US" dirty="0"/>
                  <a:t>P(M&amp;S &amp; ham sandwich) = 0.3 x 0.5 = 0.15</a:t>
                </a:r>
              </a:p>
              <a:p>
                <a:pPr lvl="1"/>
                <a:r>
                  <a:rPr lang="en-US" dirty="0"/>
                  <a:t>P(ham sandwich) = 0.56 + 0.15 = 0.71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819ABF-972C-E645-BC0D-7E7FDF0EE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983161"/>
              </a:xfrm>
              <a:blipFill>
                <a:blip r:embed="rId2"/>
                <a:stretch>
                  <a:fillRect l="-1042" t="-1272" b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47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DCAF-0CCD-A54B-9362-5514A5F7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32DE3-66AF-614B-B5EE-9C06B4BCB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Multiplicative rule: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</a:t>
                </a:r>
                <a:r>
                  <a:rPr lang="en-US" i="1" dirty="0"/>
                  <a:t>independent, </a:t>
                </a:r>
                <a:r>
                  <a:rPr lang="en-US" dirty="0"/>
                  <a:t>then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Independent: likelihood of event B is unaffected by event A and vice versa.</a:t>
                </a:r>
              </a:p>
              <a:p>
                <a:pPr lvl="1"/>
                <a:r>
                  <a:rPr lang="en-US" dirty="0"/>
                  <a:t>P(ham sandwich | Tesco) = P(ham sandwich | M&amp;S) = P(ham sandwich) = 0.6</a:t>
                </a:r>
              </a:p>
              <a:p>
                <a:pPr lvl="1"/>
                <a:r>
                  <a:rPr lang="en-US" dirty="0">
                    <a:sym typeface="Wingdings" pitchFamily="2" charset="2"/>
                  </a:rPr>
                  <a:t> </a:t>
                </a:r>
                <a:r>
                  <a:rPr lang="en-US" dirty="0"/>
                  <a:t>P(Tesco &amp; ham sandwich) = P(Tesco) x P(ham sandwich) = 0.7 x 0.6 = 0.42</a:t>
                </a:r>
              </a:p>
              <a:p>
                <a:endParaRPr lang="en-US" dirty="0"/>
              </a:p>
              <a:p>
                <a:r>
                  <a:rPr lang="en-US" dirty="0"/>
                  <a:t>Other (useful) examples:</a:t>
                </a:r>
              </a:p>
              <a:p>
                <a:pPr lvl="1"/>
                <a:r>
                  <a:rPr lang="en-US" dirty="0"/>
                  <a:t>The heights heights of two randomly sampled men being &gt;165cm.</a:t>
                </a:r>
              </a:p>
              <a:p>
                <a:pPr lvl="1"/>
                <a:r>
                  <a:rPr lang="en-US" dirty="0"/>
                  <a:t>Whether patient 1 survives 10 weeks on a new drug and patient 2 survives 10 weeks on new drug.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32DE3-66AF-614B-B5EE-9C06B4BCB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t="-196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66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55E2-33D4-9249-A735-E266573F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55870A-B141-9945-B13C-A5BEC7C8C3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Additive rule: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the probability I got to Tesco or get a ham sandwich?</a:t>
                </a:r>
              </a:p>
              <a:p>
                <a:pPr lvl="1"/>
                <a:r>
                  <a:rPr lang="en-US" dirty="0"/>
                  <a:t>P(Tesco) + P(ham sandwich) – P(Tesco &amp; ham sandwich) = 0.7 + 0.71 – 0.56 = 0.85</a:t>
                </a:r>
              </a:p>
              <a:p>
                <a:pPr lvl="1"/>
                <a:r>
                  <a:rPr lang="en-US" dirty="0"/>
                  <a:t>1 – P(M&amp;S &amp; not ham sandwich) = 1 – 0.3 x (1 – 0.5) = 1 – 0.15 = 0.85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55870A-B141-9945-B13C-A5BEC7C8C3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59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asic-better" id="{C312A2BF-1B0B-064B-BB5D-E0485450CE3C}" vid="{2AAF7775-EF4B-E74B-AAFF-6FC24D601C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1160</TotalTime>
  <Words>3351</Words>
  <Application>Microsoft Macintosh PowerPoint</Application>
  <PresentationFormat>Widescreen</PresentationFormat>
  <Paragraphs>636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Consolas</vt:lpstr>
      <vt:lpstr>Office Theme</vt:lpstr>
      <vt:lpstr>  Lecture 4: Binary outcomes, comparing proportions  Introduction to Statistical Thinking and Data Analysis MSc in Epidemiology / HDA 2019-20 </vt:lpstr>
      <vt:lpstr>This week</vt:lpstr>
      <vt:lpstr>Learning objectives</vt:lpstr>
      <vt:lpstr>Readings</vt:lpstr>
      <vt:lpstr>Probability and odds</vt:lpstr>
      <vt:lpstr>Definitions of probability</vt:lpstr>
      <vt:lpstr>Rules of probabilities</vt:lpstr>
      <vt:lpstr>Rules of probabilities</vt:lpstr>
      <vt:lpstr>Rules of probabilities</vt:lpstr>
      <vt:lpstr>Rules of probabilities</vt:lpstr>
      <vt:lpstr>Odds</vt:lpstr>
      <vt:lpstr>Comparing probability and odds</vt:lpstr>
      <vt:lpstr>Properties of odds</vt:lpstr>
      <vt:lpstr>The binomial distribution</vt:lpstr>
      <vt:lpstr>Did you have a ham sandwich for lunch? </vt:lpstr>
      <vt:lpstr>Did you have a ham sandwich for lunch? </vt:lpstr>
      <vt:lpstr>Binomial distribution formula</vt:lpstr>
      <vt:lpstr>Standard error of a proportion</vt:lpstr>
      <vt:lpstr>Normal approximation to the binomial distribution</vt:lpstr>
      <vt:lpstr>Confidence interval for a proportion</vt:lpstr>
      <vt:lpstr>Hypothesis test for a proportion</vt:lpstr>
      <vt:lpstr>Testing equality of a proportion in R</vt:lpstr>
      <vt:lpstr>Continuity correction</vt:lpstr>
      <vt:lpstr>Testing equality of a proportion in R</vt:lpstr>
      <vt:lpstr>Comparing two proportions</vt:lpstr>
      <vt:lpstr>Comparing two proportions</vt:lpstr>
      <vt:lpstr>2x2 contingency table</vt:lpstr>
      <vt:lpstr>2x2 contingency table</vt:lpstr>
      <vt:lpstr>Measures of difference for proportions</vt:lpstr>
      <vt:lpstr>Null hypothesis for comparing proportions</vt:lpstr>
      <vt:lpstr>Measures of difference for proportions</vt:lpstr>
      <vt:lpstr>Confidence interval for risk difference</vt:lpstr>
      <vt:lpstr>Confidence interval for risk difference</vt:lpstr>
      <vt:lpstr>Hypothesis test for risk difference = zero</vt:lpstr>
      <vt:lpstr>Hypothesis test for risk difference = zero</vt:lpstr>
      <vt:lpstr>Risk difference in R</vt:lpstr>
      <vt:lpstr>Interpreting the risk ratio</vt:lpstr>
      <vt:lpstr>Confidence interval for RR</vt:lpstr>
      <vt:lpstr>Confidence interval for RR</vt:lpstr>
      <vt:lpstr>Hypothesis test for risk ratio</vt:lpstr>
      <vt:lpstr>Calculating the Odds ratio</vt:lpstr>
      <vt:lpstr>Inference for the odds ratio</vt:lpstr>
      <vt:lpstr>Key property of odds ratios</vt:lpstr>
      <vt:lpstr>Summary: Comparison of two means</vt:lpstr>
      <vt:lpstr>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Eaton, Jeffrey W</dc:creator>
  <cp:lastModifiedBy>Eaton, Jeffrey W</cp:lastModifiedBy>
  <cp:revision>72</cp:revision>
  <dcterms:created xsi:type="dcterms:W3CDTF">2019-10-27T15:51:02Z</dcterms:created>
  <dcterms:modified xsi:type="dcterms:W3CDTF">2019-10-29T10:17:09Z</dcterms:modified>
</cp:coreProperties>
</file>