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71"/>
  </p:normalViewPr>
  <p:slideViewPr>
    <p:cSldViewPr snapToGrid="0">
      <p:cViewPr>
        <p:scale>
          <a:sx n="221" d="100"/>
          <a:sy n="221" d="100"/>
        </p:scale>
        <p:origin x="-1248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0A6F-EF9F-8C59-42D1-84DC95FD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303E96-3C09-558B-B057-60FD7F039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FF48-7CD9-92C5-BAC1-DBDE4C54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9DD59-C47E-79A5-F44E-01DD411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0F09A-ADF4-6E83-13D0-41AA201D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B77F-D68E-AFEA-C908-0CEA6141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009CB-2729-C013-1CF7-AAAF6D9F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B9EE-6315-7EA1-4CF1-E2F5DBE1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742E-B15D-72AE-99C6-94C610E9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C5F5-54D7-733F-E37F-29E44389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3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F91B6-1BB4-432E-28D4-A9C3489B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908E6-486F-581D-BBBB-E81F0359F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9FEF-E294-5DE9-0387-860AC039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6D21-1F51-E1D4-59E0-4AE180DF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C6E8-68C5-5A4E-12EF-1E0ED954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96DE-61BC-A74D-4745-C9D58B6D9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D1F1D-EB5C-457C-842E-953C7BD80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3A0D-8C92-6AB9-8C9E-04072D62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846C6-43A8-F57F-D7C6-07200AED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4331C-B85C-C866-5B51-0DCE73C2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9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11AF-294E-B3E4-BB77-F127013C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C045-FA4B-F97F-DC42-F35DD13B7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9E30F-46D2-D7C2-57EF-2670A901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9AD05-0D20-DE03-D550-FAEA3C05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0C908-0376-2900-0437-3A48C14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16B9F-4731-9463-E778-7CFEE65D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65B6-897B-C908-12F8-A62363AB3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7B261-3724-09D5-6AC4-75C34B138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7C7F-AE44-9F9C-2443-89B2DB3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560A-15D3-0758-E78B-FFDFAE80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2F10-FA20-7325-47ED-BAEF4A12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1EDD-B8BE-E0C2-D583-7DCE6254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A455-362D-0AA3-F82F-3E5A7C83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F8085-E82E-2EB0-EF28-DDE417936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555A7-B67F-A303-8032-1ED7F4015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06FCF-1ABF-4B4D-5D1E-1C2CAFC78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E47E2E-E7FB-A3B3-4111-5FECACD7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DC2D8-8531-FF12-8C93-CA1DC48A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FEFF7-B1AA-44D3-E0E5-57F037FD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50AA-9E0A-F558-4DFB-06CFFFBC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C5534D-5C7F-ABE1-07E9-EAF81C7E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05615-E5E2-950F-11F2-995672DE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96FB3-7C18-E958-262A-3563D324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2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A4AF-EBBC-3448-A6BF-57786075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BE76C-532A-6F41-27E0-4327014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0CBA6-8017-E345-43A9-BFB4A50E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570-A067-5BFE-32F1-604A01C3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88C6-753B-E10D-C564-F2806C88D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4DEEA-BE41-A12D-5E4C-D9524826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0E0A-34B0-57DE-B480-101FFDA9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14929-2B82-C86A-71E4-E095F2536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5998-FF1D-FDB7-0C70-A0A2D094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93D2-3BF4-DF1C-BD91-BE8658F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C3AFF-84AA-8DE8-11DA-0C926B84E6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D256C-DB75-D166-01A0-125770A0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AE91-4989-7072-0CE0-D61CA05D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383D6-8C9B-5B97-DB1E-A9549F9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A15FE-44EF-1E7E-C5F8-E74E3A16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9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1907A-88F0-1A1B-91F1-3A15E812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30C85-6EF9-AF03-2C19-3D5F9881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5574F-9807-8168-D626-4F4F8B66D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A76AA-5C16-0F41-A449-D7CF896F7ED6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7C63-63BA-7B0D-2156-1CA3A2C8A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CA23-BD4B-FC9B-CCE0-F29A8C847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3A448-BFB6-934D-9330-9D7D81D1A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3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BF0522-201D-3A5C-5EB9-2269C781172E}"/>
              </a:ext>
            </a:extLst>
          </p:cNvPr>
          <p:cNvSpPr/>
          <p:nvPr/>
        </p:nvSpPr>
        <p:spPr>
          <a:xfrm>
            <a:off x="4312118" y="1142681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Data downloaded from WHO Malaria Threats Map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134 studies, 328 sites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EC0FE-18EA-E18B-3F9E-1E0FA43B24E8}"/>
              </a:ext>
            </a:extLst>
          </p:cNvPr>
          <p:cNvSpPr/>
          <p:nvPr/>
        </p:nvSpPr>
        <p:spPr>
          <a:xfrm>
            <a:off x="4312118" y="1670467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In Africa, Asia, or 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South America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122 studies, 311 sites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BD720-A4F0-6634-1E7D-1FA6FCC9B670}"/>
              </a:ext>
            </a:extLst>
          </p:cNvPr>
          <p:cNvSpPr/>
          <p:nvPr/>
        </p:nvSpPr>
        <p:spPr>
          <a:xfrm>
            <a:off x="4312118" y="2198253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Symptomatic patients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90 studies, 229 sites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A5750-1505-2890-BECA-C040C4800626}"/>
              </a:ext>
            </a:extLst>
          </p:cNvPr>
          <p:cNvSpPr/>
          <p:nvPr/>
        </p:nvSpPr>
        <p:spPr>
          <a:xfrm>
            <a:off x="3601088" y="3558104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Corrected or more granular data available from source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 studies, 16 sites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7B197-62F1-20A8-C85B-471EF9CC8484}"/>
              </a:ext>
            </a:extLst>
          </p:cNvPr>
          <p:cNvSpPr/>
          <p:nvPr/>
        </p:nvSpPr>
        <p:spPr>
          <a:xfrm>
            <a:off x="4837934" y="3558104"/>
            <a:ext cx="1163418" cy="6385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0" rIns="18288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Verified source and spatial coordinates. Merged values from same spatial coordinates, study and sampling period. Mapped to ADMIN1 using GADMv4.1.0.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76 studies, 178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D4C85-10D7-EAFC-6292-FCD0537D9B0E}"/>
              </a:ext>
            </a:extLst>
          </p:cNvPr>
          <p:cNvSpPr/>
          <p:nvPr/>
        </p:nvSpPr>
        <p:spPr>
          <a:xfrm>
            <a:off x="4312117" y="2726039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Convenience survey or cross-sectional prospective survey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87 studies, 215 sites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8A3F58-5AFA-4D5C-1B8F-992C1FA6A83C}"/>
              </a:ext>
            </a:extLst>
          </p:cNvPr>
          <p:cNvSpPr/>
          <p:nvPr/>
        </p:nvSpPr>
        <p:spPr>
          <a:xfrm>
            <a:off x="4312116" y="4430783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Combined site-level data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82 studies, 329 sites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A8C60A-F358-FCE2-8051-5215217434C2}"/>
              </a:ext>
            </a:extLst>
          </p:cNvPr>
          <p:cNvSpPr/>
          <p:nvPr/>
        </p:nvSpPr>
        <p:spPr>
          <a:xfrm>
            <a:off x="6548683" y="3375211"/>
            <a:ext cx="1051635" cy="365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At least 10 samples per site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75 studies, 302 sites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FC38AD-EC4A-2C54-EF0E-E18B74C1F3C1}"/>
              </a:ext>
            </a:extLst>
          </p:cNvPr>
          <p:cNvSpPr/>
          <p:nvPr/>
        </p:nvSpPr>
        <p:spPr>
          <a:xfrm>
            <a:off x="6548682" y="3902997"/>
            <a:ext cx="1051635" cy="365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At least 1 </a:t>
            </a:r>
            <a:r>
              <a:rPr lang="en-US" sz="600" i="1" dirty="0">
                <a:solidFill>
                  <a:schemeClr val="tx1"/>
                </a:solidFill>
              </a:rPr>
              <a:t>pfhrp2</a:t>
            </a:r>
            <a:r>
              <a:rPr lang="en-US" sz="600" dirty="0">
                <a:solidFill>
                  <a:schemeClr val="tx1"/>
                </a:solidFill>
              </a:rPr>
              <a:t> deleted sample per site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60 studies, 148 sites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B7FAC-2288-C386-492F-C384A7BCB70A}"/>
              </a:ext>
            </a:extLst>
          </p:cNvPr>
          <p:cNvSpPr/>
          <p:nvPr/>
        </p:nvSpPr>
        <p:spPr>
          <a:xfrm>
            <a:off x="6548681" y="4430783"/>
            <a:ext cx="1051635" cy="3657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At least 3 sites within the same ADMIN1 unit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9 studies, 49 sites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00E185-63DC-F072-7B3D-08C46E699049}"/>
              </a:ext>
            </a:extLst>
          </p:cNvPr>
          <p:cNvSpPr txBox="1"/>
          <p:nvPr/>
        </p:nvSpPr>
        <p:spPr>
          <a:xfrm>
            <a:off x="4312116" y="5005081"/>
            <a:ext cx="10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Retrospective power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6EF82A-0B78-F42B-1A5B-AA401DE6C47A}"/>
              </a:ext>
            </a:extLst>
          </p:cNvPr>
          <p:cNvSpPr txBox="1"/>
          <p:nvPr/>
        </p:nvSpPr>
        <p:spPr>
          <a:xfrm>
            <a:off x="6484391" y="5005081"/>
            <a:ext cx="1180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solidFill>
                  <a:schemeClr val="accent2">
                    <a:lumMod val="75000"/>
                  </a:schemeClr>
                </a:solidFill>
              </a:rPr>
              <a:t>Intra-cluster correlation analysis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0D24C0-7035-1C50-830A-EDC8463C1F6A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4837936" y="1508467"/>
            <a:ext cx="0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DA0B01-016B-AFEE-814C-ABB6A37AF1C1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126905" y="3429000"/>
            <a:ext cx="1" cy="129104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B3D00A-96F9-3BF1-9836-DC0163DBD283}"/>
              </a:ext>
            </a:extLst>
          </p:cNvPr>
          <p:cNvCxnSpPr>
            <a:cxnSpLocks/>
          </p:cNvCxnSpPr>
          <p:nvPr/>
        </p:nvCxnSpPr>
        <p:spPr>
          <a:xfrm>
            <a:off x="4117379" y="3429000"/>
            <a:ext cx="1316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ECCCBA-4020-C895-81B6-28729708F8A9}"/>
              </a:ext>
            </a:extLst>
          </p:cNvPr>
          <p:cNvCxnSpPr>
            <a:cxnSpLocks/>
          </p:cNvCxnSpPr>
          <p:nvPr/>
        </p:nvCxnSpPr>
        <p:spPr>
          <a:xfrm flipV="1">
            <a:off x="5425993" y="3429000"/>
            <a:ext cx="0" cy="129104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AE97B5-C31D-BB33-B8EC-0DA27F90F9E0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837934" y="3091825"/>
            <a:ext cx="1" cy="3371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C30866-FE6E-3951-5A41-829D8434C3E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4837936" y="2036253"/>
            <a:ext cx="0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52FECC-2E18-DB32-58E9-41CE31F4AC5E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4837935" y="2564039"/>
            <a:ext cx="1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7ED0D8C-0764-FD14-CA8E-7CFA3D74D30C}"/>
              </a:ext>
            </a:extLst>
          </p:cNvPr>
          <p:cNvCxnSpPr>
            <a:cxnSpLocks/>
          </p:cNvCxnSpPr>
          <p:nvPr/>
        </p:nvCxnSpPr>
        <p:spPr>
          <a:xfrm>
            <a:off x="4117378" y="3923890"/>
            <a:ext cx="0" cy="395939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692113-F76A-F9D7-D690-1777A1F796BA}"/>
              </a:ext>
            </a:extLst>
          </p:cNvPr>
          <p:cNvCxnSpPr>
            <a:cxnSpLocks/>
          </p:cNvCxnSpPr>
          <p:nvPr/>
        </p:nvCxnSpPr>
        <p:spPr>
          <a:xfrm>
            <a:off x="4107852" y="4319829"/>
            <a:ext cx="13167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6B705E-7CD2-3B14-CF1A-C40960F73397}"/>
              </a:ext>
            </a:extLst>
          </p:cNvPr>
          <p:cNvCxnSpPr>
            <a:cxnSpLocks/>
          </p:cNvCxnSpPr>
          <p:nvPr/>
        </p:nvCxnSpPr>
        <p:spPr>
          <a:xfrm flipV="1">
            <a:off x="5421561" y="4196615"/>
            <a:ext cx="0" cy="129104"/>
          </a:xfrm>
          <a:prstGeom prst="line">
            <a:avLst/>
          </a:prstGeom>
          <a:ln w="12700">
            <a:solidFill>
              <a:schemeClr val="tx1"/>
            </a:solidFill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45847B-3FE0-D2F4-F458-A12298D17309}"/>
              </a:ext>
            </a:extLst>
          </p:cNvPr>
          <p:cNvCxnSpPr>
            <a:stCxn id="10" idx="0"/>
          </p:cNvCxnSpPr>
          <p:nvPr/>
        </p:nvCxnSpPr>
        <p:spPr>
          <a:xfrm flipV="1">
            <a:off x="4837934" y="4319829"/>
            <a:ext cx="0" cy="110954"/>
          </a:xfrm>
          <a:prstGeom prst="line">
            <a:avLst/>
          </a:prstGeom>
          <a:ln w="12700">
            <a:solidFill>
              <a:schemeClr val="tx1"/>
            </a:solidFill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31EC85-3387-2FD8-5475-85DBA7D52063}"/>
              </a:ext>
            </a:extLst>
          </p:cNvPr>
          <p:cNvCxnSpPr>
            <a:cxnSpLocks/>
          </p:cNvCxnSpPr>
          <p:nvPr/>
        </p:nvCxnSpPr>
        <p:spPr>
          <a:xfrm>
            <a:off x="4837933" y="4796570"/>
            <a:ext cx="0" cy="215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355081-712E-22F9-4C27-AC1C64F063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363750" y="4613676"/>
            <a:ext cx="9052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C2F8D2E-CC57-123F-140E-52CBE4F614C8}"/>
              </a:ext>
            </a:extLst>
          </p:cNvPr>
          <p:cNvCxnSpPr/>
          <p:nvPr/>
        </p:nvCxnSpPr>
        <p:spPr>
          <a:xfrm flipV="1">
            <a:off x="6259720" y="3129861"/>
            <a:ext cx="0" cy="148381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C53394-A561-33DF-1C54-0750889336D0}"/>
              </a:ext>
            </a:extLst>
          </p:cNvPr>
          <p:cNvCxnSpPr>
            <a:cxnSpLocks/>
          </p:cNvCxnSpPr>
          <p:nvPr/>
        </p:nvCxnSpPr>
        <p:spPr>
          <a:xfrm>
            <a:off x="6249956" y="3129861"/>
            <a:ext cx="83210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94E324-9469-8393-245C-CE63B6AA529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074498" y="3129861"/>
            <a:ext cx="3" cy="24535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F79CA3A-1861-8DD5-22C9-9EAFC9261C95}"/>
              </a:ext>
            </a:extLst>
          </p:cNvPr>
          <p:cNvCxnSpPr/>
          <p:nvPr/>
        </p:nvCxnSpPr>
        <p:spPr>
          <a:xfrm flipH="1">
            <a:off x="7074498" y="3738648"/>
            <a:ext cx="1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519DAB-1681-9ADA-A101-9BF140F6CE4E}"/>
              </a:ext>
            </a:extLst>
          </p:cNvPr>
          <p:cNvCxnSpPr/>
          <p:nvPr/>
        </p:nvCxnSpPr>
        <p:spPr>
          <a:xfrm flipH="1">
            <a:off x="7074497" y="4268783"/>
            <a:ext cx="1" cy="16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8A1CE5-6F47-E179-D639-0234AC760BB2}"/>
              </a:ext>
            </a:extLst>
          </p:cNvPr>
          <p:cNvCxnSpPr>
            <a:cxnSpLocks/>
          </p:cNvCxnSpPr>
          <p:nvPr/>
        </p:nvCxnSpPr>
        <p:spPr>
          <a:xfrm>
            <a:off x="7074497" y="4794735"/>
            <a:ext cx="0" cy="2157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B6EBF-6018-115F-922C-B412B41FEF73}"/>
              </a:ext>
            </a:extLst>
          </p:cNvPr>
          <p:cNvSpPr/>
          <p:nvPr/>
        </p:nvSpPr>
        <p:spPr>
          <a:xfrm>
            <a:off x="2945815" y="3031877"/>
            <a:ext cx="1051635" cy="3657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Unable to verify source, or duplication of existing data</a:t>
            </a:r>
          </a:p>
          <a:p>
            <a:pPr algn="ctr"/>
            <a:endParaRPr lang="en-US" sz="2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5 studies, 21 sites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427DC0-ADCD-A1A9-C15E-4FA86A6D33B4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3997450" y="3214770"/>
            <a:ext cx="8404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</TotalTime>
  <Words>152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Verity, Robert J</dc:creator>
  <cp:lastModifiedBy>Verity, Robert J</cp:lastModifiedBy>
  <cp:revision>7</cp:revision>
  <dcterms:created xsi:type="dcterms:W3CDTF">2025-07-14T07:47:28Z</dcterms:created>
  <dcterms:modified xsi:type="dcterms:W3CDTF">2025-07-17T11:28:53Z</dcterms:modified>
</cp:coreProperties>
</file>