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120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088" y="102"/>
      </p:cViewPr>
      <p:guideLst>
        <p:guide orient="horz" pos="2160"/>
        <p:guide pos="2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1122363"/>
            <a:ext cx="6385243" cy="2387600"/>
          </a:xfrm>
        </p:spPr>
        <p:txBody>
          <a:bodyPr anchor="b"/>
          <a:lstStyle>
            <a:lvl1pPr algn="ctr">
              <a:defRPr sz="4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3602038"/>
            <a:ext cx="5634038" cy="1655762"/>
          </a:xfrm>
        </p:spPr>
        <p:txBody>
          <a:bodyPr/>
          <a:lstStyle>
            <a:lvl1pPr marL="0" indent="0" algn="ctr">
              <a:buNone/>
              <a:defRPr sz="1972"/>
            </a:lvl1pPr>
            <a:lvl2pPr marL="375590" indent="0" algn="ctr">
              <a:buNone/>
              <a:defRPr sz="1643"/>
            </a:lvl2pPr>
            <a:lvl3pPr marL="751180" indent="0" algn="ctr">
              <a:buNone/>
              <a:defRPr sz="1479"/>
            </a:lvl3pPr>
            <a:lvl4pPr marL="1126769" indent="0" algn="ctr">
              <a:buNone/>
              <a:defRPr sz="1314"/>
            </a:lvl4pPr>
            <a:lvl5pPr marL="1502359" indent="0" algn="ctr">
              <a:buNone/>
              <a:defRPr sz="1314"/>
            </a:lvl5pPr>
            <a:lvl6pPr marL="1877949" indent="0" algn="ctr">
              <a:buNone/>
              <a:defRPr sz="1314"/>
            </a:lvl6pPr>
            <a:lvl7pPr marL="2253539" indent="0" algn="ctr">
              <a:buNone/>
              <a:defRPr sz="1314"/>
            </a:lvl7pPr>
            <a:lvl8pPr marL="2629129" indent="0" algn="ctr">
              <a:buNone/>
              <a:defRPr sz="1314"/>
            </a:lvl8pPr>
            <a:lvl9pPr marL="3004718" indent="0" algn="ctr">
              <a:buNone/>
              <a:defRPr sz="13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365125"/>
            <a:ext cx="16197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365125"/>
            <a:ext cx="47654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2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709740"/>
            <a:ext cx="6479143" cy="2852737"/>
          </a:xfrm>
        </p:spPr>
        <p:txBody>
          <a:bodyPr anchor="b"/>
          <a:lstStyle>
            <a:lvl1pPr>
              <a:defRPr sz="4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4589465"/>
            <a:ext cx="6479143" cy="1500187"/>
          </a:xfrm>
        </p:spPr>
        <p:txBody>
          <a:bodyPr/>
          <a:lstStyle>
            <a:lvl1pPr marL="0" indent="0">
              <a:buNone/>
              <a:defRPr sz="1972">
                <a:solidFill>
                  <a:schemeClr val="tx1"/>
                </a:solidFill>
              </a:defRPr>
            </a:lvl1pPr>
            <a:lvl2pPr marL="375590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2pPr>
            <a:lvl3pPr marL="751180" indent="0">
              <a:buNone/>
              <a:defRPr sz="1479">
                <a:solidFill>
                  <a:schemeClr val="tx1">
                    <a:tint val="75000"/>
                  </a:schemeClr>
                </a:solidFill>
              </a:defRPr>
            </a:lvl3pPr>
            <a:lvl4pPr marL="112676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4pPr>
            <a:lvl5pPr marL="150235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5pPr>
            <a:lvl6pPr marL="187794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6pPr>
            <a:lvl7pPr marL="225353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7pPr>
            <a:lvl8pPr marL="2629129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8pPr>
            <a:lvl9pPr marL="3004718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825625"/>
            <a:ext cx="31926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825625"/>
            <a:ext cx="31926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9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65127"/>
            <a:ext cx="64791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681163"/>
            <a:ext cx="3177949" cy="82391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2505075"/>
            <a:ext cx="31779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681163"/>
            <a:ext cx="3193600" cy="823912"/>
          </a:xfrm>
        </p:spPr>
        <p:txBody>
          <a:bodyPr anchor="b"/>
          <a:lstStyle>
            <a:lvl1pPr marL="0" indent="0">
              <a:buNone/>
              <a:defRPr sz="1972" b="1"/>
            </a:lvl1pPr>
            <a:lvl2pPr marL="375590" indent="0">
              <a:buNone/>
              <a:defRPr sz="1643" b="1"/>
            </a:lvl2pPr>
            <a:lvl3pPr marL="751180" indent="0">
              <a:buNone/>
              <a:defRPr sz="1479" b="1"/>
            </a:lvl3pPr>
            <a:lvl4pPr marL="1126769" indent="0">
              <a:buNone/>
              <a:defRPr sz="1314" b="1"/>
            </a:lvl4pPr>
            <a:lvl5pPr marL="1502359" indent="0">
              <a:buNone/>
              <a:defRPr sz="1314" b="1"/>
            </a:lvl5pPr>
            <a:lvl6pPr marL="1877949" indent="0">
              <a:buNone/>
              <a:defRPr sz="1314" b="1"/>
            </a:lvl6pPr>
            <a:lvl7pPr marL="2253539" indent="0">
              <a:buNone/>
              <a:defRPr sz="1314" b="1"/>
            </a:lvl7pPr>
            <a:lvl8pPr marL="2629129" indent="0">
              <a:buNone/>
              <a:defRPr sz="1314" b="1"/>
            </a:lvl8pPr>
            <a:lvl9pPr marL="3004718" indent="0">
              <a:buNone/>
              <a:defRPr sz="13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2505075"/>
            <a:ext cx="31936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8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57200"/>
            <a:ext cx="2422832" cy="1600200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987427"/>
            <a:ext cx="3802975" cy="4873625"/>
          </a:xfrm>
        </p:spPr>
        <p:txBody>
          <a:bodyPr/>
          <a:lstStyle>
            <a:lvl1pPr>
              <a:defRPr sz="2629"/>
            </a:lvl1pPr>
            <a:lvl2pPr>
              <a:defRPr sz="2300"/>
            </a:lvl2pPr>
            <a:lvl3pPr>
              <a:defRPr sz="1972"/>
            </a:lvl3pPr>
            <a:lvl4pPr>
              <a:defRPr sz="1643"/>
            </a:lvl4pPr>
            <a:lvl5pPr>
              <a:defRPr sz="1643"/>
            </a:lvl5pPr>
            <a:lvl6pPr>
              <a:defRPr sz="1643"/>
            </a:lvl6pPr>
            <a:lvl7pPr>
              <a:defRPr sz="1643"/>
            </a:lvl7pPr>
            <a:lvl8pPr>
              <a:defRPr sz="1643"/>
            </a:lvl8pPr>
            <a:lvl9pPr>
              <a:defRPr sz="16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057400"/>
            <a:ext cx="2422832" cy="3811588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39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457200"/>
            <a:ext cx="2422832" cy="1600200"/>
          </a:xfrm>
        </p:spPr>
        <p:txBody>
          <a:bodyPr anchor="b"/>
          <a:lstStyle>
            <a:lvl1pPr>
              <a:defRPr sz="26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987427"/>
            <a:ext cx="3802975" cy="4873625"/>
          </a:xfrm>
        </p:spPr>
        <p:txBody>
          <a:bodyPr anchor="t"/>
          <a:lstStyle>
            <a:lvl1pPr marL="0" indent="0">
              <a:buNone/>
              <a:defRPr sz="2629"/>
            </a:lvl1pPr>
            <a:lvl2pPr marL="375590" indent="0">
              <a:buNone/>
              <a:defRPr sz="2300"/>
            </a:lvl2pPr>
            <a:lvl3pPr marL="751180" indent="0">
              <a:buNone/>
              <a:defRPr sz="1972"/>
            </a:lvl3pPr>
            <a:lvl4pPr marL="1126769" indent="0">
              <a:buNone/>
              <a:defRPr sz="1643"/>
            </a:lvl4pPr>
            <a:lvl5pPr marL="1502359" indent="0">
              <a:buNone/>
              <a:defRPr sz="1643"/>
            </a:lvl5pPr>
            <a:lvl6pPr marL="1877949" indent="0">
              <a:buNone/>
              <a:defRPr sz="1643"/>
            </a:lvl6pPr>
            <a:lvl7pPr marL="2253539" indent="0">
              <a:buNone/>
              <a:defRPr sz="1643"/>
            </a:lvl7pPr>
            <a:lvl8pPr marL="2629129" indent="0">
              <a:buNone/>
              <a:defRPr sz="1643"/>
            </a:lvl8pPr>
            <a:lvl9pPr marL="3004718" indent="0">
              <a:buNone/>
              <a:defRPr sz="16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2057400"/>
            <a:ext cx="2422832" cy="3811588"/>
          </a:xfrm>
        </p:spPr>
        <p:txBody>
          <a:bodyPr/>
          <a:lstStyle>
            <a:lvl1pPr marL="0" indent="0">
              <a:buNone/>
              <a:defRPr sz="1314"/>
            </a:lvl1pPr>
            <a:lvl2pPr marL="375590" indent="0">
              <a:buNone/>
              <a:defRPr sz="1150"/>
            </a:lvl2pPr>
            <a:lvl3pPr marL="751180" indent="0">
              <a:buNone/>
              <a:defRPr sz="986"/>
            </a:lvl3pPr>
            <a:lvl4pPr marL="1126769" indent="0">
              <a:buNone/>
              <a:defRPr sz="822"/>
            </a:lvl4pPr>
            <a:lvl5pPr marL="1502359" indent="0">
              <a:buNone/>
              <a:defRPr sz="822"/>
            </a:lvl5pPr>
            <a:lvl6pPr marL="1877949" indent="0">
              <a:buNone/>
              <a:defRPr sz="822"/>
            </a:lvl6pPr>
            <a:lvl7pPr marL="2253539" indent="0">
              <a:buNone/>
              <a:defRPr sz="822"/>
            </a:lvl7pPr>
            <a:lvl8pPr marL="2629129" indent="0">
              <a:buNone/>
              <a:defRPr sz="822"/>
            </a:lvl8pPr>
            <a:lvl9pPr marL="3004718" indent="0">
              <a:buNone/>
              <a:defRPr sz="8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2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365127"/>
            <a:ext cx="6479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825625"/>
            <a:ext cx="6479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6356352"/>
            <a:ext cx="1690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2217-5CEB-49B5-A24D-49F3546A5DA2}" type="datetimeFigureOut">
              <a:rPr lang="en-GB" smtClean="0"/>
              <a:t>05/08/2021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6356352"/>
            <a:ext cx="2535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6356352"/>
            <a:ext cx="1690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0FCA-12EE-4922-ABD0-BD9927F96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1180" rtl="0" eaLnBrk="1" latinLnBrk="0" hangingPunct="1">
        <a:lnSpc>
          <a:spcPct val="90000"/>
        </a:lnSpc>
        <a:spcBef>
          <a:spcPct val="0"/>
        </a:spcBef>
        <a:buNone/>
        <a:defRPr sz="36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795" indent="-187795" algn="l" defTabSz="751180" rtl="0" eaLnBrk="1" latinLnBrk="0" hangingPunct="1">
        <a:lnSpc>
          <a:spcPct val="90000"/>
        </a:lnSpc>
        <a:spcBef>
          <a:spcPts val="82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338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972" kern="1200">
          <a:solidFill>
            <a:schemeClr val="tx1"/>
          </a:solidFill>
          <a:latin typeface="+mn-lt"/>
          <a:ea typeface="+mn-ea"/>
          <a:cs typeface="+mn-cs"/>
        </a:defRPr>
      </a:lvl2pPr>
      <a:lvl3pPr marL="938975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643" kern="1200">
          <a:solidFill>
            <a:schemeClr val="tx1"/>
          </a:solidFill>
          <a:latin typeface="+mn-lt"/>
          <a:ea typeface="+mn-ea"/>
          <a:cs typeface="+mn-cs"/>
        </a:defRPr>
      </a:lvl3pPr>
      <a:lvl4pPr marL="131456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69015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206574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44133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816924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192513" indent="-187795" algn="l" defTabSz="75118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1pPr>
      <a:lvl2pPr marL="37559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2pPr>
      <a:lvl3pPr marL="751180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3pPr>
      <a:lvl4pPr marL="112676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4pPr>
      <a:lvl5pPr marL="150235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5pPr>
      <a:lvl6pPr marL="187794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6pPr>
      <a:lvl7pPr marL="225353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7pPr>
      <a:lvl8pPr marL="2629129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8pPr>
      <a:lvl9pPr marL="3004718" algn="l" defTabSz="751180" rtl="0" eaLnBrk="1" latinLnBrk="0" hangingPunct="1">
        <a:defRPr sz="14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2FA1F-A182-4A9F-9889-0A60EA1745D2}"/>
              </a:ext>
            </a:extLst>
          </p:cNvPr>
          <p:cNvGrpSpPr/>
          <p:nvPr/>
        </p:nvGrpSpPr>
        <p:grpSpPr>
          <a:xfrm>
            <a:off x="59894" y="229376"/>
            <a:ext cx="7403163" cy="6399247"/>
            <a:chOff x="2142185" y="184483"/>
            <a:chExt cx="7403163" cy="63992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106A40-6A6B-4EA3-A1E2-B5ECFBCBB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7" b="6029"/>
            <a:stretch/>
          </p:blipFill>
          <p:spPr>
            <a:xfrm>
              <a:off x="6057900" y="480969"/>
              <a:ext cx="2993642" cy="30180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ED2902-8752-43D4-8940-2BF1B31F8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9" b="5999"/>
            <a:stretch/>
          </p:blipFill>
          <p:spPr>
            <a:xfrm>
              <a:off x="2920482" y="500820"/>
              <a:ext cx="2958848" cy="29730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911AB7-1EBB-4444-8A57-3E1F4C590B62}"/>
                </a:ext>
              </a:extLst>
            </p:cNvPr>
            <p:cNvSpPr txBox="1"/>
            <p:nvPr/>
          </p:nvSpPr>
          <p:spPr>
            <a:xfrm>
              <a:off x="3757639" y="184483"/>
              <a:ext cx="147398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GB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PfPR</a:t>
              </a:r>
              <a:r>
                <a:rPr lang="en-GB" baseline="-25000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2-10</a:t>
              </a:r>
              <a:r>
                <a:rPr lang="en-GB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 = 20%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11D23E-A5DD-44E2-9CC1-7B89DE102B59}"/>
                </a:ext>
              </a:extLst>
            </p:cNvPr>
            <p:cNvSpPr txBox="1"/>
            <p:nvPr/>
          </p:nvSpPr>
          <p:spPr>
            <a:xfrm>
              <a:off x="6817729" y="184483"/>
              <a:ext cx="1473984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GB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PfPR</a:t>
              </a:r>
              <a:r>
                <a:rPr lang="en-GB" baseline="-25000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2-10</a:t>
              </a:r>
              <a:r>
                <a:rPr lang="en-GB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  <a:sym typeface="Helvetica"/>
                </a:rPr>
                <a:t> = 50%</a:t>
              </a:r>
            </a:p>
          </p:txBody>
        </p:sp>
        <p:pic>
          <p:nvPicPr>
            <p:cNvPr id="8" name="Picture 13" descr="C:\Users\galactio\galactio\MVIP\figs\squares\uncomplicatedcumAvert5_10008.png">
              <a:extLst>
                <a:ext uri="{FF2B5EF4-FFF2-40B4-BE49-F238E27FC236}">
                  <a16:creationId xmlns:a16="http://schemas.microsoft.com/office/drawing/2014/main" id="{D82A98D8-FED6-493A-9673-984CF44EAA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52"/>
            <a:stretch/>
          </p:blipFill>
          <p:spPr bwMode="auto">
            <a:xfrm>
              <a:off x="2142185" y="3586167"/>
              <a:ext cx="4398807" cy="290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62CF5C-E2B3-4DD2-BB53-08987DAEA38A}"/>
                </a:ext>
              </a:extLst>
            </p:cNvPr>
            <p:cNvSpPr txBox="1"/>
            <p:nvPr/>
          </p:nvSpPr>
          <p:spPr>
            <a:xfrm rot="16200000">
              <a:off x="1462471" y="4656735"/>
              <a:ext cx="2642707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Cumulative events averted per 1,000 </a:t>
              </a:r>
            </a:p>
          </p:txBody>
        </p:sp>
        <p:pic>
          <p:nvPicPr>
            <p:cNvPr id="11" name="Picture 2" descr="C:\Users\galactio\galactio\MVIP\figs\squares\uncomplicatedcumAvert5_10008.png">
              <a:extLst>
                <a:ext uri="{FF2B5EF4-FFF2-40B4-BE49-F238E27FC236}">
                  <a16:creationId xmlns:a16="http://schemas.microsoft.com/office/drawing/2014/main" id="{D9D88F63-9243-4188-BF78-4A716C9847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72" t="7677"/>
            <a:stretch/>
          </p:blipFill>
          <p:spPr bwMode="auto">
            <a:xfrm>
              <a:off x="5795307" y="3586167"/>
              <a:ext cx="3750041" cy="290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0FC85F-583E-4F3F-97EE-9D3AA3C89C0D}"/>
                </a:ext>
              </a:extLst>
            </p:cNvPr>
            <p:cNvSpPr txBox="1"/>
            <p:nvPr/>
          </p:nvSpPr>
          <p:spPr>
            <a:xfrm>
              <a:off x="3541220" y="6306735"/>
              <a:ext cx="1813954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vaccination coverage (%)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9F2E93-2A5E-476F-B0E1-6121BEEB1DE0}"/>
                </a:ext>
              </a:extLst>
            </p:cNvPr>
            <p:cNvSpPr txBox="1"/>
            <p:nvPr/>
          </p:nvSpPr>
          <p:spPr>
            <a:xfrm>
              <a:off x="6874363" y="6306735"/>
              <a:ext cx="1813954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vaccination coverage (%)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F305D3-F9E5-4055-82B7-6A8C39A686AA}"/>
                </a:ext>
              </a:extLst>
            </p:cNvPr>
            <p:cNvSpPr txBox="1"/>
            <p:nvPr/>
          </p:nvSpPr>
          <p:spPr>
            <a:xfrm rot="16200000">
              <a:off x="1462471" y="1919151"/>
              <a:ext cx="2642707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Cumulative events averted per 1,000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56D13-519E-411C-8C69-774A06E32961}"/>
                </a:ext>
              </a:extLst>
            </p:cNvPr>
            <p:cNvSpPr txBox="1"/>
            <p:nvPr/>
          </p:nvSpPr>
          <p:spPr>
            <a:xfrm rot="16200000">
              <a:off x="1930854" y="1919150"/>
              <a:ext cx="1198401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Imperial College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3D5F0-1CBF-44FE-9737-486F04F8DFF9}"/>
                </a:ext>
              </a:extLst>
            </p:cNvPr>
            <p:cNvSpPr txBox="1"/>
            <p:nvPr/>
          </p:nvSpPr>
          <p:spPr>
            <a:xfrm rot="16200000">
              <a:off x="2129628" y="4561857"/>
              <a:ext cx="800856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1200" dirty="0" err="1">
                  <a:solidFill>
                    <a:srgbClr val="00000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  <a:sym typeface="Helvetica"/>
                </a:rPr>
                <a:t>SwissTPH</a:t>
              </a:r>
              <a:endParaRPr lang="en-US" sz="120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5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Winskill, Peter</dc:creator>
  <cp:lastModifiedBy>Winskill, Peter</cp:lastModifiedBy>
  <cp:revision>2</cp:revision>
  <dcterms:created xsi:type="dcterms:W3CDTF">2021-08-05T11:30:55Z</dcterms:created>
  <dcterms:modified xsi:type="dcterms:W3CDTF">2021-08-05T11:36:57Z</dcterms:modified>
</cp:coreProperties>
</file>