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63" r:id="rId2"/>
    <p:sldId id="262" r:id="rId3"/>
    <p:sldId id="267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96D0320-40A6-F079-BDF0-498CDF5C375A}" name="Isobel Blake" initials="IB" userId="S::imb02@ic.ac.uk::65a9372a-a612-458a-a761-f318c84ada55" providerId="AD"/>
  <p188:author id="{7BD2A2EC-5983-05A1-37FC-490C505E45C9}" name="Whittaker, Charles" initials="CW" userId="S::cw1716@ic.ac.uk::1ff6f5f6-45b5-4d6e-a0f6-370056ddf193" providerId="AD"/>
  <p188:author id="{F190BFF4-451F-070C-29E0-7D646FA26DD5}" name="Da Silva Candido, Darlan" initials="DD" userId="S::ddasilva@ic.ac.uk::d6c505f0-32a7-4f98-baef-bc99111d403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DB"/>
    <a:srgbClr val="2683C6"/>
    <a:srgbClr val="FFFFFF"/>
    <a:srgbClr val="0F3E72"/>
    <a:srgbClr val="EF9B96"/>
    <a:srgbClr val="028120"/>
    <a:srgbClr val="A100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90719" autoAdjust="0"/>
  </p:normalViewPr>
  <p:slideViewPr>
    <p:cSldViewPr snapToGrid="0">
      <p:cViewPr>
        <p:scale>
          <a:sx n="110" d="100"/>
          <a:sy n="110" d="100"/>
        </p:scale>
        <p:origin x="600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195A5-5F27-4740-89CB-04D9F1E0DAFD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A0CCA-00B7-45F6-956E-BD2012077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449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A0CCA-00B7-45F6-956E-BD20120771B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356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099048"/>
            <a:ext cx="12192000" cy="758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061048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3E57A6-B9E6-E0FA-1AAD-B22B2F5CE9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9" y="0"/>
            <a:ext cx="5549607" cy="64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18000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5D1176FE-BAC6-AE03-B24B-201F88F32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11/27/2024</a:t>
            </a:fld>
            <a:endParaRPr lang="en-US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46125F78-D044-DD43-17A1-590752309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CA0D4D15-340A-522C-C667-B84B5AFCF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0BF784-9AC0-F30E-D6D1-77901591ED8F}"/>
              </a:ext>
            </a:extLst>
          </p:cNvPr>
          <p:cNvSpPr/>
          <p:nvPr userDrawn="1"/>
        </p:nvSpPr>
        <p:spPr>
          <a:xfrm>
            <a:off x="3175" y="6184668"/>
            <a:ext cx="12188825" cy="6733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B555EE-186C-E8CC-E00A-32412C915DC7}"/>
              </a:ext>
            </a:extLst>
          </p:cNvPr>
          <p:cNvSpPr/>
          <p:nvPr userDrawn="1"/>
        </p:nvSpPr>
        <p:spPr>
          <a:xfrm>
            <a:off x="-32450" y="6131004"/>
            <a:ext cx="12311536" cy="536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7" name="Picture 2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A0346B99-89C8-7788-6327-807F3AFD7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9" y="6269579"/>
            <a:ext cx="3300838" cy="4462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184668"/>
            <a:ext cx="12188825" cy="7623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-32450" y="6131004"/>
            <a:ext cx="12311536" cy="536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pic>
        <p:nvPicPr>
          <p:cNvPr id="2" name="Picture 1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71E1A121-E2DA-D0A8-C424-427D3342FC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9" y="6269579"/>
            <a:ext cx="3300838" cy="4462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pic>
        <p:nvPicPr>
          <p:cNvPr id="10" name="Picture 9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E2862FB3-DA23-BB6E-F099-8B020E6813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9" y="6269579"/>
            <a:ext cx="3300838" cy="4462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965AC2-6BBF-C4DD-33C4-25B3A3D5ACE9}"/>
              </a:ext>
            </a:extLst>
          </p:cNvPr>
          <p:cNvSpPr/>
          <p:nvPr userDrawn="1"/>
        </p:nvSpPr>
        <p:spPr>
          <a:xfrm>
            <a:off x="3175" y="6184668"/>
            <a:ext cx="12188825" cy="6733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8833B6-7D9D-1C71-CE13-2F449B89C818}"/>
              </a:ext>
            </a:extLst>
          </p:cNvPr>
          <p:cNvSpPr/>
          <p:nvPr userDrawn="1"/>
        </p:nvSpPr>
        <p:spPr>
          <a:xfrm>
            <a:off x="-32450" y="6131004"/>
            <a:ext cx="12311536" cy="536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F975D87A-327D-FC8F-D5A5-48F7E2F5E98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9" y="6269579"/>
            <a:ext cx="3300838" cy="44625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nas.org/doi/10.1073/pnas.030750610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nas.org/doi/10.1073/pnas.0307506101" TargetMode="External"/><Relationship Id="rId5" Type="http://schemas.openxmlformats.org/officeDocument/2006/relationships/image" Target="../media/image8.jpeg"/><Relationship Id="rId4" Type="http://schemas.openxmlformats.org/officeDocument/2006/relationships/hyperlink" Target="https://www.thelancet.com/journals/lanmic/article/PIIS2666-5247(24)00192-7/fullte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DB86-4FBC-A28E-0461-56A87C213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" y="55417"/>
            <a:ext cx="10857807" cy="933489"/>
          </a:xfrm>
        </p:spPr>
        <p:txBody>
          <a:bodyPr>
            <a:normAutofit/>
          </a:bodyPr>
          <a:lstStyle/>
          <a:p>
            <a:r>
              <a:rPr lang="en-US" sz="3200" b="1" dirty="0"/>
              <a:t>Epidemiological modelling to support </a:t>
            </a:r>
            <a:r>
              <a:rPr lang="en-US" sz="3200" b="1" dirty="0" err="1"/>
              <a:t>WaSSP</a:t>
            </a:r>
            <a:r>
              <a:rPr lang="en-US" sz="3200" b="1" dirty="0"/>
              <a:t> activities – an overview:</a:t>
            </a:r>
            <a:endParaRPr lang="en-GB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42CDC-0272-5977-D4AD-6C01C448E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" y="3586399"/>
            <a:ext cx="11829012" cy="23466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Aims of initial </a:t>
            </a:r>
            <a:r>
              <a:rPr lang="en-GB" b="1" dirty="0" err="1"/>
              <a:t>WaSSP</a:t>
            </a:r>
            <a:r>
              <a:rPr lang="en-GB" b="1" dirty="0"/>
              <a:t> Modelling Work (late 2024 to Sept 2025):</a:t>
            </a:r>
          </a:p>
          <a:p>
            <a:pPr marL="342900" indent="-342900"/>
            <a:r>
              <a:rPr lang="en-GB" dirty="0"/>
              <a:t>Identify priority pathogens most suitable for wastewater surveillance, and most important pathogen features associated with suitability. </a:t>
            </a:r>
          </a:p>
          <a:p>
            <a:pPr marL="635508" lvl="1" indent="-342900"/>
            <a:r>
              <a:rPr lang="en-GB" dirty="0"/>
              <a:t>Assess comparative importance of different pathogen properties (e.g. shedding kinetics, disease course, transmissibility) on wastewater surveillance sensitivity.</a:t>
            </a:r>
          </a:p>
          <a:p>
            <a:pPr marL="342900" indent="-342900"/>
            <a:r>
              <a:rPr lang="en-GB" dirty="0"/>
              <a:t>Evaluate the public health value of wastewater surveillance for priority pathogens relative to clinical surveillance-based approaches.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4B3634-EC50-DE86-E76B-9680597EA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00307" y="1044501"/>
            <a:ext cx="5267634" cy="21410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DDA723-8D1A-F0C6-B1D2-021FB0BA842D}"/>
              </a:ext>
            </a:extLst>
          </p:cNvPr>
          <p:cNvSpPr txBox="1"/>
          <p:nvPr/>
        </p:nvSpPr>
        <p:spPr>
          <a:xfrm>
            <a:off x="428107" y="1246512"/>
            <a:ext cx="61722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WaSSP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Objective 1: </a:t>
            </a:r>
            <a:r>
              <a:rPr 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4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Design the target product profile and model wastewater surveillance for viral families with pandemic potential to identify priority pathogen panels.”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1B8CA0-FAB6-DD80-F2E7-E0A87E52D4CC}"/>
              </a:ext>
            </a:extLst>
          </p:cNvPr>
          <p:cNvSpPr/>
          <p:nvPr/>
        </p:nvSpPr>
        <p:spPr>
          <a:xfrm>
            <a:off x="9940636" y="1738745"/>
            <a:ext cx="1641764" cy="124691"/>
          </a:xfrm>
          <a:prstGeom prst="rect">
            <a:avLst/>
          </a:prstGeom>
          <a:solidFill>
            <a:srgbClr val="FFFD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64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F65CC-C667-089E-FC70-734940F94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BF133-AEE2-4D8A-F7D5-E83E8EA7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91" y="98282"/>
            <a:ext cx="5775282" cy="1224826"/>
          </a:xfrm>
        </p:spPr>
        <p:txBody>
          <a:bodyPr>
            <a:noAutofit/>
          </a:bodyPr>
          <a:lstStyle/>
          <a:p>
            <a:r>
              <a:rPr lang="en-US" sz="2800" b="1" dirty="0"/>
              <a:t>Ongoing development of an open-source wastewater surveillance modelling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448BF-78B3-04FB-6A80-DAF5377F4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61" y="1422626"/>
            <a:ext cx="5728412" cy="467591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Branching process modelling framework to enable evaluation of timeliness of wastewater and clinical surveillance for different pathogens.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Being developed as an open-source, freely accessible R package.</a:t>
            </a:r>
          </a:p>
          <a:p>
            <a:pPr marL="201168" lvl="1" indent="0">
              <a:buNone/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Explicitly models:</a:t>
            </a:r>
          </a:p>
          <a:p>
            <a:pPr lvl="1"/>
            <a:r>
              <a:rPr lang="en-US" b="1" dirty="0"/>
              <a:t>Pathogen properties </a:t>
            </a:r>
            <a:r>
              <a:rPr lang="en-US" dirty="0"/>
              <a:t>(e.g. transmissibility, shedding characteristics, disease course) </a:t>
            </a:r>
          </a:p>
          <a:p>
            <a:pPr lvl="1"/>
            <a:r>
              <a:rPr lang="en-US" b="1" dirty="0"/>
              <a:t>Health systems factors</a:t>
            </a:r>
            <a:r>
              <a:rPr lang="en-US" dirty="0"/>
              <a:t> (e.g. healthcare seeking </a:t>
            </a:r>
            <a:r>
              <a:rPr lang="en-US" dirty="0" err="1"/>
              <a:t>behaviour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Evolution</a:t>
            </a:r>
            <a:r>
              <a:rPr lang="en-US" dirty="0"/>
              <a:t> (</a:t>
            </a:r>
            <a:r>
              <a:rPr lang="en-US" dirty="0" err="1"/>
              <a:t>e.g</a:t>
            </a:r>
            <a:r>
              <a:rPr lang="en-US" dirty="0"/>
              <a:t> acquisition of mutations that improve transmissibility in human host)</a:t>
            </a:r>
          </a:p>
          <a:p>
            <a:pPr lvl="1"/>
            <a:r>
              <a:rPr lang="en-US" b="1" dirty="0"/>
              <a:t>Serological dynamics</a:t>
            </a:r>
            <a:r>
              <a:rPr lang="en-US" dirty="0"/>
              <a:t> (e.g. seroconversion, </a:t>
            </a:r>
            <a:r>
              <a:rPr lang="en-US" dirty="0" err="1"/>
              <a:t>seroreversion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Different surveillance approaches </a:t>
            </a:r>
            <a:r>
              <a:rPr lang="en-US" dirty="0"/>
              <a:t>(currently supporting clinical, wastewater and </a:t>
            </a:r>
            <a:r>
              <a:rPr lang="en-US" dirty="0" err="1"/>
              <a:t>sero</a:t>
            </a:r>
            <a:r>
              <a:rPr lang="en-US" dirty="0"/>
              <a:t>-surveillance).</a:t>
            </a:r>
            <a:endParaRPr lang="en-US" b="1" dirty="0"/>
          </a:p>
          <a:p>
            <a:pPr marL="201168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95C506-280A-E693-B3B6-1F19BE1B2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12885"/>
            <a:ext cx="5930551" cy="25776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7F64A6-522C-0AF1-A06D-A56624CDBE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9733"/>
          <a:stretch/>
        </p:blipFill>
        <p:spPr>
          <a:xfrm>
            <a:off x="6057090" y="648069"/>
            <a:ext cx="5234365" cy="12248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BEF40-D6A1-4459-6543-C46EA0423DA4}"/>
              </a:ext>
            </a:extLst>
          </p:cNvPr>
          <p:cNvSpPr txBox="1"/>
          <p:nvPr/>
        </p:nvSpPr>
        <p:spPr>
          <a:xfrm>
            <a:off x="6033654" y="1816195"/>
            <a:ext cx="40828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Fraser et al, PNAS, 2004:</a:t>
            </a:r>
          </a:p>
          <a:p>
            <a:r>
              <a:rPr lang="en-GB" sz="1200" dirty="0">
                <a:solidFill>
                  <a:srgbClr val="6EA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ttps://www.pnas.org/doi/10.1073/pnas.0307506101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449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C00B2-F46A-4F2B-C946-BF952A42A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7D5C1-ED7F-E15F-730D-8995B1491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91" y="98282"/>
            <a:ext cx="5775282" cy="1224826"/>
          </a:xfrm>
        </p:spPr>
        <p:txBody>
          <a:bodyPr>
            <a:noAutofit/>
          </a:bodyPr>
          <a:lstStyle/>
          <a:p>
            <a:r>
              <a:rPr lang="en-US" sz="2800" b="1" dirty="0"/>
              <a:t>Ongoing development of an open-source wastewater surveillance modelling framework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F282B4-1C5C-4062-B95E-BF4179783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279" y="297871"/>
            <a:ext cx="5701553" cy="553489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4980CF9-2842-6B08-EB23-7BACB6217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61" y="1422626"/>
            <a:ext cx="5728412" cy="467591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Branching process modelling framework to enable evaluation of timeliness of wastewater and clinical surveillance for different pathogens.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Being developed as an open-source, freely accessible R package.</a:t>
            </a:r>
          </a:p>
          <a:p>
            <a:pPr marL="201168" lvl="1" indent="0">
              <a:buNone/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Explicitly models:</a:t>
            </a:r>
          </a:p>
          <a:p>
            <a:pPr lvl="1"/>
            <a:r>
              <a:rPr lang="en-US" b="1" dirty="0"/>
              <a:t>Pathogen properties </a:t>
            </a:r>
            <a:r>
              <a:rPr lang="en-US" dirty="0"/>
              <a:t>(e.g. transmissibility, shedding characteristics, disease course) </a:t>
            </a:r>
          </a:p>
          <a:p>
            <a:pPr lvl="1"/>
            <a:r>
              <a:rPr lang="en-US" b="1" dirty="0"/>
              <a:t>Health systems factors</a:t>
            </a:r>
            <a:r>
              <a:rPr lang="en-US" dirty="0"/>
              <a:t> (e.g. healthcare seeking </a:t>
            </a:r>
            <a:r>
              <a:rPr lang="en-US" dirty="0" err="1"/>
              <a:t>behaviour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Evolution</a:t>
            </a:r>
            <a:r>
              <a:rPr lang="en-US" dirty="0"/>
              <a:t> (</a:t>
            </a:r>
            <a:r>
              <a:rPr lang="en-US" dirty="0" err="1"/>
              <a:t>e.g</a:t>
            </a:r>
            <a:r>
              <a:rPr lang="en-US" dirty="0"/>
              <a:t> acquisition of mutations that improve transmissibility in human host)</a:t>
            </a:r>
          </a:p>
          <a:p>
            <a:pPr lvl="1"/>
            <a:r>
              <a:rPr lang="en-US" b="1" dirty="0"/>
              <a:t>Serological dynamics</a:t>
            </a:r>
            <a:r>
              <a:rPr lang="en-US" dirty="0"/>
              <a:t> (e.g. seroconversion, </a:t>
            </a:r>
            <a:r>
              <a:rPr lang="en-US" dirty="0" err="1"/>
              <a:t>seroreversion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Different surveillance approaches </a:t>
            </a:r>
            <a:r>
              <a:rPr lang="en-US" dirty="0"/>
              <a:t>(currently supporting clinical, wastewater and </a:t>
            </a:r>
            <a:r>
              <a:rPr lang="en-US" dirty="0" err="1"/>
              <a:t>sero</a:t>
            </a:r>
            <a:r>
              <a:rPr lang="en-US" dirty="0"/>
              <a:t>-surveillance).</a:t>
            </a:r>
            <a:endParaRPr lang="en-US" b="1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68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5B8E5-8DEA-565A-4A37-09F5294E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7" y="59252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Next Steps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B2916-9975-E9E5-34BA-5C2CD9A41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27" y="761555"/>
            <a:ext cx="5897804" cy="4816149"/>
          </a:xfrm>
        </p:spPr>
        <p:txBody>
          <a:bodyPr>
            <a:noAutofit/>
          </a:bodyPr>
          <a:lstStyle/>
          <a:p>
            <a:r>
              <a:rPr lang="en-US" sz="1800" b="1" dirty="0"/>
              <a:t>Literature review </a:t>
            </a:r>
            <a:r>
              <a:rPr lang="en-US" sz="1800" dirty="0"/>
              <a:t>to support model </a:t>
            </a:r>
            <a:r>
              <a:rPr lang="en-US" sz="1800" dirty="0" err="1"/>
              <a:t>parameterisation</a:t>
            </a:r>
            <a:r>
              <a:rPr lang="en-US" sz="1800" dirty="0"/>
              <a:t>.</a:t>
            </a:r>
          </a:p>
          <a:p>
            <a:pPr lvl="1"/>
            <a:r>
              <a:rPr lang="en-US" dirty="0"/>
              <a:t>Particular focus on pathogen shedding parameters (e.g. kinetics and total amount shed during infection). </a:t>
            </a:r>
          </a:p>
          <a:p>
            <a:pPr lvl="1"/>
            <a:endParaRPr lang="en-US" dirty="0"/>
          </a:p>
          <a:p>
            <a:r>
              <a:rPr lang="en-US" sz="1800" b="1" dirty="0"/>
              <a:t>Results generation </a:t>
            </a:r>
            <a:r>
              <a:rPr lang="en-US" sz="1800" dirty="0"/>
              <a:t>to generate shortlist of priority pathogens and </a:t>
            </a:r>
            <a:r>
              <a:rPr lang="en-US" sz="1800" dirty="0">
                <a:sym typeface="Wingdings" panose="05000000000000000000" pitchFamily="2" charset="2"/>
              </a:rPr>
              <a:t>s</a:t>
            </a:r>
            <a:r>
              <a:rPr lang="en-US" sz="1800" dirty="0"/>
              <a:t>upport TPP design.</a:t>
            </a:r>
          </a:p>
          <a:p>
            <a:pPr lvl="1"/>
            <a:r>
              <a:rPr lang="en-US" dirty="0"/>
              <a:t>For which pathogens do model predictions suggest wastewater surveillance dominates clinical surveillance?</a:t>
            </a:r>
          </a:p>
          <a:p>
            <a:pPr lvl="1"/>
            <a:r>
              <a:rPr lang="en-US" dirty="0"/>
              <a:t>Which pathogen features are most important predicted determinants of wastewater surveillance sensitivity?</a:t>
            </a:r>
          </a:p>
          <a:p>
            <a:pPr marL="384048" lvl="2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    </a:t>
            </a:r>
            <a:endParaRPr lang="en-US" sz="1800" dirty="0"/>
          </a:p>
          <a:p>
            <a:r>
              <a:rPr lang="en-US" sz="1800" b="1" dirty="0"/>
              <a:t>Further refinement of modelling framework:</a:t>
            </a:r>
          </a:p>
          <a:p>
            <a:pPr lvl="1"/>
            <a:r>
              <a:rPr lang="en-US" dirty="0"/>
              <a:t>Increase granularity and detail in wastewater surveillance simulation. </a:t>
            </a:r>
          </a:p>
          <a:p>
            <a:pPr lvl="1"/>
            <a:r>
              <a:rPr lang="en-US" dirty="0"/>
              <a:t>Empirically motivated patterns of zoonotic spillover and pathogen evolution.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F03535-3969-EAFA-0C5E-F90C748F1B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239"/>
          <a:stretch/>
        </p:blipFill>
        <p:spPr>
          <a:xfrm>
            <a:off x="6096000" y="41564"/>
            <a:ext cx="6062943" cy="22849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AEC8C4-6457-CFF3-3C1E-DBB85BBE4643}"/>
              </a:ext>
            </a:extLst>
          </p:cNvPr>
          <p:cNvSpPr txBox="1"/>
          <p:nvPr/>
        </p:nvSpPr>
        <p:spPr>
          <a:xfrm>
            <a:off x="6075336" y="2326503"/>
            <a:ext cx="60058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Grassly</a:t>
            </a: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 et al, Lancet Microbe, 2024: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https://www.thelancet.com/journals/lanmic/article/PIIS2666-5247(24)00192-7/fulltext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FBC87-BBDB-E8B0-386F-347DFC985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491" y="2999875"/>
            <a:ext cx="3530003" cy="302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C9794B-06E6-5C25-2109-D84351FD1DF2}"/>
              </a:ext>
            </a:extLst>
          </p:cNvPr>
          <p:cNvSpPr txBox="1"/>
          <p:nvPr/>
        </p:nvSpPr>
        <p:spPr>
          <a:xfrm>
            <a:off x="9674494" y="3965111"/>
            <a:ext cx="2160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Fraser et al, PNAS, 2004:</a:t>
            </a:r>
          </a:p>
          <a:p>
            <a:r>
              <a:rPr lang="en-GB" sz="1200" dirty="0">
                <a:solidFill>
                  <a:srgbClr val="6EA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ttps://www.pnas.org/doi/10.1073/pnas.0307506101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65314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16708</TotalTime>
  <Words>487</Words>
  <Application>Microsoft Office PowerPoint</Application>
  <PresentationFormat>Widescreen</PresentationFormat>
  <Paragraphs>44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Retrospect</vt:lpstr>
      <vt:lpstr>Epidemiological modelling to support WaSSP activities – an overview:</vt:lpstr>
      <vt:lpstr>Ongoing development of an open-source wastewater surveillance modelling framework</vt:lpstr>
      <vt:lpstr>Ongoing development of an open-source wastewater surveillance modelling framework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Saudi Arabia SARS-CoV2</dc:title>
  <dc:creator>David Jorgensen</dc:creator>
  <cp:lastModifiedBy>Whittaker, Charles</cp:lastModifiedBy>
  <cp:revision>881</cp:revision>
  <dcterms:created xsi:type="dcterms:W3CDTF">2021-04-19T11:05:31Z</dcterms:created>
  <dcterms:modified xsi:type="dcterms:W3CDTF">2024-11-27T09:27:07Z</dcterms:modified>
</cp:coreProperties>
</file>