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63" r:id="rId2"/>
    <p:sldId id="262" r:id="rId3"/>
    <p:sldId id="267" r:id="rId4"/>
    <p:sldId id="274" r:id="rId5"/>
    <p:sldId id="275" r:id="rId6"/>
    <p:sldId id="269" r:id="rId7"/>
    <p:sldId id="271" r:id="rId8"/>
    <p:sldId id="27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96D0320-40A6-F079-BDF0-498CDF5C375A}" name="Isobel Blake" initials="IB" userId="S::imb02@ic.ac.uk::65a9372a-a612-458a-a761-f318c84ada55" providerId="AD"/>
  <p188:author id="{7BD2A2EC-5983-05A1-37FC-490C505E45C9}" name="Whittaker, Charles" initials="CW" userId="S::cw1716@ic.ac.uk::1ff6f5f6-45b5-4d6e-a0f6-370056ddf193" providerId="AD"/>
  <p188:author id="{F190BFF4-451F-070C-29E0-7D646FA26DD5}" name="Da Silva Candido, Darlan" initials="DD" userId="S::ddasilva@ic.ac.uk::d6c505f0-32a7-4f98-baef-bc99111d403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DB"/>
    <a:srgbClr val="2683C6"/>
    <a:srgbClr val="FFFFFF"/>
    <a:srgbClr val="0F3E72"/>
    <a:srgbClr val="EF9B96"/>
    <a:srgbClr val="028120"/>
    <a:srgbClr val="A100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90719" autoAdjust="0"/>
  </p:normalViewPr>
  <p:slideViewPr>
    <p:cSldViewPr snapToGrid="0">
      <p:cViewPr varScale="1">
        <p:scale>
          <a:sx n="100" d="100"/>
          <a:sy n="100" d="100"/>
        </p:scale>
        <p:origin x="67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195A5-5F27-4740-89CB-04D9F1E0DAFD}" type="datetimeFigureOut">
              <a:rPr lang="en-GB" smtClean="0"/>
              <a:t>26/12/2024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A0CCA-00B7-45F6-956E-BD20120771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7449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A0CCA-00B7-45F6-956E-BD20120771B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356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099048"/>
            <a:ext cx="12192000" cy="758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061048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none" spc="200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23E57A6-B9E6-E0FA-1AAD-B22B2F5CE92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99" y="0"/>
            <a:ext cx="5549607" cy="646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91440" indent="-18000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5D1176FE-BAC6-AE03-B24B-201F88F32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12/26/2024</a:t>
            </a:fld>
            <a:endParaRPr lang="en-US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46125F78-D044-DD43-17A1-590752309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CA0D4D15-340A-522C-C667-B84B5AFCF6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0BF784-9AC0-F30E-D6D1-77901591ED8F}"/>
              </a:ext>
            </a:extLst>
          </p:cNvPr>
          <p:cNvSpPr/>
          <p:nvPr userDrawn="1"/>
        </p:nvSpPr>
        <p:spPr>
          <a:xfrm>
            <a:off x="3175" y="6184668"/>
            <a:ext cx="12188825" cy="6733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5B555EE-186C-E8CC-E00A-32412C915DC7}"/>
              </a:ext>
            </a:extLst>
          </p:cNvPr>
          <p:cNvSpPr/>
          <p:nvPr userDrawn="1"/>
        </p:nvSpPr>
        <p:spPr>
          <a:xfrm>
            <a:off x="-32450" y="6131004"/>
            <a:ext cx="12311536" cy="536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27" name="Picture 2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A0346B99-89C8-7788-6327-807F3AFD7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79" y="6269579"/>
            <a:ext cx="3300838" cy="4462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184668"/>
            <a:ext cx="12188825" cy="7623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-32450" y="6131004"/>
            <a:ext cx="12311536" cy="536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pPr/>
              <a:t>12/26/2024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pic>
        <p:nvPicPr>
          <p:cNvPr id="2" name="Picture 1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71E1A121-E2DA-D0A8-C424-427D3342FC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79" y="6269579"/>
            <a:ext cx="3300838" cy="4462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6DFF08F-DC6B-4601-B491-B0F83F6DD2DA}" type="datetimeFigureOut">
              <a:rPr lang="en-US" dirty="0"/>
              <a:pPr/>
              <a:t>12/26/2024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pic>
        <p:nvPicPr>
          <p:cNvPr id="10" name="Picture 9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E2862FB3-DA23-BB6E-F099-8B020E6813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79" y="6269579"/>
            <a:ext cx="3300838" cy="4462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965AC2-6BBF-C4DD-33C4-25B3A3D5ACE9}"/>
              </a:ext>
            </a:extLst>
          </p:cNvPr>
          <p:cNvSpPr/>
          <p:nvPr userDrawn="1"/>
        </p:nvSpPr>
        <p:spPr>
          <a:xfrm>
            <a:off x="3175" y="6184668"/>
            <a:ext cx="12188825" cy="6733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8833B6-7D9D-1C71-CE13-2F449B89C818}"/>
              </a:ext>
            </a:extLst>
          </p:cNvPr>
          <p:cNvSpPr/>
          <p:nvPr userDrawn="1"/>
        </p:nvSpPr>
        <p:spPr>
          <a:xfrm>
            <a:off x="-32450" y="6131004"/>
            <a:ext cx="12311536" cy="536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4" name="Picture 13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F975D87A-327D-FC8F-D5A5-48F7E2F5E98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79" y="6269579"/>
            <a:ext cx="3300838" cy="44625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nas.org/doi/10.1073/pnas.0307506101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nas.org/doi/10.1073/pnas.0307506101" TargetMode="External"/><Relationship Id="rId5" Type="http://schemas.openxmlformats.org/officeDocument/2006/relationships/image" Target="../media/image18.jpeg"/><Relationship Id="rId4" Type="http://schemas.openxmlformats.org/officeDocument/2006/relationships/hyperlink" Target="https://www.thelancet.com/journals/lanmic/article/PIIS2666-5247(24)00192-7/fulltex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3DB86-4FBC-A28E-0461-56A87C213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054" y="55417"/>
            <a:ext cx="10857807" cy="933489"/>
          </a:xfrm>
        </p:spPr>
        <p:txBody>
          <a:bodyPr>
            <a:normAutofit/>
          </a:bodyPr>
          <a:lstStyle/>
          <a:p>
            <a:r>
              <a:rPr lang="en-US" sz="3200" b="1" dirty="0"/>
              <a:t>Epidemiological modelling to support </a:t>
            </a:r>
            <a:r>
              <a:rPr lang="en-US" sz="3200" b="1" dirty="0" err="1"/>
              <a:t>WaSSP</a:t>
            </a:r>
            <a:r>
              <a:rPr lang="en-US" sz="3200" b="1" dirty="0"/>
              <a:t> activities – an overview:</a:t>
            </a:r>
            <a:endParaRPr lang="en-GB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42CDC-0272-5977-D4AD-6C01C448E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080" y="3586399"/>
            <a:ext cx="11829012" cy="23466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Aims of initial </a:t>
            </a:r>
            <a:r>
              <a:rPr lang="en-GB" b="1" dirty="0" err="1"/>
              <a:t>WaSSP</a:t>
            </a:r>
            <a:r>
              <a:rPr lang="en-GB" b="1" dirty="0"/>
              <a:t> Modelling Work (late 2024 to Sept 2025):</a:t>
            </a:r>
          </a:p>
          <a:p>
            <a:pPr marL="342900" indent="-342900"/>
            <a:r>
              <a:rPr lang="en-GB" dirty="0"/>
              <a:t>Identify priority pathogens most suitable for wastewater surveillance, and most important pathogen features associated with suitability. </a:t>
            </a:r>
          </a:p>
          <a:p>
            <a:pPr marL="635508" lvl="1" indent="-342900"/>
            <a:r>
              <a:rPr lang="en-GB" dirty="0"/>
              <a:t>Assess comparative importance of different pathogen properties (e.g. shedding kinetics, disease course, transmissibility) on wastewater surveillance sensitivity.</a:t>
            </a:r>
          </a:p>
          <a:p>
            <a:pPr marL="342900" indent="-342900"/>
            <a:r>
              <a:rPr lang="en-GB" dirty="0"/>
              <a:t>Evaluate the public health value of wastewater surveillance for priority pathogens relative to clinical surveillance-based approaches.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4B3634-EC50-DE86-E76B-9680597EA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00307" y="1044501"/>
            <a:ext cx="5267634" cy="214100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DDA723-8D1A-F0C6-B1D2-021FB0BA842D}"/>
              </a:ext>
            </a:extLst>
          </p:cNvPr>
          <p:cNvSpPr txBox="1"/>
          <p:nvPr/>
        </p:nvSpPr>
        <p:spPr>
          <a:xfrm>
            <a:off x="428107" y="1246512"/>
            <a:ext cx="61722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WaSSP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Objective 1: </a:t>
            </a:r>
            <a:r>
              <a:rPr lang="en-US" sz="24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sz="24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Design the target product profile and model wastewater surveillance for viral families with pandemic potential to identify priority pathogen panels.”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1B8CA0-FAB6-DD80-F2E7-E0A87E52D4CC}"/>
              </a:ext>
            </a:extLst>
          </p:cNvPr>
          <p:cNvSpPr/>
          <p:nvPr/>
        </p:nvSpPr>
        <p:spPr>
          <a:xfrm>
            <a:off x="9940636" y="1738745"/>
            <a:ext cx="1641764" cy="124691"/>
          </a:xfrm>
          <a:prstGeom prst="rect">
            <a:avLst/>
          </a:prstGeom>
          <a:solidFill>
            <a:srgbClr val="FFFD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640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F65CC-C667-089E-FC70-734940F94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BF133-AEE2-4D8A-F7D5-E83E8EA77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91" y="98282"/>
            <a:ext cx="5775282" cy="1224826"/>
          </a:xfrm>
        </p:spPr>
        <p:txBody>
          <a:bodyPr>
            <a:noAutofit/>
          </a:bodyPr>
          <a:lstStyle/>
          <a:p>
            <a:r>
              <a:rPr lang="en-US" sz="2800" b="1" dirty="0"/>
              <a:t>Development of an open-source wastewater surveillance modelling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448BF-78B3-04FB-6A80-DAF5377F4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161" y="1422626"/>
            <a:ext cx="5728412" cy="4675910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Branching process modelling framework to enable evaluation of timeliness of wastewater and clinical surveillance for different pathogens.</a:t>
            </a:r>
          </a:p>
          <a:p>
            <a:pPr marL="201168" lvl="1" indent="0">
              <a:buNone/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Explicitly models:</a:t>
            </a:r>
          </a:p>
          <a:p>
            <a:pPr lvl="1"/>
            <a:r>
              <a:rPr lang="en-US" b="1" dirty="0"/>
              <a:t>Pathogen properties </a:t>
            </a:r>
            <a:r>
              <a:rPr lang="en-US" dirty="0"/>
              <a:t>(e.g. transmissibility, shedding characteristics, disease course) </a:t>
            </a:r>
          </a:p>
          <a:p>
            <a:pPr lvl="1"/>
            <a:r>
              <a:rPr lang="en-US" b="1" dirty="0"/>
              <a:t>Health systems factors</a:t>
            </a:r>
            <a:r>
              <a:rPr lang="en-US" dirty="0"/>
              <a:t> (e.g. healthcare seeking </a:t>
            </a:r>
            <a:r>
              <a:rPr lang="en-US" dirty="0" err="1"/>
              <a:t>behaviour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Evolution</a:t>
            </a:r>
            <a:r>
              <a:rPr lang="en-US" dirty="0"/>
              <a:t> (</a:t>
            </a:r>
            <a:r>
              <a:rPr lang="en-US" dirty="0" err="1"/>
              <a:t>e.g</a:t>
            </a:r>
            <a:r>
              <a:rPr lang="en-US" dirty="0"/>
              <a:t> acquisition of mutations that improve transmissibility in human host)</a:t>
            </a:r>
          </a:p>
          <a:p>
            <a:pPr lvl="1"/>
            <a:r>
              <a:rPr lang="en-US" b="1" dirty="0"/>
              <a:t>Serological dynamics</a:t>
            </a:r>
            <a:r>
              <a:rPr lang="en-US" dirty="0"/>
              <a:t> (e.g. seroconversion, </a:t>
            </a:r>
            <a:r>
              <a:rPr lang="en-US" dirty="0" err="1"/>
              <a:t>seroreversion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Different surveillance approaches </a:t>
            </a:r>
            <a:r>
              <a:rPr lang="en-US" dirty="0"/>
              <a:t>(currently supporting clinical, wastewater and </a:t>
            </a:r>
            <a:r>
              <a:rPr lang="en-US" dirty="0" err="1"/>
              <a:t>sero</a:t>
            </a:r>
            <a:r>
              <a:rPr lang="en-US" dirty="0"/>
              <a:t>-surveillance).</a:t>
            </a:r>
            <a:endParaRPr lang="en-US" b="1" dirty="0"/>
          </a:p>
          <a:p>
            <a:pPr marL="201168" lvl="1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95C506-280A-E693-B3B6-1F19BE1B2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12885"/>
            <a:ext cx="5930551" cy="25776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7F64A6-522C-0AF1-A06D-A56624CDBE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9733"/>
          <a:stretch/>
        </p:blipFill>
        <p:spPr>
          <a:xfrm>
            <a:off x="6057090" y="648069"/>
            <a:ext cx="5234365" cy="12248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5EBEF40-D6A1-4459-6543-C46EA0423DA4}"/>
              </a:ext>
            </a:extLst>
          </p:cNvPr>
          <p:cNvSpPr txBox="1"/>
          <p:nvPr/>
        </p:nvSpPr>
        <p:spPr>
          <a:xfrm>
            <a:off x="6033654" y="1816195"/>
            <a:ext cx="40828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Fraser et al, PNAS, 2004:</a:t>
            </a:r>
          </a:p>
          <a:p>
            <a:r>
              <a:rPr lang="en-GB" sz="1200" dirty="0">
                <a:solidFill>
                  <a:srgbClr val="6EA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ttps://www.pnas.org/doi/10.1073/pnas.0307506101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24491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C00B2-F46A-4F2B-C946-BF952A42A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7D5C1-ED7F-E15F-730D-8995B1491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291" y="98282"/>
            <a:ext cx="5775282" cy="1224826"/>
          </a:xfrm>
        </p:spPr>
        <p:txBody>
          <a:bodyPr>
            <a:noAutofit/>
          </a:bodyPr>
          <a:lstStyle/>
          <a:p>
            <a:r>
              <a:rPr lang="en-US" sz="2800" b="1" dirty="0"/>
              <a:t>Development of an open-source wastewater surveillance modelling framework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4980CF9-2842-6B08-EB23-7BACB6217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161" y="1422626"/>
            <a:ext cx="5728412" cy="4675910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dirty="0"/>
              <a:t>Branching process modelling framework to enable evaluation of timeliness of wastewater and clinical surveillance for different pathogens.</a:t>
            </a:r>
          </a:p>
          <a:p>
            <a:pPr marL="201168" lvl="1" indent="0">
              <a:buNone/>
            </a:pPr>
            <a:endParaRPr lang="en-US" dirty="0"/>
          </a:p>
          <a:p>
            <a:pPr>
              <a:spcAft>
                <a:spcPts val="600"/>
              </a:spcAft>
            </a:pPr>
            <a:r>
              <a:rPr lang="en-US" dirty="0"/>
              <a:t>Explicitly models:</a:t>
            </a:r>
          </a:p>
          <a:p>
            <a:pPr lvl="1"/>
            <a:r>
              <a:rPr lang="en-US" b="1" dirty="0"/>
              <a:t>Pathogen properties </a:t>
            </a:r>
            <a:r>
              <a:rPr lang="en-US" dirty="0"/>
              <a:t>(e.g. transmissibility, shedding characteristics, disease course) </a:t>
            </a:r>
          </a:p>
          <a:p>
            <a:pPr lvl="1"/>
            <a:r>
              <a:rPr lang="en-US" b="1" dirty="0"/>
              <a:t>Health systems factors</a:t>
            </a:r>
            <a:r>
              <a:rPr lang="en-US" dirty="0"/>
              <a:t> (e.g. healthcare seeking </a:t>
            </a:r>
            <a:r>
              <a:rPr lang="en-US" dirty="0" err="1"/>
              <a:t>behaviour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Evolution</a:t>
            </a:r>
            <a:r>
              <a:rPr lang="en-US" dirty="0"/>
              <a:t> (</a:t>
            </a:r>
            <a:r>
              <a:rPr lang="en-US" dirty="0" err="1"/>
              <a:t>e.g</a:t>
            </a:r>
            <a:r>
              <a:rPr lang="en-US" dirty="0"/>
              <a:t> acquisition of mutations that improve transmissibility in human host)</a:t>
            </a:r>
          </a:p>
          <a:p>
            <a:pPr lvl="1"/>
            <a:r>
              <a:rPr lang="en-US" b="1" dirty="0"/>
              <a:t>Serological dynamics</a:t>
            </a:r>
            <a:r>
              <a:rPr lang="en-US" dirty="0"/>
              <a:t> (e.g. seroconversion, </a:t>
            </a:r>
            <a:r>
              <a:rPr lang="en-US" dirty="0" err="1"/>
              <a:t>seroreversion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Different surveillance approaches </a:t>
            </a:r>
            <a:r>
              <a:rPr lang="en-US" dirty="0"/>
              <a:t>(currently supporting clinical, wastewater and </a:t>
            </a:r>
            <a:r>
              <a:rPr lang="en-US" dirty="0" err="1"/>
              <a:t>sero</a:t>
            </a:r>
            <a:r>
              <a:rPr lang="en-US" dirty="0"/>
              <a:t>-surveillance).</a:t>
            </a:r>
          </a:p>
          <a:p>
            <a:pPr lvl="1"/>
            <a:endParaRPr lang="en-US" b="1" dirty="0"/>
          </a:p>
          <a:p>
            <a:endParaRPr lang="en-US" b="1" dirty="0"/>
          </a:p>
          <a:p>
            <a:pPr marL="201168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57667D-F369-FB64-8DF1-EFAB73BDC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8912"/>
            <a:ext cx="5775283" cy="575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689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2380-22EC-8C3D-5F41-BC681A309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" y="191354"/>
            <a:ext cx="10936605" cy="1094522"/>
          </a:xfrm>
        </p:spPr>
        <p:txBody>
          <a:bodyPr>
            <a:noAutofit/>
          </a:bodyPr>
          <a:lstStyle/>
          <a:p>
            <a:r>
              <a:rPr lang="en-US" sz="3600" b="1" dirty="0"/>
              <a:t>Updates (</a:t>
            </a:r>
            <a:r>
              <a:rPr lang="en-US" sz="3600" b="1" dirty="0" err="1"/>
              <a:t>i</a:t>
            </a:r>
            <a:r>
              <a:rPr lang="en-US" sz="3600" b="1" dirty="0"/>
              <a:t>) Recent additions to the wastewater surveillance modelling component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39299-21E5-2D80-BF6F-AFD32C203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075" y="1433613"/>
            <a:ext cx="5133975" cy="4374091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Explicitly represent sampling frequency &amp; method: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Allows specification of how often (e.g., daily vs. weekly) wastewater is sampled.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Support different sampling strategies (autosampler, grab sampling and </a:t>
            </a:r>
            <a:r>
              <a:rPr lang="en-GB" dirty="0" err="1"/>
              <a:t>moore</a:t>
            </a:r>
            <a:r>
              <a:rPr lang="en-GB" dirty="0"/>
              <a:t> swab).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GB" dirty="0"/>
          </a:p>
          <a:p>
            <a:r>
              <a:rPr lang="en-US" b="1" dirty="0"/>
              <a:t>Expansion of detection frameworks:</a:t>
            </a:r>
          </a:p>
          <a:p>
            <a:pPr lvl="1"/>
            <a:r>
              <a:rPr lang="en-US" dirty="0"/>
              <a:t>Previously used a simple binary threshold for detection based on number of people shedding.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We can now detect using a </a:t>
            </a:r>
            <a:r>
              <a:rPr lang="en-US" b="1" dirty="0"/>
              <a:t>logistic detection curve</a:t>
            </a:r>
            <a:r>
              <a:rPr lang="en-US" dirty="0"/>
              <a:t> where probability of detection increases smoothly with number shedding.</a:t>
            </a:r>
            <a:endParaRPr lang="en-GB" dirty="0"/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87CADF-B144-4971-23BF-13992989A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923" y="1433613"/>
            <a:ext cx="4867954" cy="120031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433031F-7925-DF88-2414-9ED2AB56D92A}"/>
              </a:ext>
            </a:extLst>
          </p:cNvPr>
          <p:cNvSpPr/>
          <p:nvPr/>
        </p:nvSpPr>
        <p:spPr>
          <a:xfrm>
            <a:off x="7743825" y="1285876"/>
            <a:ext cx="485775" cy="4952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BF7DE80-4798-0853-EA15-2DBB69EED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7825" y="2858353"/>
            <a:ext cx="21336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llecting waste for covid-19 testing">
            <a:extLst>
              <a:ext uri="{FF2B5EF4-FFF2-40B4-BE49-F238E27FC236}">
                <a16:creationId xmlns:a16="http://schemas.microsoft.com/office/drawing/2014/main" id="{76D3D01F-F58B-591C-8E58-A325B6F66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75" y="2837338"/>
            <a:ext cx="3714309" cy="2477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594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71644-FBA7-0926-7501-8B428EF10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0378" y="-63348"/>
            <a:ext cx="3005422" cy="2597764"/>
          </a:xfrm>
        </p:spPr>
        <p:txBody>
          <a:bodyPr>
            <a:noAutofit/>
          </a:bodyPr>
          <a:lstStyle/>
          <a:p>
            <a:pPr algn="r"/>
            <a:br>
              <a:rPr lang="en-US" sz="3600" b="1" dirty="0"/>
            </a:br>
            <a:r>
              <a:rPr lang="en-US" sz="3600" b="1" dirty="0"/>
              <a:t>Updated wastewater surveillance &amp; detection approach</a:t>
            </a:r>
            <a:endParaRPr lang="en-GB" sz="3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C5636C-1F25-73CD-52D2-3A38FB80AF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4153"/>
          <a:stretch/>
        </p:blipFill>
        <p:spPr>
          <a:xfrm>
            <a:off x="259576" y="1020926"/>
            <a:ext cx="2132648" cy="20665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65BD5C-D742-D97E-7A3A-A4AF2F409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678" y="105857"/>
            <a:ext cx="6095998" cy="18002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50D168-2329-6EAE-DEA8-994FA5F0ACE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2458" b="33422"/>
          <a:stretch/>
        </p:blipFill>
        <p:spPr>
          <a:xfrm>
            <a:off x="3238500" y="2058558"/>
            <a:ext cx="5775283" cy="19621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EAC9CD-6C85-65F8-DB66-26ECA190BBA7}"/>
              </a:ext>
            </a:extLst>
          </p:cNvPr>
          <p:cNvSpPr txBox="1"/>
          <p:nvPr/>
        </p:nvSpPr>
        <p:spPr>
          <a:xfrm>
            <a:off x="3371848" y="105857"/>
            <a:ext cx="340995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Daily Incidence of Infections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EEC850-EE17-32E3-C49C-CC31F759B999}"/>
              </a:ext>
            </a:extLst>
          </p:cNvPr>
          <p:cNvSpPr txBox="1"/>
          <p:nvPr/>
        </p:nvSpPr>
        <p:spPr>
          <a:xfrm>
            <a:off x="3472342" y="2054201"/>
            <a:ext cx="429053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Daily Number of Infections Shedding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80E494-81DD-1CEA-0239-A289B48D583D}"/>
              </a:ext>
            </a:extLst>
          </p:cNvPr>
          <p:cNvSpPr txBox="1"/>
          <p:nvPr/>
        </p:nvSpPr>
        <p:spPr>
          <a:xfrm>
            <a:off x="23595" y="2164145"/>
            <a:ext cx="1302305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Shedding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Kinetics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Profile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Arrow: Curved Right 11">
            <a:extLst>
              <a:ext uri="{FF2B5EF4-FFF2-40B4-BE49-F238E27FC236}">
                <a16:creationId xmlns:a16="http://schemas.microsoft.com/office/drawing/2014/main" id="{9F1F66A3-3DCB-C506-1B95-5A12E69E431D}"/>
              </a:ext>
            </a:extLst>
          </p:cNvPr>
          <p:cNvSpPr/>
          <p:nvPr/>
        </p:nvSpPr>
        <p:spPr>
          <a:xfrm>
            <a:off x="1938337" y="831235"/>
            <a:ext cx="1066324" cy="2597765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Arrow: Bent-Up 12">
            <a:extLst>
              <a:ext uri="{FF2B5EF4-FFF2-40B4-BE49-F238E27FC236}">
                <a16:creationId xmlns:a16="http://schemas.microsoft.com/office/drawing/2014/main" id="{69F699EC-3A92-1DB0-6F69-3E432A73743F}"/>
              </a:ext>
            </a:extLst>
          </p:cNvPr>
          <p:cNvSpPr/>
          <p:nvPr/>
        </p:nvSpPr>
        <p:spPr>
          <a:xfrm rot="5400000">
            <a:off x="3988650" y="3576586"/>
            <a:ext cx="986951" cy="1875198"/>
          </a:xfrm>
          <a:prstGeom prst="bentUpArrow">
            <a:avLst>
              <a:gd name="adj1" fmla="val 25000"/>
              <a:gd name="adj2" fmla="val 27337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4B31F5-6B95-58CC-8FD9-5F4405A9931D}"/>
              </a:ext>
            </a:extLst>
          </p:cNvPr>
          <p:cNvSpPr txBox="1"/>
          <p:nvPr/>
        </p:nvSpPr>
        <p:spPr>
          <a:xfrm>
            <a:off x="3062780" y="4742781"/>
            <a:ext cx="1684735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Sampling Frequency &amp; Methodology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DA5C640-1870-A371-0BA2-685EE9CD512F}"/>
              </a:ext>
            </a:extLst>
          </p:cNvPr>
          <p:cNvSpPr/>
          <p:nvPr/>
        </p:nvSpPr>
        <p:spPr>
          <a:xfrm>
            <a:off x="7397971" y="4417080"/>
            <a:ext cx="2641379" cy="5905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F795EA-6943-966B-12AF-3D2E53441357}"/>
              </a:ext>
            </a:extLst>
          </p:cNvPr>
          <p:cNvSpPr txBox="1"/>
          <p:nvPr/>
        </p:nvSpPr>
        <p:spPr>
          <a:xfrm>
            <a:off x="5588997" y="4330222"/>
            <a:ext cx="1684735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Amount of Viral Material in Sample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1CC3CE-7901-7278-ACC8-BFE35628CE32}"/>
              </a:ext>
            </a:extLst>
          </p:cNvPr>
          <p:cNvSpPr txBox="1"/>
          <p:nvPr/>
        </p:nvSpPr>
        <p:spPr>
          <a:xfrm>
            <a:off x="10164401" y="4142616"/>
            <a:ext cx="1807453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Successful Detection?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(Is the sample positive?)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4BB458F-52B6-F4CE-ECB0-ABE3620B7E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9066" y="4774666"/>
            <a:ext cx="2187046" cy="175703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45433EF-0B85-CF97-DB7E-C5579E66F398}"/>
              </a:ext>
            </a:extLst>
          </p:cNvPr>
          <p:cNvSpPr txBox="1"/>
          <p:nvPr/>
        </p:nvSpPr>
        <p:spPr>
          <a:xfrm>
            <a:off x="6238667" y="5828813"/>
            <a:ext cx="1302305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Logistic Detection Curve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291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B027D-318D-3304-2C05-DC4AC3551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93353"/>
            <a:ext cx="5565532" cy="1163007"/>
          </a:xfrm>
        </p:spPr>
        <p:txBody>
          <a:bodyPr>
            <a:noAutofit/>
          </a:bodyPr>
          <a:lstStyle/>
          <a:p>
            <a:r>
              <a:rPr lang="en-US" sz="3600" b="1" dirty="0"/>
              <a:t>Updates (ii) Inferring SC2 wastewater sensitivity</a:t>
            </a:r>
            <a:endParaRPr lang="en-GB" sz="36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65451D-7B18-F7AB-C31B-BBCA17FF8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432" y="574353"/>
            <a:ext cx="6050893" cy="17480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F44748-DAC8-3652-078B-D31B2027BE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4153"/>
          <a:stretch/>
        </p:blipFill>
        <p:spPr>
          <a:xfrm>
            <a:off x="5787248" y="2519463"/>
            <a:ext cx="3575111" cy="3464305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E752851-EA82-882F-C47B-A15D35379CD3}"/>
              </a:ext>
            </a:extLst>
          </p:cNvPr>
          <p:cNvGrpSpPr>
            <a:grpSpLocks noChangeAspect="1"/>
          </p:cNvGrpSpPr>
          <p:nvPr/>
        </p:nvGrpSpPr>
        <p:grpSpPr>
          <a:xfrm>
            <a:off x="9362359" y="2535649"/>
            <a:ext cx="2596966" cy="3448119"/>
            <a:chOff x="3590575" y="461548"/>
            <a:chExt cx="5010849" cy="665315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D5AC64A-F9FB-F870-B46B-FF3C88EE0D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90575" y="461548"/>
              <a:ext cx="5010849" cy="593490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F8E85FE-F9A9-1559-50FA-2714CD7829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23890" y="6396451"/>
              <a:ext cx="4944218" cy="718248"/>
            </a:xfrm>
            <a:prstGeom prst="rect">
              <a:avLst/>
            </a:prstGeom>
          </p:spPr>
        </p:pic>
      </p:grp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BF0468E-FA62-574D-24DB-6C0F2E1FB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495425"/>
            <a:ext cx="5238750" cy="43736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from Hewitt et al </a:t>
            </a:r>
            <a:r>
              <a:rPr lang="en-US" dirty="0" err="1"/>
              <a:t>reanalysed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Tracked individuals in managed isolation and quarantine facility (MIQF) in New Zealand.</a:t>
            </a:r>
          </a:p>
          <a:p>
            <a:pPr lvl="1"/>
            <a:r>
              <a:rPr lang="en-US" dirty="0"/>
              <a:t>Included asymptomatic testing and so represents a reasonable estimate of total infections. </a:t>
            </a:r>
          </a:p>
          <a:p>
            <a:pPr lvl="1"/>
            <a:endParaRPr lang="en-US" b="1" dirty="0"/>
          </a:p>
          <a:p>
            <a:r>
              <a:rPr lang="en-US" dirty="0"/>
              <a:t>RT-qPCR detection of SC2 at wastewater treatment plant (WWTP) 5km downstream of MIQF.</a:t>
            </a:r>
          </a:p>
          <a:p>
            <a:pPr lvl="1"/>
            <a:r>
              <a:rPr lang="en-GB" dirty="0"/>
              <a:t>~30% probability of detection when number of shedding infections is 1 per 100,000 (0.001% prevalence).</a:t>
            </a:r>
          </a:p>
          <a:p>
            <a:pPr lvl="1"/>
            <a:r>
              <a:rPr lang="en-GB" dirty="0"/>
              <a:t>Increases to ~90% at 10 per 100,000 (0.01% prevalence).</a:t>
            </a:r>
          </a:p>
        </p:txBody>
      </p:sp>
    </p:spTree>
    <p:extLst>
      <p:ext uri="{BB962C8B-B14F-4D97-AF65-F5344CB8AC3E}">
        <p14:creationId xmlns:p14="http://schemas.microsoft.com/office/powerpoint/2010/main" val="1557499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9DF18-2763-1120-E0E3-FEFA02BD7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AC6B7-8054-FC4C-2D57-8002C7000B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495425"/>
            <a:ext cx="5238750" cy="43736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 from Hewitt et al </a:t>
            </a:r>
            <a:r>
              <a:rPr lang="en-US" dirty="0" err="1"/>
              <a:t>reanalysed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Tracked individuals in managed isolation and quarantine facility (MIQF) in New Zealand.</a:t>
            </a:r>
          </a:p>
          <a:p>
            <a:pPr lvl="1"/>
            <a:r>
              <a:rPr lang="en-US" dirty="0"/>
              <a:t>Included asymptomatic testing and so represents a reasonable estimate of total infections. </a:t>
            </a:r>
          </a:p>
          <a:p>
            <a:pPr lvl="1"/>
            <a:endParaRPr lang="en-US" b="1" dirty="0"/>
          </a:p>
          <a:p>
            <a:r>
              <a:rPr lang="en-US" dirty="0"/>
              <a:t>RT-qPCR detection of SC2 at wastewater treatment plant (WWTP) 5km downstream of MIQF.</a:t>
            </a:r>
          </a:p>
          <a:p>
            <a:pPr lvl="1"/>
            <a:r>
              <a:rPr lang="en-GB" dirty="0"/>
              <a:t>~30% probability of detection when number of shedding infections is 1 per 100,000 (0.001% prevalence).</a:t>
            </a:r>
          </a:p>
          <a:p>
            <a:pPr lvl="1"/>
            <a:r>
              <a:rPr lang="en-GB" dirty="0"/>
              <a:t>Increases to ~90% at 10 per 100,000 (0.01% prevalence).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E5C9C2-4B84-B6C1-1DC0-53350FE55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398" y="1032509"/>
            <a:ext cx="6087702" cy="456381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368FC93-2FDF-7FB4-9E8A-E6EE44C0A6BE}"/>
              </a:ext>
            </a:extLst>
          </p:cNvPr>
          <p:cNvSpPr/>
          <p:nvPr/>
        </p:nvSpPr>
        <p:spPr>
          <a:xfrm>
            <a:off x="9496425" y="2524124"/>
            <a:ext cx="1247775" cy="3072197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5BF9757-11AD-6A2C-9CB7-412AC466D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93353"/>
            <a:ext cx="5565532" cy="1163007"/>
          </a:xfrm>
        </p:spPr>
        <p:txBody>
          <a:bodyPr>
            <a:noAutofit/>
          </a:bodyPr>
          <a:lstStyle/>
          <a:p>
            <a:r>
              <a:rPr lang="en-US" sz="3600" b="1" dirty="0"/>
              <a:t>Updates (ii) Inferring SC2 wastewater sensitivity</a:t>
            </a:r>
            <a:endParaRPr lang="en-GB" sz="3600" b="1" dirty="0"/>
          </a:p>
        </p:txBody>
      </p:sp>
    </p:spTree>
    <p:extLst>
      <p:ext uri="{BB962C8B-B14F-4D97-AF65-F5344CB8AC3E}">
        <p14:creationId xmlns:p14="http://schemas.microsoft.com/office/powerpoint/2010/main" val="956528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EF1677-CA35-9AC5-0CC0-5A5EB20A1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386D6-14B7-06FC-D916-9C6C7B975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899" y="193353"/>
            <a:ext cx="11630025" cy="1006797"/>
          </a:xfrm>
        </p:spPr>
        <p:txBody>
          <a:bodyPr>
            <a:noAutofit/>
          </a:bodyPr>
          <a:lstStyle/>
          <a:p>
            <a:r>
              <a:rPr lang="en-US" sz="3200" b="1" dirty="0"/>
              <a:t>Updates (iii) Provisional modelling wastewater surveillance utility vs clinical surveillance for pathogen “archetypes”</a:t>
            </a:r>
            <a:endParaRPr lang="en-GB" sz="3200" b="1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CB4F79B-E8BD-291B-2772-ADA4F9FBD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495425"/>
            <a:ext cx="5238750" cy="4373669"/>
          </a:xfrm>
        </p:spPr>
        <p:txBody>
          <a:bodyPr/>
          <a:lstStyle/>
          <a:p>
            <a:r>
              <a:rPr lang="en-US" dirty="0"/>
              <a:t>Data from Hewitt et al </a:t>
            </a:r>
            <a:r>
              <a:rPr lang="en-US" dirty="0" err="1"/>
              <a:t>reanalysed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Tracked individuals in managed isolation and quarantine facility (MIQF) in New Zealand.</a:t>
            </a:r>
          </a:p>
          <a:p>
            <a:pPr lvl="1"/>
            <a:r>
              <a:rPr lang="en-US" b="1" dirty="0"/>
              <a:t>Included asymptomatic testing and so reasonable estimate of total infections. </a:t>
            </a:r>
          </a:p>
          <a:p>
            <a:pPr lvl="1"/>
            <a:endParaRPr lang="en-US" b="1" dirty="0"/>
          </a:p>
          <a:p>
            <a:r>
              <a:rPr lang="en-US" dirty="0"/>
              <a:t>RT-qPCR detection of SC2 at wastewater treatment plant (WWTP) 5km downstream of MIQF.</a:t>
            </a:r>
          </a:p>
          <a:p>
            <a:pPr lvl="1"/>
            <a:r>
              <a:rPr lang="en-GB" dirty="0"/>
              <a:t>~30% probability of detection when number of shedding infections is 1 per 100,000 (0.001% prevalence).</a:t>
            </a:r>
          </a:p>
          <a:p>
            <a:pPr lvl="1"/>
            <a:r>
              <a:rPr lang="en-GB" dirty="0"/>
              <a:t>Increases to ~90% at 10 per 100,000 (0.01% prevalence).</a:t>
            </a:r>
          </a:p>
        </p:txBody>
      </p:sp>
    </p:spTree>
    <p:extLst>
      <p:ext uri="{BB962C8B-B14F-4D97-AF65-F5344CB8AC3E}">
        <p14:creationId xmlns:p14="http://schemas.microsoft.com/office/powerpoint/2010/main" val="1964888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5B8E5-8DEA-565A-4A37-09F5294E9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7" y="59252"/>
            <a:ext cx="10058400" cy="70230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Next Steps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B2916-9975-E9E5-34BA-5C2CD9A41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27" y="732980"/>
            <a:ext cx="5897804" cy="5372545"/>
          </a:xfrm>
        </p:spPr>
        <p:txBody>
          <a:bodyPr>
            <a:noAutofit/>
          </a:bodyPr>
          <a:lstStyle/>
          <a:p>
            <a:r>
              <a:rPr lang="en-US" sz="1800" b="1" dirty="0"/>
              <a:t>Literature review </a:t>
            </a:r>
            <a:r>
              <a:rPr lang="en-US" sz="1800" dirty="0"/>
              <a:t>to support model </a:t>
            </a:r>
            <a:r>
              <a:rPr lang="en-US" sz="1800" dirty="0" err="1"/>
              <a:t>parameterisation</a:t>
            </a:r>
            <a:r>
              <a:rPr lang="en-US" sz="1800" dirty="0"/>
              <a:t>.</a:t>
            </a:r>
          </a:p>
          <a:p>
            <a:pPr lvl="1"/>
            <a:r>
              <a:rPr lang="en-US" dirty="0"/>
              <a:t>Particular focus on pathogen shedding parameters (e.g. kinetics and total amount shed during infection – esp. relative to SARS-CoV-2). </a:t>
            </a:r>
          </a:p>
          <a:p>
            <a:pPr lvl="1"/>
            <a:endParaRPr lang="en-US" dirty="0"/>
          </a:p>
          <a:p>
            <a:r>
              <a:rPr lang="en-US" sz="1800" b="1" dirty="0"/>
              <a:t>Results generation </a:t>
            </a:r>
            <a:r>
              <a:rPr lang="en-US" sz="1800" dirty="0"/>
              <a:t>to generate shortlist of priority pathogens and </a:t>
            </a:r>
            <a:r>
              <a:rPr lang="en-US" sz="1800" dirty="0">
                <a:sym typeface="Wingdings" panose="05000000000000000000" pitchFamily="2" charset="2"/>
              </a:rPr>
              <a:t>s</a:t>
            </a:r>
            <a:r>
              <a:rPr lang="en-US" sz="1800" dirty="0"/>
              <a:t>upport TPP design.</a:t>
            </a:r>
          </a:p>
          <a:p>
            <a:pPr lvl="1"/>
            <a:r>
              <a:rPr lang="en-US" dirty="0"/>
              <a:t>For which pathogens do model predictions suggest wastewater surveillance dominates clinical surveillance?</a:t>
            </a:r>
          </a:p>
          <a:p>
            <a:pPr lvl="1"/>
            <a:r>
              <a:rPr lang="en-US" dirty="0"/>
              <a:t>Which pathogen features are most important predicted determinants of wastewater surveillance sensitivity?</a:t>
            </a:r>
          </a:p>
          <a:p>
            <a:pPr marL="384048" lvl="2" indent="0">
              <a:buNone/>
            </a:pPr>
            <a:r>
              <a:rPr lang="en-US" sz="1800" dirty="0">
                <a:sym typeface="Wingdings" panose="05000000000000000000" pitchFamily="2" charset="2"/>
              </a:rPr>
              <a:t> </a:t>
            </a:r>
            <a:endParaRPr lang="en-US" sz="1800" dirty="0"/>
          </a:p>
          <a:p>
            <a:r>
              <a:rPr lang="en-US" sz="1800" b="1" dirty="0"/>
              <a:t>Further refinement of modelling framework:</a:t>
            </a:r>
          </a:p>
          <a:p>
            <a:pPr lvl="1"/>
            <a:r>
              <a:rPr lang="en-US" dirty="0"/>
              <a:t>Increase granularity and detail in wastewater surveillance simulation. </a:t>
            </a:r>
          </a:p>
          <a:p>
            <a:pPr lvl="1"/>
            <a:r>
              <a:rPr lang="en-US" dirty="0"/>
              <a:t>Empirically motivated patterns of zoonotic spillover and pathogen evolution.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F03535-3969-EAFA-0C5E-F90C748F1B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239"/>
          <a:stretch/>
        </p:blipFill>
        <p:spPr>
          <a:xfrm>
            <a:off x="6096000" y="41564"/>
            <a:ext cx="6062943" cy="22849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AEC8C4-6457-CFF3-3C1E-DBB85BBE4643}"/>
              </a:ext>
            </a:extLst>
          </p:cNvPr>
          <p:cNvSpPr txBox="1"/>
          <p:nvPr/>
        </p:nvSpPr>
        <p:spPr>
          <a:xfrm>
            <a:off x="6075336" y="2326503"/>
            <a:ext cx="60058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Grassly</a:t>
            </a:r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 et al, Lancet Microbe, 2024: 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https://www.thelancet.com/journals/lanmic/article/PIIS2666-5247(24)00192-7/fulltext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5FBC87-BBDB-E8B0-386F-347DFC985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4491" y="2999875"/>
            <a:ext cx="3530003" cy="302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C9794B-06E6-5C25-2109-D84351FD1DF2}"/>
              </a:ext>
            </a:extLst>
          </p:cNvPr>
          <p:cNvSpPr txBox="1"/>
          <p:nvPr/>
        </p:nvSpPr>
        <p:spPr>
          <a:xfrm>
            <a:off x="9674494" y="3965111"/>
            <a:ext cx="2160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Fraser et al, PNAS, 2004:</a:t>
            </a:r>
          </a:p>
          <a:p>
            <a:r>
              <a:rPr lang="en-GB" sz="1200" dirty="0">
                <a:solidFill>
                  <a:srgbClr val="6EA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ttps://www.pnas.org/doi/10.1073/pnas.0307506101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65314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16761</TotalTime>
  <Words>886</Words>
  <Application>Microsoft Office PowerPoint</Application>
  <PresentationFormat>Widescreen</PresentationFormat>
  <Paragraphs>86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Retrospect</vt:lpstr>
      <vt:lpstr>Epidemiological modelling to support WaSSP activities – an overview:</vt:lpstr>
      <vt:lpstr>Development of an open-source wastewater surveillance modelling framework</vt:lpstr>
      <vt:lpstr>Development of an open-source wastewater surveillance modelling framework</vt:lpstr>
      <vt:lpstr>Updates (i) Recent additions to the wastewater surveillance modelling component</vt:lpstr>
      <vt:lpstr> Updated wastewater surveillance &amp; detection approach</vt:lpstr>
      <vt:lpstr>Updates (ii) Inferring SC2 wastewater sensitivity</vt:lpstr>
      <vt:lpstr>Updates (ii) Inferring SC2 wastewater sensitivity</vt:lpstr>
      <vt:lpstr>Updates (iii) Provisional modelling wastewater surveillance utility vs clinical surveillance for pathogen “archetypes”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Saudi Arabia SARS-CoV2</dc:title>
  <dc:creator>David Jorgensen</dc:creator>
  <cp:lastModifiedBy>Whittaker, Charles</cp:lastModifiedBy>
  <cp:revision>946</cp:revision>
  <dcterms:created xsi:type="dcterms:W3CDTF">2021-04-19T11:05:31Z</dcterms:created>
  <dcterms:modified xsi:type="dcterms:W3CDTF">2024-12-26T15:21:02Z</dcterms:modified>
</cp:coreProperties>
</file>