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16601916" r:id="rId3"/>
    <p:sldId id="16601920" r:id="rId5"/>
    <p:sldId id="16601865" r:id="rId6"/>
    <p:sldId id="16601923" r:id="rId7"/>
    <p:sldId id="16601924" r:id="rId8"/>
    <p:sldId id="16601953" r:id="rId9"/>
    <p:sldId id="16601902" r:id="rId10"/>
    <p:sldId id="16601964" r:id="rId11"/>
    <p:sldId id="16601927" r:id="rId12"/>
    <p:sldId id="16601880" r:id="rId13"/>
    <p:sldId id="16601904" r:id="rId14"/>
    <p:sldId id="16601965" r:id="rId15"/>
    <p:sldId id="16601912" r:id="rId16"/>
    <p:sldId id="16601905" r:id="rId17"/>
    <p:sldId id="16601915" r:id="rId18"/>
    <p:sldId id="16601919" r:id="rId19"/>
    <p:sldId id="16601952" r:id="rId20"/>
    <p:sldId id="16601956" r:id="rId21"/>
    <p:sldId id="16601957" r:id="rId22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" userDrawn="1">
          <p15:clr>
            <a:srgbClr val="A4A3A4"/>
          </p15:clr>
        </p15:guide>
        <p15:guide id="2" pos="7680" userDrawn="1">
          <p15:clr>
            <a:srgbClr val="A4A3A4"/>
          </p15:clr>
        </p15:guide>
        <p15:guide id="3" orient="horz" pos="4320" userDrawn="1">
          <p15:clr>
            <a:srgbClr val="A4A3A4"/>
          </p15:clr>
        </p15:guide>
        <p15:guide id="4" orient="horz" pos="1684" userDrawn="1">
          <p15:clr>
            <a:srgbClr val="A4A3A4"/>
          </p15:clr>
        </p15:guide>
        <p15:guide id="5" orient="horz" pos="623" userDrawn="1">
          <p15:clr>
            <a:srgbClr val="A4A3A4"/>
          </p15:clr>
        </p15:guide>
        <p15:guide id="6" orient="horz" pos="391" userDrawn="1">
          <p15:clr>
            <a:srgbClr val="A4A3A4"/>
          </p15:clr>
        </p15:guide>
        <p15:guide id="7" orient="horz" pos="4111" userDrawn="1">
          <p15:clr>
            <a:srgbClr val="A4A3A4"/>
          </p15:clr>
        </p15:guide>
        <p15:guide id="8" pos="622" userDrawn="1">
          <p15:clr>
            <a:srgbClr val="A4A3A4"/>
          </p15:clr>
        </p15:guide>
        <p15:guide id="9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FFE"/>
    <a:srgbClr val="C0D6FF"/>
    <a:srgbClr val="D7B56A"/>
    <a:srgbClr val="A09796"/>
    <a:srgbClr val="CFA565"/>
    <a:srgbClr val="AC6952"/>
    <a:srgbClr val="C8C2BE"/>
    <a:srgbClr val="C79C5F"/>
    <a:srgbClr val="E5E3C7"/>
    <a:srgbClr val="FAEF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67"/>
    <p:restoredTop sz="83815"/>
  </p:normalViewPr>
  <p:slideViewPr>
    <p:cSldViewPr snapToGrid="0" snapToObjects="1" showGuides="1">
      <p:cViewPr varScale="1">
        <p:scale>
          <a:sx n="105" d="100"/>
          <a:sy n="105" d="100"/>
        </p:scale>
        <p:origin x="664" y="184"/>
      </p:cViewPr>
      <p:guideLst>
        <p:guide orient="horz" pos="28"/>
        <p:guide pos="7680"/>
        <p:guide orient="horz" pos="4320"/>
        <p:guide orient="horz" pos="1684"/>
        <p:guide orient="horz" pos="623"/>
        <p:guide orient="horz" pos="391"/>
        <p:guide orient="horz" pos="4111"/>
        <p:guide pos="62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0" d="100"/>
        <a:sy n="110" d="100"/>
      </p:scale>
      <p:origin x="0" y="0"/>
    </p:cViewPr>
  </p:notesTextViewPr>
  <p:notesViewPr>
    <p:cSldViewPr snapToGrid="0" snapToObjects="1">
      <p:cViewPr varScale="1">
        <p:scale>
          <a:sx n="129" d="100"/>
          <a:sy n="129" d="100"/>
        </p:scale>
        <p:origin x="4024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gs" Target="tags/tag3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4AFC0-EEF9-8D48-9409-ED29905CCA5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8F34B-23BE-8749-B2B6-B7D8D7D7CE7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C5312-03FA-423F-BCD5-B35C3F1EC8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自我介绍：负责体验评测活动的产品经理， 第三期分布式全流程和各位评测员接触较多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C5312-03FA-423F-BCD5-B35C3F1EC8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C5312-03FA-423F-BCD5-B35C3F1EC8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8F34B-23BE-8749-B2B6-B7D8D7D7CE7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8F34B-23BE-8749-B2B6-B7D8D7D7CE7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C5312-03FA-423F-BCD5-B35C3F1EC8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GB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8F34B-23BE-8749-B2B6-B7D8D7D7CE7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C5312-03FA-423F-BCD5-B35C3F1EC8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8F34B-23BE-8749-B2B6-B7D8D7D7CE7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C5312-03FA-423F-BCD5-B35C3F1EC8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8F34B-23BE-8749-B2B6-B7D8D7D7CE7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C5312-03FA-423F-BCD5-B35C3F1EC8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C5312-03FA-423F-BCD5-B35C3F1EC8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C5312-03FA-423F-BCD5-B35C3F1EC8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8F34B-23BE-8749-B2B6-B7D8D7D7CE7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8F34B-23BE-8749-B2B6-B7D8D7D7CE7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C5312-03FA-423F-BCD5-B35C3F1EC8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8F34B-23BE-8749-B2B6-B7D8D7D7CE7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8F34B-23BE-8749-B2B6-B7D8D7D7CE7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86860F-0812-044B-B84D-9CBBC1F70D4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81ABD0-7210-1A40-825D-09EF1251569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86860F-0812-044B-B84D-9CBBC1F70D4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81ABD0-7210-1A40-825D-09EF1251569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86860F-0812-044B-B84D-9CBBC1F70D4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81ABD0-7210-1A40-825D-09EF1251569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86860F-0812-044B-B84D-9CBBC1F70D4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81ABD0-7210-1A40-825D-09EF1251569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86860F-0812-044B-B84D-9CBBC1F70D4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81ABD0-7210-1A40-825D-09EF1251569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86860F-0812-044B-B84D-9CBBC1F70D4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81ABD0-7210-1A40-825D-09EF1251569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86860F-0812-044B-B84D-9CBBC1F70D4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81ABD0-7210-1A40-825D-09EF1251569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86860F-0812-044B-B84D-9CBBC1F70D4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81ABD0-7210-1A40-825D-09EF1251569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86860F-0812-044B-B84D-9CBBC1F70D4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81ABD0-7210-1A40-825D-09EF1251569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86860F-0812-044B-B84D-9CBBC1F70D4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81ABD0-7210-1A40-825D-09EF1251569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86860F-0812-044B-B84D-9CBBC1F70D4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81ABD0-7210-1A40-825D-09EF1251569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386551"/>
            <a:ext cx="12192000" cy="482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6.xml"/><Relationship Id="rId5" Type="http://schemas.openxmlformats.org/officeDocument/2006/relationships/hyperlink" Target="https://github.com/PaddlePaddle/Paddle/issues/50629" TargetMode="External"/><Relationship Id="rId4" Type="http://schemas.openxmlformats.org/officeDocument/2006/relationships/hyperlink" Target="https://aistudio.baidu.com/aistudio/competition/detail/776/0/introduction" TargetMode="External"/><Relationship Id="rId3" Type="http://schemas.openxmlformats.org/officeDocument/2006/relationships/hyperlink" Target="https://www.paddlepaddle.org.cn/PaddlePaddleHackathon-2023-2" TargetMode="External"/><Relationship Id="rId2" Type="http://schemas.openxmlformats.org/officeDocument/2006/relationships/hyperlink" Target="https://github.com/PaddlePaddle/Paddle/issues/48019" TargetMode="External"/><Relationship Id="rId1" Type="http://schemas.openxmlformats.org/officeDocument/2006/relationships/hyperlink" Target="https://aistudio.baidu.com/aistudio/activitydetail/1503019026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hyperlink" Target="https://shimo.im/sheets/6hUSBNMsrcA0f2uZ/MODOC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6.xml"/><Relationship Id="rId2" Type="http://schemas.openxmlformats.org/officeDocument/2006/relationships/hyperlink" Target="https://github.com/sunzhongkai588/LearnDL/blob/main/Introduction.md" TargetMode="External"/><Relationship Id="rId1" Type="http://schemas.openxmlformats.org/officeDocument/2006/relationships/hyperlink" Target="https://github.com/sunzhongkai588/LearnD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4.png"/><Relationship Id="rId3" Type="http://schemas.openxmlformats.org/officeDocument/2006/relationships/tags" Target="../tags/tag2.xml"/><Relationship Id="rId2" Type="http://schemas.openxmlformats.org/officeDocument/2006/relationships/image" Target="../media/image3.jpeg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hyperlink" Target="https://aistudio.baidu.com/aistudio/projectdetail/5816184?contributionType=1&amp;sUid=608082&amp;shared=1&amp;ts=168007021157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93143" y="2437734"/>
            <a:ext cx="5805713" cy="991266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 err="1">
                <a:solidFill>
                  <a:srgbClr val="0300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LearnDL</a:t>
            </a:r>
            <a:r>
              <a:rPr lang="zh-CN" altLang="en-US" b="1" dirty="0">
                <a:solidFill>
                  <a:srgbClr val="0300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学习计划</a:t>
            </a:r>
            <a:endParaRPr lang="zh-CN" altLang="en-US" b="1" dirty="0">
              <a:solidFill>
                <a:srgbClr val="0300F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45920" y="4485005"/>
            <a:ext cx="3498215" cy="552450"/>
          </a:xfrm>
          <a:prstGeom prst="rect">
            <a:avLst/>
          </a:prstGeom>
          <a:solidFill>
            <a:srgbClr val="DCEFFE"/>
          </a:solidFill>
        </p:spPr>
        <p:txBody>
          <a:bodyPr wrap="square" rtlCol="0">
            <a:noAutofit/>
          </a:bodyPr>
          <a:lstStyle/>
          <a:p>
            <a:r>
              <a:rPr lang="en-US" altLang="zh-CN" sz="3200" b="1" dirty="0"/>
              <a:t>2023</a:t>
            </a:r>
            <a:r>
              <a:rPr lang="zh-CN" altLang="en-US" sz="3200" b="1" dirty="0"/>
              <a:t>年</a:t>
            </a:r>
            <a:r>
              <a:rPr lang="en-US" altLang="zh-CN" sz="3200" b="1" dirty="0"/>
              <a:t>3</a:t>
            </a:r>
            <a:r>
              <a:rPr lang="zh-CN" altLang="en-US" sz="3200" b="1" dirty="0"/>
              <a:t>月</a:t>
            </a:r>
            <a:r>
              <a:rPr lang="en-US" altLang="zh-CN" sz="3200" b="1" dirty="0"/>
              <a:t>29</a:t>
            </a:r>
            <a:r>
              <a:rPr lang="zh-CN" altLang="en-US" sz="3200" b="1" dirty="0"/>
              <a:t>日</a:t>
            </a:r>
            <a:endParaRPr lang="zh-CN" altLang="en-US" sz="32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8196" y="2437734"/>
            <a:ext cx="2535607" cy="99126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300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自由讨论</a:t>
            </a:r>
            <a:endParaRPr lang="zh-CN" altLang="en-US" b="1" dirty="0">
              <a:solidFill>
                <a:srgbClr val="0300F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6096" y="2544414"/>
            <a:ext cx="4559808" cy="991266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rgbClr val="0300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讲师、助教招募</a:t>
            </a:r>
            <a:endParaRPr lang="zh-CN" altLang="en-US" b="1" dirty="0">
              <a:solidFill>
                <a:srgbClr val="0300F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60992" y="3924246"/>
            <a:ext cx="2224989" cy="222498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231856" y="45054"/>
            <a:ext cx="10465132" cy="5286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400" b="1" dirty="0">
                <a:solidFill>
                  <a:srgbClr val="0300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助教招募</a:t>
            </a:r>
            <a:endParaRPr lang="zh-CN" altLang="en-US" sz="3400" b="1" dirty="0">
              <a:solidFill>
                <a:srgbClr val="0300F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882207" y="1267267"/>
            <a:ext cx="2174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/>
              <a:t>招募标准：</a:t>
            </a:r>
            <a:endParaRPr kumimoji="1" lang="zh-CN" altLang="en-US" sz="24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2111575" y="1728200"/>
            <a:ext cx="6974368" cy="1296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+mn-ea"/>
              </a:rPr>
              <a:t>对参与、维护开源项目怀有热情 </a:t>
            </a:r>
            <a:r>
              <a:rPr kumimoji="1" lang="zh-CN" altLang="en-US" b="1" dirty="0">
                <a:solidFill>
                  <a:srgbClr val="FF0000"/>
                </a:solidFill>
                <a:latin typeface="+mn-ea"/>
              </a:rPr>
              <a:t>（</a:t>
            </a:r>
            <a:r>
              <a:rPr kumimoji="1" lang="en-US" altLang="zh-CN" b="1" dirty="0">
                <a:solidFill>
                  <a:srgbClr val="FF0000"/>
                </a:solidFill>
                <a:latin typeface="+mn-ea"/>
              </a:rPr>
              <a:t>required</a:t>
            </a:r>
            <a:r>
              <a:rPr kumimoji="1" lang="zh-CN" altLang="en-US" b="1" dirty="0">
                <a:solidFill>
                  <a:srgbClr val="FF0000"/>
                </a:solidFill>
                <a:latin typeface="+mn-ea"/>
              </a:rPr>
              <a:t>）</a:t>
            </a:r>
            <a:endParaRPr kumimoji="1" lang="en-US" altLang="zh-CN" b="1" dirty="0">
              <a:solidFill>
                <a:srgbClr val="FF000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+mn-ea"/>
              </a:rPr>
              <a:t>有相对空闲的时间，每周</a:t>
            </a:r>
            <a:r>
              <a:rPr kumimoji="1" lang="en-US" altLang="zh-CN" dirty="0">
                <a:latin typeface="+mn-ea"/>
              </a:rPr>
              <a:t>5h</a:t>
            </a:r>
            <a:r>
              <a:rPr kumimoji="1" lang="zh-CN" altLang="en-US" dirty="0">
                <a:latin typeface="+mn-ea"/>
              </a:rPr>
              <a:t>左右 </a:t>
            </a:r>
            <a:r>
              <a:rPr kumimoji="1" lang="zh-CN" altLang="en-US" b="1" dirty="0">
                <a:solidFill>
                  <a:srgbClr val="FF0000"/>
                </a:solidFill>
                <a:latin typeface="+mn-ea"/>
              </a:rPr>
              <a:t>（</a:t>
            </a:r>
            <a:r>
              <a:rPr kumimoji="1" lang="en-US" altLang="zh-CN" b="1" dirty="0">
                <a:solidFill>
                  <a:srgbClr val="FF0000"/>
                </a:solidFill>
                <a:latin typeface="+mn-ea"/>
              </a:rPr>
              <a:t>required</a:t>
            </a:r>
            <a:r>
              <a:rPr kumimoji="1" lang="zh-CN" altLang="en-US" b="1" dirty="0">
                <a:solidFill>
                  <a:srgbClr val="FF0000"/>
                </a:solidFill>
                <a:latin typeface="+mn-ea"/>
              </a:rPr>
              <a:t>）</a:t>
            </a:r>
            <a:endParaRPr kumimoji="1"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+mn-ea"/>
              </a:rPr>
              <a:t>拥有有趣的灵魂 </a:t>
            </a:r>
            <a:endParaRPr kumimoji="1" lang="en-US" altLang="zh-CN" dirty="0"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82207" y="5129068"/>
            <a:ext cx="2174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/>
              <a:t>讲师奖励：</a:t>
            </a:r>
            <a:endParaRPr kumimoji="1" lang="zh-CN" altLang="en-US" sz="24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2111575" y="5529518"/>
            <a:ext cx="6974368" cy="465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+mn-ea"/>
              </a:rPr>
              <a:t>价值</a:t>
            </a:r>
            <a:r>
              <a:rPr kumimoji="1" lang="en-US" altLang="zh-CN" dirty="0">
                <a:latin typeface="+mn-ea"/>
              </a:rPr>
              <a:t>200</a:t>
            </a:r>
            <a:r>
              <a:rPr kumimoji="1" lang="zh-CN" altLang="en-US" dirty="0">
                <a:latin typeface="+mn-ea"/>
              </a:rPr>
              <a:t>元礼品</a:t>
            </a:r>
            <a:endParaRPr kumimoji="1" lang="en-US" altLang="zh-CN" dirty="0"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82207" y="3405916"/>
            <a:ext cx="2174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/>
              <a:t>助教职责：</a:t>
            </a:r>
            <a:endParaRPr kumimoji="1" lang="zh-CN" altLang="en-US" sz="24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2111575" y="3866849"/>
            <a:ext cx="6974368" cy="881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+mn-ea"/>
              </a:rPr>
              <a:t>项目日常运转，保持项目的及时性（</a:t>
            </a:r>
            <a:r>
              <a:rPr kumimoji="1" lang="en-GB" altLang="zh-CN" dirty="0">
                <a:latin typeface="+mn-ea"/>
              </a:rPr>
              <a:t>GitHub </a:t>
            </a:r>
            <a:r>
              <a:rPr kumimoji="1" lang="zh-CN" altLang="en-GB" dirty="0">
                <a:latin typeface="+mn-ea"/>
              </a:rPr>
              <a:t>材料</a:t>
            </a:r>
            <a:r>
              <a:rPr kumimoji="1" lang="zh-CN" altLang="en-US" dirty="0">
                <a:latin typeface="+mn-ea"/>
              </a:rPr>
              <a:t>更新）</a:t>
            </a:r>
            <a:endParaRPr kumimoji="1"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+mn-ea"/>
              </a:rPr>
              <a:t>协助设计、安排课程</a:t>
            </a:r>
            <a:endParaRPr kumimoji="1" lang="en-US" altLang="zh-CN" dirty="0">
              <a:latin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231856" y="45054"/>
            <a:ext cx="10465132" cy="5286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400" b="1" dirty="0">
                <a:solidFill>
                  <a:srgbClr val="0300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讲师招募</a:t>
            </a:r>
            <a:endParaRPr lang="zh-CN" altLang="en-US" sz="3400" b="1" dirty="0">
              <a:solidFill>
                <a:srgbClr val="0300F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882207" y="1267267"/>
            <a:ext cx="2174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/>
              <a:t>招募标准：</a:t>
            </a:r>
            <a:endParaRPr kumimoji="1" lang="zh-CN" altLang="en-US" sz="24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2111575" y="1929009"/>
            <a:ext cx="6974368" cy="1712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+mn-ea"/>
              </a:rPr>
              <a:t>怀有热衷开源活动、乐于分享知识的热情 </a:t>
            </a:r>
            <a:r>
              <a:rPr kumimoji="1" lang="zh-CN" altLang="en-US" b="1" dirty="0">
                <a:solidFill>
                  <a:srgbClr val="FF0000"/>
                </a:solidFill>
                <a:latin typeface="+mn-ea"/>
              </a:rPr>
              <a:t>（</a:t>
            </a:r>
            <a:r>
              <a:rPr kumimoji="1" lang="en-US" altLang="zh-CN" b="1" dirty="0">
                <a:solidFill>
                  <a:srgbClr val="FF0000"/>
                </a:solidFill>
                <a:latin typeface="+mn-ea"/>
              </a:rPr>
              <a:t>required</a:t>
            </a:r>
            <a:r>
              <a:rPr kumimoji="1" lang="zh-CN" altLang="en-US" b="1" dirty="0">
                <a:solidFill>
                  <a:srgbClr val="FF0000"/>
                </a:solidFill>
                <a:latin typeface="+mn-ea"/>
              </a:rPr>
              <a:t>）</a:t>
            </a:r>
            <a:endParaRPr kumimoji="1" lang="en-US" altLang="zh-CN" b="1" dirty="0">
              <a:solidFill>
                <a:srgbClr val="FF000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+mn-ea"/>
              </a:rPr>
              <a:t>参与过飞桨开源活动，提过</a:t>
            </a:r>
            <a:r>
              <a:rPr kumimoji="1" lang="en-US" altLang="zh-CN" dirty="0">
                <a:latin typeface="+mn-ea"/>
              </a:rPr>
              <a:t>PR</a:t>
            </a:r>
            <a:r>
              <a:rPr kumimoji="1" lang="zh-CN" altLang="en-US" dirty="0">
                <a:latin typeface="+mn-ea"/>
              </a:rPr>
              <a:t>并合入框架 </a:t>
            </a:r>
            <a:r>
              <a:rPr kumimoji="1" lang="zh-CN" altLang="en-US" b="1" dirty="0">
                <a:solidFill>
                  <a:srgbClr val="FF0000"/>
                </a:solidFill>
                <a:latin typeface="+mn-ea"/>
              </a:rPr>
              <a:t>（</a:t>
            </a:r>
            <a:r>
              <a:rPr kumimoji="1" lang="en-US" altLang="zh-CN" b="1" dirty="0">
                <a:solidFill>
                  <a:srgbClr val="FF0000"/>
                </a:solidFill>
                <a:latin typeface="+mn-ea"/>
              </a:rPr>
              <a:t>required</a:t>
            </a:r>
            <a:r>
              <a:rPr kumimoji="1" lang="zh-CN" altLang="en-US" b="1" dirty="0">
                <a:solidFill>
                  <a:srgbClr val="FF0000"/>
                </a:solidFill>
                <a:latin typeface="+mn-ea"/>
              </a:rPr>
              <a:t>）</a:t>
            </a:r>
            <a:endParaRPr kumimoji="1"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+mn-ea"/>
              </a:rPr>
              <a:t>对某一技术</a:t>
            </a:r>
            <a:r>
              <a:rPr kumimoji="1" lang="en-US" altLang="zh-CN" dirty="0">
                <a:latin typeface="+mn-ea"/>
              </a:rPr>
              <a:t>or</a:t>
            </a:r>
            <a:r>
              <a:rPr kumimoji="1" lang="zh-CN" altLang="en-US" dirty="0">
                <a:latin typeface="+mn-ea"/>
              </a:rPr>
              <a:t>行业（可以不局限于飞桨）有较为深入的理解</a:t>
            </a:r>
            <a:endParaRPr kumimoji="1"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trike="sngStrike" dirty="0">
                <a:latin typeface="+mn-ea"/>
              </a:rPr>
              <a:t>拥有有趣的灵魂 </a:t>
            </a:r>
            <a:endParaRPr kumimoji="1" lang="en-US" altLang="zh-CN" strike="sngStrike" dirty="0"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82207" y="3872582"/>
            <a:ext cx="2174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/>
              <a:t>讲师奖励：</a:t>
            </a:r>
            <a:endParaRPr kumimoji="1" lang="zh-CN" altLang="en-US" sz="24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2111575" y="4273032"/>
            <a:ext cx="6974368" cy="465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+mn-ea"/>
              </a:rPr>
              <a:t>价值</a:t>
            </a:r>
            <a:r>
              <a:rPr kumimoji="1" lang="en-US" altLang="zh-CN" dirty="0">
                <a:latin typeface="+mn-ea"/>
              </a:rPr>
              <a:t>200</a:t>
            </a:r>
            <a:r>
              <a:rPr kumimoji="1" lang="zh-CN" altLang="en-US" dirty="0">
                <a:latin typeface="+mn-ea"/>
              </a:rPr>
              <a:t>～</a:t>
            </a:r>
            <a:r>
              <a:rPr kumimoji="1" lang="en-US" altLang="zh-CN" dirty="0">
                <a:latin typeface="+mn-ea"/>
              </a:rPr>
              <a:t>500</a:t>
            </a:r>
            <a:r>
              <a:rPr kumimoji="1" lang="zh-CN" altLang="en-US" dirty="0">
                <a:latin typeface="+mn-ea"/>
              </a:rPr>
              <a:t>元礼品，具体视课程时长、质量而定</a:t>
            </a:r>
            <a:endParaRPr kumimoji="1" lang="en-US" altLang="zh-CN" dirty="0">
              <a:latin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4049" y="2437734"/>
            <a:ext cx="5043901" cy="991266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rgbClr val="0300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探索更多开源活动</a:t>
            </a:r>
            <a:endParaRPr lang="zh-CN" altLang="en-US" b="1" dirty="0">
              <a:solidFill>
                <a:srgbClr val="0300F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231856" y="45054"/>
            <a:ext cx="10465132" cy="5286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400" b="1" dirty="0">
                <a:solidFill>
                  <a:srgbClr val="0300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探索更多开源活动</a:t>
            </a:r>
            <a:endParaRPr lang="zh-CN" altLang="en-US" sz="3400" b="1" dirty="0">
              <a:solidFill>
                <a:srgbClr val="0300F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89258" y="1848322"/>
            <a:ext cx="3575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/>
              <a:t>快乐开源（中低难度）：</a:t>
            </a:r>
            <a:endParaRPr kumimoji="1" lang="zh-CN" altLang="en-US" sz="24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2118626" y="2387009"/>
            <a:ext cx="9412768" cy="881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+mn-ea"/>
              </a:rPr>
              <a:t>报名链接：</a:t>
            </a:r>
            <a:r>
              <a:rPr kumimoji="1" lang="en-GB" altLang="zh-CN" dirty="0">
                <a:latin typeface="+mn-ea"/>
                <a:hlinkClick r:id="rId1"/>
              </a:rPr>
              <a:t>https://aistudio.baidu.com/aistudio/activitydetail/1503019026</a:t>
            </a:r>
            <a:endParaRPr kumimoji="1" lang="en-GB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GB" altLang="zh-CN" dirty="0">
                <a:latin typeface="+mn-ea"/>
              </a:rPr>
              <a:t>Issue</a:t>
            </a:r>
            <a:r>
              <a:rPr kumimoji="1" lang="zh-CN" altLang="en-GB" dirty="0">
                <a:latin typeface="+mn-ea"/>
              </a:rPr>
              <a:t>认领</a:t>
            </a:r>
            <a:r>
              <a:rPr kumimoji="1" lang="zh-CN" altLang="en-US" dirty="0">
                <a:latin typeface="+mn-ea"/>
              </a:rPr>
              <a:t>：</a:t>
            </a:r>
            <a:r>
              <a:rPr kumimoji="1" lang="en-GB" altLang="zh-CN" dirty="0">
                <a:latin typeface="+mn-ea"/>
                <a:hlinkClick r:id="rId2"/>
              </a:rPr>
              <a:t>https://github.com/PaddlePaddle/Paddle/issues/48019</a:t>
            </a:r>
            <a:r>
              <a:rPr kumimoji="1" lang="zh-CN" altLang="en-US" dirty="0">
                <a:latin typeface="+mn-ea"/>
              </a:rPr>
              <a:t>  </a:t>
            </a:r>
            <a:endParaRPr kumimoji="1" lang="en-US" altLang="zh-CN" strike="sngStrike" dirty="0"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89257" y="3785179"/>
            <a:ext cx="4032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/>
              <a:t>第四期黑客松（中高难度）：</a:t>
            </a:r>
            <a:endParaRPr kumimoji="1" lang="zh-CN" altLang="en-US" sz="24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2118626" y="4323866"/>
            <a:ext cx="9412768" cy="1296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+mn-ea"/>
              </a:rPr>
              <a:t>官网：  </a:t>
            </a:r>
            <a:r>
              <a:rPr kumimoji="1" lang="en-GB" altLang="zh-CN" dirty="0">
                <a:latin typeface="+mn-ea"/>
                <a:hlinkClick r:id="rId3"/>
              </a:rPr>
              <a:t>https://www.paddlepaddle.org.cn/PaddlePaddleHackathon-2023-2</a:t>
            </a:r>
            <a:r>
              <a:rPr kumimoji="1" lang="zh-CN" altLang="en-US" dirty="0">
                <a:latin typeface="+mn-ea"/>
              </a:rPr>
              <a:t> </a:t>
            </a:r>
            <a:endParaRPr kumimoji="1" lang="en-GB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+mn-ea"/>
              </a:rPr>
              <a:t>报名链接： </a:t>
            </a:r>
            <a:r>
              <a:rPr kumimoji="1" lang="en-GB" altLang="zh-CN" dirty="0">
                <a:latin typeface="+mn-ea"/>
                <a:hlinkClick r:id="rId4"/>
              </a:rPr>
              <a:t>https://aistudio.baidu.com/aistudio/competition/detail/776/0/introduction</a:t>
            </a:r>
            <a:endParaRPr kumimoji="1" lang="en-GB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GB" altLang="zh-CN" dirty="0">
                <a:latin typeface="+mn-ea"/>
              </a:rPr>
              <a:t>issue</a:t>
            </a:r>
            <a:r>
              <a:rPr kumimoji="1" lang="zh-CN" altLang="en-US" dirty="0">
                <a:latin typeface="+mn-ea"/>
              </a:rPr>
              <a:t>认领：</a:t>
            </a:r>
            <a:r>
              <a:rPr kumimoji="1" lang="en-GB" altLang="zh-CN" dirty="0">
                <a:latin typeface="+mn-ea"/>
                <a:hlinkClick r:id="rId5"/>
              </a:rPr>
              <a:t>https://github.com/PaddlePaddle/Paddle/issues/50629</a:t>
            </a:r>
            <a:r>
              <a:rPr kumimoji="1" lang="zh-CN" altLang="en-US" dirty="0">
                <a:latin typeface="+mn-ea"/>
              </a:rPr>
              <a:t>  </a:t>
            </a:r>
            <a:endParaRPr kumimoji="1" lang="en-US" altLang="zh-CN" strike="sngStrike" dirty="0">
              <a:latin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4049" y="2437734"/>
            <a:ext cx="5043901" cy="991266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rgbClr val="0300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en-US" b="1">
                <a:solidFill>
                  <a:srgbClr val="0300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节课作业</a:t>
            </a:r>
            <a:endParaRPr lang="zh-CN" altLang="en-US" b="1" dirty="0">
              <a:solidFill>
                <a:srgbClr val="0300F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231856" y="45054"/>
            <a:ext cx="10465132" cy="5286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400" b="1" dirty="0">
                <a:solidFill>
                  <a:srgbClr val="0300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本节课作业</a:t>
            </a:r>
            <a:endParaRPr lang="zh-CN" altLang="en-US" sz="3400" b="1" dirty="0">
              <a:solidFill>
                <a:srgbClr val="0300F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80343" y="1355016"/>
            <a:ext cx="10031313" cy="672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2800" b="1" dirty="0">
                <a:latin typeface="+mn-ea"/>
              </a:rPr>
              <a:t>手动实现简单的深度学习框架 （可选）</a:t>
            </a:r>
            <a:endParaRPr kumimoji="1" lang="zh-CN" altLang="en-US" sz="2800" b="1" dirty="0"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198" y="2613056"/>
            <a:ext cx="10515601" cy="1892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任务描述：</a:t>
            </a:r>
            <a:r>
              <a:rPr kumimoji="1" lang="zh-CN" altLang="en-US" sz="2000" dirty="0">
                <a:latin typeface="+mn-ea"/>
              </a:rPr>
              <a:t>参考 </a:t>
            </a:r>
            <a:r>
              <a:rPr kumimoji="1" lang="en-US" altLang="zh-CN" sz="2000" dirty="0" err="1">
                <a:latin typeface="+mn-ea"/>
              </a:rPr>
              <a:t>Micrograd</a:t>
            </a:r>
            <a:r>
              <a:rPr kumimoji="1" lang="zh-CN" altLang="en-US" sz="2000" dirty="0">
                <a:latin typeface="+mn-ea"/>
              </a:rPr>
              <a:t> </a:t>
            </a:r>
            <a:r>
              <a:rPr kumimoji="1" lang="en-US" altLang="zh-CN" sz="2000" dirty="0">
                <a:latin typeface="+mn-ea"/>
              </a:rPr>
              <a:t>/</a:t>
            </a:r>
            <a:r>
              <a:rPr kumimoji="1" lang="zh-CN" altLang="en-US" sz="2000" dirty="0">
                <a:latin typeface="+mn-ea"/>
              </a:rPr>
              <a:t> 助教项目 </a:t>
            </a:r>
            <a:r>
              <a:rPr kumimoji="1" lang="en-US" altLang="zh-CN" sz="2000" dirty="0">
                <a:latin typeface="+mn-ea"/>
              </a:rPr>
              <a:t>/</a:t>
            </a:r>
            <a:r>
              <a:rPr kumimoji="1" lang="zh-CN" altLang="en-US" sz="2000" dirty="0">
                <a:latin typeface="+mn-ea"/>
              </a:rPr>
              <a:t> 其他开源资料，不借助现有深度学习框架（如</a:t>
            </a:r>
            <a:r>
              <a:rPr kumimoji="1" lang="en-US" altLang="zh-CN" sz="2000" dirty="0">
                <a:latin typeface="+mn-ea"/>
              </a:rPr>
              <a:t>paddle</a:t>
            </a:r>
            <a:r>
              <a:rPr kumimoji="1" lang="zh-CN" altLang="en-US" sz="2000" dirty="0">
                <a:latin typeface="+mn-ea"/>
              </a:rPr>
              <a:t>、</a:t>
            </a:r>
            <a:r>
              <a:rPr kumimoji="1" lang="en-US" altLang="zh-CN" sz="2000" dirty="0">
                <a:latin typeface="+mn-ea"/>
              </a:rPr>
              <a:t>torch…</a:t>
            </a:r>
            <a:r>
              <a:rPr kumimoji="1" lang="zh-CN" altLang="en-US" sz="2000" dirty="0">
                <a:latin typeface="+mn-ea"/>
              </a:rPr>
              <a:t>），在</a:t>
            </a:r>
            <a:r>
              <a:rPr kumimoji="1" lang="en-US" altLang="zh-CN" sz="2000" dirty="0" err="1">
                <a:latin typeface="+mn-ea"/>
              </a:rPr>
              <a:t>AIStudio</a:t>
            </a:r>
            <a:r>
              <a:rPr kumimoji="1" lang="zh-CN" altLang="en-US" sz="2000" dirty="0">
                <a:latin typeface="+mn-ea"/>
              </a:rPr>
              <a:t> </a:t>
            </a:r>
            <a:r>
              <a:rPr kumimoji="1" lang="en-US" altLang="zh-CN" sz="2000" dirty="0">
                <a:latin typeface="+mn-ea"/>
              </a:rPr>
              <a:t>or</a:t>
            </a:r>
            <a:r>
              <a:rPr kumimoji="1" lang="zh-CN" altLang="en-US" sz="2000" dirty="0">
                <a:latin typeface="+mn-ea"/>
              </a:rPr>
              <a:t> </a:t>
            </a:r>
            <a:r>
              <a:rPr kumimoji="1" lang="en-US" altLang="zh-CN" sz="2000" dirty="0" err="1">
                <a:latin typeface="+mn-ea"/>
              </a:rPr>
              <a:t>Github</a:t>
            </a:r>
            <a:r>
              <a:rPr kumimoji="1" lang="zh-CN" altLang="en-US" sz="2000" dirty="0">
                <a:solidFill>
                  <a:srgbClr val="000000"/>
                </a:solidFill>
                <a:latin typeface="+mn-ea"/>
              </a:rPr>
              <a:t>实现任一基础模型的自动微分和反向传播，并跑通</a:t>
            </a:r>
            <a:r>
              <a:rPr kumimoji="1" lang="en-US" altLang="zh-CN" sz="2000" dirty="0">
                <a:solidFill>
                  <a:srgbClr val="000000"/>
                </a:solidFill>
                <a:latin typeface="+mn-ea"/>
              </a:rPr>
              <a:t>MNIST</a:t>
            </a:r>
            <a:r>
              <a:rPr kumimoji="1" lang="zh-CN" altLang="en-US" sz="2000" dirty="0">
                <a:solidFill>
                  <a:srgbClr val="000000"/>
                </a:solidFill>
                <a:latin typeface="+mn-ea"/>
              </a:rPr>
              <a:t>。</a:t>
            </a:r>
            <a:endParaRPr lang="en-US" altLang="zh-CN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rgbClr val="000000"/>
                </a:solidFill>
                <a:latin typeface="+mn-ea"/>
              </a:rPr>
              <a:t>作业提交：</a:t>
            </a:r>
            <a:r>
              <a:rPr kumimoji="1" lang="en-GB" altLang="zh-CN" sz="2000" dirty="0">
                <a:solidFill>
                  <a:srgbClr val="000000"/>
                </a:solidFill>
                <a:latin typeface="+mn-ea"/>
                <a:hlinkClick r:id="rId1"/>
              </a:rPr>
              <a:t>https://shimo.im/sheets/6hUSBNMsrcA0f2uZ/MODOC/</a:t>
            </a:r>
            <a:r>
              <a:rPr kumimoji="1" lang="zh-CN" altLang="en-US" sz="2000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1" lang="en-GB" altLang="zh-CN" sz="2000" dirty="0">
                <a:solidFill>
                  <a:srgbClr val="000000"/>
                </a:solidFill>
                <a:latin typeface="+mn-ea"/>
              </a:rPr>
              <a:t> </a:t>
            </a:r>
            <a:endParaRPr kumimoji="1" lang="en-GB" altLang="zh-CN" sz="20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rgbClr val="000000"/>
                </a:solidFill>
                <a:latin typeface="+mn-ea"/>
              </a:rPr>
              <a:t>截止日期：</a:t>
            </a:r>
            <a:r>
              <a:rPr kumimoji="1" lang="en-US" altLang="zh-CN" sz="2000" dirty="0">
                <a:solidFill>
                  <a:srgbClr val="000000"/>
                </a:solidFill>
                <a:latin typeface="+mn-ea"/>
              </a:rPr>
              <a:t>4.12 (</a:t>
            </a:r>
            <a:r>
              <a:rPr kumimoji="1" lang="en-US" altLang="zh-CN" sz="2000" b="1" dirty="0">
                <a:solidFill>
                  <a:srgbClr val="00B050"/>
                </a:solidFill>
                <a:latin typeface="+mn-ea"/>
              </a:rPr>
              <a:t>delay</a:t>
            </a:r>
            <a:r>
              <a:rPr kumimoji="1" lang="en-US" altLang="zh-CN" sz="2000" dirty="0">
                <a:solidFill>
                  <a:srgbClr val="000000"/>
                </a:solidFill>
                <a:latin typeface="+mn-ea"/>
              </a:rPr>
              <a:t>)</a:t>
            </a:r>
            <a:endParaRPr kumimoji="1" lang="en-US" altLang="zh-CN" sz="2000" dirty="0">
              <a:latin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4049" y="2437734"/>
            <a:ext cx="5043901" cy="991266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rgbClr val="0300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课程预告</a:t>
            </a:r>
            <a:endParaRPr lang="zh-CN" altLang="en-US" b="1" dirty="0">
              <a:solidFill>
                <a:srgbClr val="0300F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231856" y="45054"/>
            <a:ext cx="10465132" cy="5286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400" b="1" dirty="0">
                <a:solidFill>
                  <a:srgbClr val="0300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课程预告</a:t>
            </a:r>
            <a:endParaRPr lang="zh-CN" altLang="en-US" sz="3400" b="1" dirty="0">
              <a:solidFill>
                <a:srgbClr val="0300F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20060" y="1638638"/>
            <a:ext cx="6640932" cy="2436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b="1" dirty="0"/>
              <a:t>4.5 </a:t>
            </a:r>
            <a:r>
              <a:rPr kumimoji="1" lang="zh-CN" altLang="en-US" sz="2800" b="1" dirty="0"/>
              <a:t>清明节</a:t>
            </a:r>
            <a:endParaRPr kumimoji="1" lang="zh-CN" altLang="en-US" sz="2800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节假日停课一周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en-US" altLang="zh-CN" sz="2800" b="1" dirty="0"/>
              <a:t>4.12</a:t>
            </a:r>
            <a:r>
              <a:rPr kumimoji="1" lang="zh-CN" altLang="en-US" sz="2800" b="1" dirty="0"/>
              <a:t> 动转静流程及原理</a:t>
            </a:r>
            <a:endParaRPr kumimoji="1" lang="en-US" altLang="zh-CN" sz="2800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徐晓健（</a:t>
            </a:r>
            <a:r>
              <a:rPr kumimoji="1" lang="en-US" altLang="zh-CN" sz="2400" dirty="0"/>
              <a:t>001</a:t>
            </a:r>
            <a:r>
              <a:rPr kumimoji="1" lang="zh-CN" altLang="en-US" sz="2400" dirty="0"/>
              <a:t>）</a:t>
            </a:r>
            <a:endParaRPr kumimoji="1" lang="en-US" altLang="zh-C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93143" y="1340454"/>
            <a:ext cx="5805713" cy="991266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 err="1">
                <a:solidFill>
                  <a:srgbClr val="0300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LearnDL</a:t>
            </a:r>
            <a:r>
              <a:rPr lang="zh-CN" altLang="en-US" b="1" dirty="0">
                <a:solidFill>
                  <a:srgbClr val="0300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学习计划</a:t>
            </a:r>
            <a:endParaRPr lang="zh-CN" altLang="en-US" b="1" dirty="0">
              <a:solidFill>
                <a:srgbClr val="0300F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37239" y="2988462"/>
            <a:ext cx="8711039" cy="8810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b="1" dirty="0"/>
              <a:t>活动介绍：</a:t>
            </a:r>
            <a:r>
              <a:rPr kumimoji="1" lang="en-GB" altLang="zh-CN" dirty="0">
                <a:hlinkClick r:id="rId1"/>
              </a:rPr>
              <a:t>https://github.com/sunzhongkai588/LearnDL</a:t>
            </a:r>
            <a:endParaRPr kumimoji="1" lang="en-GB" altLang="zh-CN" dirty="0"/>
          </a:p>
          <a:p>
            <a:pPr>
              <a:lnSpc>
                <a:spcPct val="150000"/>
              </a:lnSpc>
            </a:pPr>
            <a:r>
              <a:rPr kumimoji="1" lang="zh-CN" altLang="en-US" b="1" dirty="0">
                <a:solidFill>
                  <a:srgbClr val="FF0000"/>
                </a:solidFill>
              </a:rPr>
              <a:t>课程介绍：</a:t>
            </a:r>
            <a:r>
              <a:rPr kumimoji="1" lang="en-GB" altLang="zh-CN" dirty="0">
                <a:hlinkClick r:id="rId2"/>
              </a:rPr>
              <a:t>https://github.com/sunzhongkai588/LearnDL/blob/main/Introduction.md</a:t>
            </a:r>
            <a:r>
              <a:rPr kumimoji="1" lang="zh-CN" altLang="en-US" dirty="0"/>
              <a:t>  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1856" y="45054"/>
            <a:ext cx="10465132" cy="52865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3400" b="1" dirty="0">
                <a:solidFill>
                  <a:srgbClr val="0300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第五课议程</a:t>
            </a:r>
            <a:endParaRPr lang="zh-CN" altLang="en-US" sz="3400" b="1" dirty="0">
              <a:solidFill>
                <a:srgbClr val="0300F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89443" y="1740148"/>
            <a:ext cx="7275315" cy="4591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kumimoji="1" lang="en-US" altLang="zh-CN" sz="2400" b="1" dirty="0"/>
              <a:t>19:00</a:t>
            </a:r>
            <a:r>
              <a:rPr kumimoji="1" lang="zh-CN" altLang="en-US" sz="2400" b="1" dirty="0"/>
              <a:t>～</a:t>
            </a:r>
            <a:r>
              <a:rPr kumimoji="1" lang="en-US" altLang="zh-CN" sz="2400" b="1" dirty="0"/>
              <a:t>19:05	</a:t>
            </a:r>
            <a:r>
              <a:rPr kumimoji="1" lang="zh-CN" altLang="en-US" sz="2400" b="1" dirty="0"/>
              <a:t>作业情况、活动筹备</a:t>
            </a:r>
            <a:endParaRPr kumimoji="1" lang="en-US" altLang="zh-CN" sz="24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3189444" y="2444342"/>
            <a:ext cx="7275314" cy="45914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457200" indent="-457200">
              <a:buFont typeface="+mj-ea"/>
              <a:buAutoNum type="circleNumDbPlain" startAt="2"/>
            </a:pPr>
            <a:r>
              <a:rPr kumimoji="1" lang="en-US" altLang="zh-CN" sz="2400" b="1" dirty="0"/>
              <a:t>19:05</a:t>
            </a:r>
            <a:r>
              <a:rPr kumimoji="1" lang="zh-CN" altLang="en-US" sz="2400" b="1" dirty="0"/>
              <a:t>～</a:t>
            </a:r>
            <a:r>
              <a:rPr kumimoji="1" lang="en-US" altLang="zh-CN" sz="2400" b="1" dirty="0"/>
              <a:t>19:50	</a:t>
            </a:r>
            <a:r>
              <a:rPr kumimoji="1" lang="zh-CN" altLang="en-US" sz="2400" b="1" dirty="0"/>
              <a:t>讲师介绍、课程讲解</a:t>
            </a:r>
            <a:endParaRPr kumimoji="1" lang="en-US" altLang="zh-CN" sz="24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3189444" y="3148535"/>
            <a:ext cx="7275315" cy="46166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457200" indent="-457200">
              <a:buFont typeface="+mj-ea"/>
              <a:buAutoNum type="circleNumDbPlain" startAt="3"/>
            </a:pPr>
            <a:r>
              <a:rPr kumimoji="1" lang="en-US" altLang="zh-CN" sz="2400" b="1" dirty="0"/>
              <a:t>19:50</a:t>
            </a:r>
            <a:r>
              <a:rPr kumimoji="1" lang="zh-CN" altLang="en-US" sz="2400" b="1" dirty="0"/>
              <a:t>～</a:t>
            </a:r>
            <a:r>
              <a:rPr kumimoji="1" lang="en-US" altLang="zh-CN" sz="2400" b="1" dirty="0"/>
              <a:t>20:00	</a:t>
            </a:r>
            <a:r>
              <a:rPr kumimoji="1" lang="zh-CN" altLang="en-US" sz="2400" b="1" dirty="0"/>
              <a:t>课程作业、探索更多开源活动</a:t>
            </a:r>
            <a:endParaRPr kumimoji="1" lang="en-US" altLang="zh-CN" sz="2400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3189444" y="3852729"/>
            <a:ext cx="7275314" cy="46166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457200" indent="-457200">
              <a:buFont typeface="+mj-ea"/>
              <a:buAutoNum type="circleNumDbPlain" startAt="4"/>
            </a:pPr>
            <a:r>
              <a:rPr kumimoji="1" lang="en-US" altLang="zh-CN" sz="2400" b="1" dirty="0"/>
              <a:t>20:00</a:t>
            </a:r>
            <a:r>
              <a:rPr kumimoji="1" lang="zh-CN" altLang="en-US" sz="2400" b="1" dirty="0"/>
              <a:t>～</a:t>
            </a:r>
            <a:r>
              <a:rPr kumimoji="1" lang="en-US" altLang="zh-CN" sz="2400" b="1" dirty="0"/>
              <a:t>20:05	</a:t>
            </a:r>
            <a:r>
              <a:rPr kumimoji="1" lang="zh-CN" altLang="en-US" sz="2400" b="1" dirty="0"/>
              <a:t>下节课预告</a:t>
            </a:r>
            <a:endParaRPr kumimoji="1" lang="en-US" altLang="zh-CN" sz="2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8400" y="2437734"/>
            <a:ext cx="7315200" cy="991266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rgbClr val="0300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作业情况</a:t>
            </a:r>
            <a:endParaRPr lang="zh-CN" altLang="en-US" b="1" dirty="0">
              <a:solidFill>
                <a:srgbClr val="0300F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231856" y="45054"/>
            <a:ext cx="10465132" cy="5286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400" b="1" dirty="0">
                <a:solidFill>
                  <a:srgbClr val="0300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作业情况</a:t>
            </a:r>
            <a:endParaRPr lang="zh-CN" altLang="en-US" sz="3400" b="1" dirty="0">
              <a:solidFill>
                <a:srgbClr val="0300F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0" y="670560"/>
          <a:ext cx="12192000" cy="5749274"/>
        </p:xfrm>
        <a:graphic>
          <a:graphicData uri="http://schemas.openxmlformats.org/drawingml/2006/table">
            <a:tbl>
              <a:tblPr/>
              <a:tblGrid>
                <a:gridCol w="2278622"/>
                <a:gridCol w="1617493"/>
                <a:gridCol w="1974263"/>
                <a:gridCol w="1974263"/>
                <a:gridCol w="2373096"/>
                <a:gridCol w="1974263"/>
              </a:tblGrid>
              <a:tr h="521468">
                <a:tc>
                  <a:txBody>
                    <a:bodyPr/>
                    <a:lstStyle/>
                    <a:p>
                      <a:endParaRPr lang="zh-CN" altLang="en-US" sz="1600" b="1" dirty="0">
                        <a:effectLst/>
                      </a:endParaRPr>
                    </a:p>
                  </a:txBody>
                  <a:tcPr marL="63678" marR="63678" marT="31839" marB="3183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effectLst/>
                        </a:rPr>
                        <a:t>第一节课：提</a:t>
                      </a:r>
                      <a:r>
                        <a:rPr lang="en-GB" sz="1600" b="1" dirty="0">
                          <a:effectLst/>
                        </a:rPr>
                        <a:t>PR</a:t>
                      </a:r>
                      <a:endParaRPr lang="en-GB" sz="1600" b="1" dirty="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effectLst/>
                        </a:rPr>
                        <a:t>第一节课：名词解释</a:t>
                      </a:r>
                      <a:endParaRPr lang="zh-CN" altLang="en-US" sz="1600" b="1" dirty="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effectLst/>
                        </a:rPr>
                        <a:t>第二节课：视频打卡</a:t>
                      </a:r>
                      <a:endParaRPr lang="zh-CN" altLang="en-US" sz="1600" b="1" dirty="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solidFill>
                            <a:srgbClr val="1C7231"/>
                          </a:solidFill>
                          <a:effectLst/>
                        </a:rPr>
                        <a:t>第二节课：手动实现框架</a:t>
                      </a:r>
                      <a:endParaRPr lang="zh-CN" altLang="en-US" sz="1600" b="1" dirty="0">
                        <a:solidFill>
                          <a:srgbClr val="1C7231"/>
                        </a:solidFill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effectLst/>
                        </a:rPr>
                        <a:t>第三节课：编译打卡</a:t>
                      </a:r>
                      <a:endParaRPr lang="zh-CN" altLang="en-US" sz="1600" b="1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695">
                <a:tc>
                  <a:txBody>
                    <a:bodyPr/>
                    <a:lstStyle/>
                    <a:p>
                      <a:pPr fontAlgn="ctr"/>
                      <a:r>
                        <a:rPr lang="en-GB" sz="1600" b="1">
                          <a:effectLst/>
                          <a:latin typeface="-apple-system"/>
                        </a:rPr>
                        <a:t>DawnMagnet</a:t>
                      </a:r>
                      <a:endParaRPr lang="en-GB" sz="1600" b="1">
                        <a:effectLst/>
                        <a:latin typeface="-apple-system"/>
                      </a:endParaRPr>
                    </a:p>
                  </a:txBody>
                  <a:tcPr marL="63678" marR="63678" marT="31839" marB="3183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✅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>
                        <a:effectLst/>
                        <a:latin typeface="-apple-system"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695">
                <a:tc>
                  <a:txBody>
                    <a:bodyPr/>
                    <a:lstStyle/>
                    <a:p>
                      <a:pPr fontAlgn="ctr"/>
                      <a:r>
                        <a:rPr lang="en-GB" sz="1600" b="1" dirty="0">
                          <a:effectLst/>
                          <a:latin typeface="-apple-system"/>
                        </a:rPr>
                        <a:t>anine09（Epsilon </a:t>
                      </a:r>
                      <a:r>
                        <a:rPr lang="en-GB" sz="1600" b="1" dirty="0" err="1">
                          <a:effectLst/>
                          <a:latin typeface="-apple-system"/>
                        </a:rPr>
                        <a:t>Luoo</a:t>
                      </a:r>
                      <a:r>
                        <a:rPr lang="en-GB" sz="1600" b="1" dirty="0">
                          <a:effectLst/>
                          <a:latin typeface="-apple-system"/>
                        </a:rPr>
                        <a:t>）</a:t>
                      </a:r>
                      <a:endParaRPr lang="en-GB" sz="1600" b="1" dirty="0">
                        <a:effectLst/>
                        <a:latin typeface="-apple-system"/>
                      </a:endParaRPr>
                    </a:p>
                  </a:txBody>
                  <a:tcPr marL="63678" marR="63678" marT="31839" marB="3183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✅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✅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>
                        <a:effectLst/>
                        <a:latin typeface="-apple-system"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695">
                <a:tc>
                  <a:txBody>
                    <a:bodyPr/>
                    <a:lstStyle/>
                    <a:p>
                      <a:pPr fontAlgn="ctr"/>
                      <a:r>
                        <a:rPr lang="en-GB" sz="1600" b="1">
                          <a:effectLst/>
                          <a:latin typeface="-apple-system"/>
                        </a:rPr>
                        <a:t>a-strong-python</a:t>
                      </a:r>
                      <a:endParaRPr lang="en-GB" sz="1600" b="1">
                        <a:effectLst/>
                        <a:latin typeface="-apple-system"/>
                      </a:endParaRPr>
                    </a:p>
                  </a:txBody>
                  <a:tcPr marL="63678" marR="63678" marT="31839" marB="3183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</a:rPr>
                        <a:t>✅</a:t>
                      </a:r>
                      <a:endParaRPr lang="zh-CN" altLang="en-US" sz="160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effectLst/>
                        </a:rPr>
                        <a:t>✅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ffectLst/>
                        </a:rPr>
                        <a:t>Reviewing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695">
                <a:tc>
                  <a:txBody>
                    <a:bodyPr/>
                    <a:lstStyle/>
                    <a:p>
                      <a:pPr fontAlgn="ctr"/>
                      <a:r>
                        <a:rPr lang="en-GB" sz="1600" b="1" dirty="0" err="1">
                          <a:effectLst/>
                          <a:latin typeface="-apple-system"/>
                        </a:rPr>
                        <a:t>hua</a:t>
                      </a:r>
                      <a:r>
                        <a:rPr lang="en-GB" sz="1600" b="1" dirty="0">
                          <a:effectLst/>
                          <a:latin typeface="-apple-system"/>
                        </a:rPr>
                        <a:t>-zi</a:t>
                      </a:r>
                      <a:endParaRPr lang="en-GB" sz="1600" b="1" dirty="0">
                        <a:effectLst/>
                        <a:latin typeface="-apple-system"/>
                      </a:endParaRPr>
                    </a:p>
                  </a:txBody>
                  <a:tcPr marL="63678" marR="63678" marT="31839" marB="3183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</a:rPr>
                        <a:t>✅</a:t>
                      </a:r>
                      <a:endParaRPr lang="zh-CN" altLang="en-US" sz="160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✅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✅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</a:rPr>
                        <a:t>✅</a:t>
                      </a:r>
                      <a:endParaRPr lang="zh-CN" altLang="en-US" sz="160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effectLst/>
                        </a:rPr>
                        <a:t>✅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695">
                <a:tc>
                  <a:txBody>
                    <a:bodyPr/>
                    <a:lstStyle/>
                    <a:p>
                      <a:pPr fontAlgn="ctr"/>
                      <a:r>
                        <a:rPr lang="en-GB" sz="1600" b="1" dirty="0" err="1">
                          <a:effectLst/>
                          <a:latin typeface="-apple-system"/>
                        </a:rPr>
                        <a:t>kewuyu</a:t>
                      </a:r>
                      <a:r>
                        <a:rPr lang="en-GB" sz="1600" b="1" dirty="0">
                          <a:effectLst/>
                          <a:latin typeface="-apple-system"/>
                        </a:rPr>
                        <a:t>（</a:t>
                      </a:r>
                      <a:r>
                        <a:rPr lang="zh-CN" altLang="en-US" sz="1600" b="1" dirty="0">
                          <a:effectLst/>
                          <a:latin typeface="-apple-system"/>
                        </a:rPr>
                        <a:t>晨土飞扬）</a:t>
                      </a:r>
                      <a:endParaRPr lang="zh-CN" altLang="en-US" sz="1600" b="1" dirty="0">
                        <a:effectLst/>
                        <a:latin typeface="-apple-system"/>
                      </a:endParaRPr>
                    </a:p>
                  </a:txBody>
                  <a:tcPr marL="63678" marR="63678" marT="31839" marB="3183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</a:rPr>
                        <a:t>✅</a:t>
                      </a:r>
                      <a:endParaRPr lang="zh-CN" altLang="en-US" sz="160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✅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</a:rPr>
                        <a:t>✅</a:t>
                      </a:r>
                      <a:endParaRPr lang="zh-CN" altLang="en-US" sz="160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695">
                <a:tc>
                  <a:txBody>
                    <a:bodyPr/>
                    <a:lstStyle/>
                    <a:p>
                      <a:pPr fontAlgn="ctr"/>
                      <a:r>
                        <a:rPr lang="en-GB" sz="1600" b="1" dirty="0" err="1">
                          <a:effectLst/>
                          <a:latin typeface="-apple-system"/>
                        </a:rPr>
                        <a:t>mrcangye</a:t>
                      </a:r>
                      <a:r>
                        <a:rPr lang="en-GB" sz="1600" b="1" dirty="0">
                          <a:effectLst/>
                          <a:latin typeface="-apple-system"/>
                        </a:rPr>
                        <a:t>（</a:t>
                      </a:r>
                      <a:r>
                        <a:rPr lang="zh-CN" altLang="en-US" sz="1600" b="1" dirty="0">
                          <a:effectLst/>
                          <a:latin typeface="-apple-system"/>
                        </a:rPr>
                        <a:t>陈沧夜）</a:t>
                      </a:r>
                      <a:endParaRPr lang="zh-CN" altLang="en-US" sz="1600" b="1" dirty="0">
                        <a:effectLst/>
                        <a:latin typeface="-apple-system"/>
                      </a:endParaRPr>
                    </a:p>
                  </a:txBody>
                  <a:tcPr marL="63678" marR="63678" marT="31839" marB="3183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</a:rPr>
                        <a:t>✅</a:t>
                      </a:r>
                      <a:endParaRPr lang="zh-CN" altLang="en-US" sz="160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✅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dirty="0">
                        <a:effectLst/>
                        <a:latin typeface="-apple-system"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ffectLst/>
                        </a:rPr>
                        <a:t>-</a:t>
                      </a:r>
                      <a:endParaRPr lang="en-US" altLang="zh-CN" sz="1600" dirty="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695">
                <a:tc>
                  <a:txBody>
                    <a:bodyPr/>
                    <a:lstStyle/>
                    <a:p>
                      <a:pPr fontAlgn="ctr"/>
                      <a:r>
                        <a:rPr lang="en-GB" sz="1600" b="1" dirty="0" err="1">
                          <a:effectLst/>
                          <a:latin typeface="-apple-system"/>
                        </a:rPr>
                        <a:t>Liyulingyue</a:t>
                      </a:r>
                      <a:endParaRPr lang="en-GB" sz="1600" b="1" dirty="0">
                        <a:effectLst/>
                        <a:latin typeface="-apple-system"/>
                      </a:endParaRPr>
                    </a:p>
                  </a:txBody>
                  <a:tcPr marL="63678" marR="63678" marT="31839" marB="3183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</a:rPr>
                        <a:t>✅</a:t>
                      </a:r>
                      <a:endParaRPr lang="zh-CN" altLang="en-US" sz="160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✅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dirty="0">
                        <a:effectLst/>
                        <a:latin typeface="-apple-system"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695">
                <a:tc>
                  <a:txBody>
                    <a:bodyPr/>
                    <a:lstStyle/>
                    <a:p>
                      <a:pPr fontAlgn="ctr"/>
                      <a:r>
                        <a:rPr lang="en-GB" sz="1600" b="1" dirty="0" err="1">
                          <a:effectLst/>
                          <a:latin typeface="-apple-system"/>
                        </a:rPr>
                        <a:t>Difers</a:t>
                      </a:r>
                      <a:endParaRPr lang="en-GB" sz="1600" b="1" dirty="0">
                        <a:effectLst/>
                        <a:latin typeface="-apple-system"/>
                      </a:endParaRPr>
                    </a:p>
                  </a:txBody>
                  <a:tcPr marL="63678" marR="63678" marT="31839" marB="3183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</a:rPr>
                        <a:t>✅</a:t>
                      </a:r>
                      <a:endParaRPr lang="zh-CN" altLang="en-US" sz="160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</a:rPr>
                        <a:t>✅</a:t>
                      </a:r>
                      <a:endParaRPr lang="zh-CN" altLang="en-US" sz="160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✅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✅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695">
                <a:tc>
                  <a:txBody>
                    <a:bodyPr/>
                    <a:lstStyle/>
                    <a:p>
                      <a:pPr fontAlgn="ctr"/>
                      <a:r>
                        <a:rPr lang="en-GB" sz="1600" b="1" dirty="0" err="1">
                          <a:effectLst/>
                          <a:latin typeface="-apple-system"/>
                        </a:rPr>
                        <a:t>ccsuzzh</a:t>
                      </a:r>
                      <a:endParaRPr lang="en-GB" sz="1600" b="1" dirty="0">
                        <a:effectLst/>
                        <a:latin typeface="-apple-system"/>
                      </a:endParaRPr>
                    </a:p>
                  </a:txBody>
                  <a:tcPr marL="63678" marR="63678" marT="31839" marB="3183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</a:rPr>
                        <a:t>✅</a:t>
                      </a:r>
                      <a:endParaRPr lang="zh-CN" altLang="en-US" sz="160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</a:rPr>
                        <a:t>✅</a:t>
                      </a:r>
                      <a:endParaRPr lang="zh-CN" altLang="en-US" sz="160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dirty="0">
                        <a:effectLst/>
                        <a:latin typeface="-apple-system"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ffectLst/>
                        </a:rPr>
                        <a:t>-</a:t>
                      </a:r>
                      <a:endParaRPr lang="en-US" altLang="zh-CN" sz="1600" dirty="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695">
                <a:tc>
                  <a:txBody>
                    <a:bodyPr/>
                    <a:lstStyle/>
                    <a:p>
                      <a:pPr fontAlgn="ctr"/>
                      <a:r>
                        <a:rPr lang="en-GB" sz="1600" b="1" dirty="0" err="1">
                          <a:effectLst/>
                          <a:latin typeface="-apple-system"/>
                        </a:rPr>
                        <a:t>mnibatch</a:t>
                      </a:r>
                      <a:endParaRPr lang="en-GB" sz="1600" b="1" dirty="0">
                        <a:effectLst/>
                        <a:latin typeface="-apple-system"/>
                      </a:endParaRPr>
                    </a:p>
                  </a:txBody>
                  <a:tcPr marL="63678" marR="63678" marT="31839" marB="3183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</a:rPr>
                        <a:t>✅</a:t>
                      </a:r>
                      <a:endParaRPr lang="zh-CN" altLang="en-US" sz="160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>
                        <a:effectLst/>
                        <a:latin typeface="-apple-system"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695">
                <a:tc>
                  <a:txBody>
                    <a:bodyPr/>
                    <a:lstStyle/>
                    <a:p>
                      <a:pPr fontAlgn="ctr"/>
                      <a:r>
                        <a:rPr lang="en-GB" sz="1600" b="1" dirty="0">
                          <a:effectLst/>
                          <a:latin typeface="-apple-system"/>
                        </a:rPr>
                        <a:t>cs512-ctrl（</a:t>
                      </a:r>
                      <a:r>
                        <a:rPr lang="zh-CN" altLang="en-US" sz="1600" b="1" dirty="0">
                          <a:effectLst/>
                          <a:latin typeface="-apple-system"/>
                        </a:rPr>
                        <a:t>小小申）</a:t>
                      </a:r>
                      <a:endParaRPr lang="zh-CN" altLang="en-US" sz="1600" b="1" dirty="0">
                        <a:effectLst/>
                        <a:latin typeface="-apple-system"/>
                      </a:endParaRPr>
                    </a:p>
                  </a:txBody>
                  <a:tcPr marL="63678" marR="63678" marT="31839" marB="3183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</a:rPr>
                        <a:t>✅</a:t>
                      </a:r>
                      <a:endParaRPr lang="zh-CN" altLang="en-US" sz="160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</a:rPr>
                        <a:t>✅</a:t>
                      </a:r>
                      <a:endParaRPr lang="zh-CN" altLang="en-US" sz="160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695">
                <a:tc>
                  <a:txBody>
                    <a:bodyPr/>
                    <a:lstStyle/>
                    <a:p>
                      <a:pPr fontAlgn="ctr"/>
                      <a:r>
                        <a:rPr lang="en-GB" sz="1600" b="1" dirty="0" err="1">
                          <a:effectLst/>
                          <a:latin typeface="-apple-system"/>
                        </a:rPr>
                        <a:t>timerring（YOLO</a:t>
                      </a:r>
                      <a:r>
                        <a:rPr lang="en-GB" sz="1600" b="1" dirty="0">
                          <a:effectLst/>
                          <a:latin typeface="-apple-system"/>
                        </a:rPr>
                        <a:t>）</a:t>
                      </a:r>
                      <a:endParaRPr lang="en-GB" sz="1600" b="1" dirty="0">
                        <a:effectLst/>
                        <a:latin typeface="-apple-system"/>
                      </a:endParaRPr>
                    </a:p>
                  </a:txBody>
                  <a:tcPr marL="63678" marR="63678" marT="31839" marB="3183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</a:rPr>
                        <a:t>✅</a:t>
                      </a:r>
                      <a:endParaRPr lang="zh-CN" altLang="en-US" sz="160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</a:rPr>
                        <a:t>✅</a:t>
                      </a:r>
                      <a:endParaRPr lang="zh-CN" altLang="en-US" sz="160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</a:rPr>
                        <a:t>✅</a:t>
                      </a:r>
                      <a:endParaRPr lang="zh-CN" altLang="en-US" sz="160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695">
                <a:tc>
                  <a:txBody>
                    <a:bodyPr/>
                    <a:lstStyle/>
                    <a:p>
                      <a:pPr fontAlgn="ctr"/>
                      <a:r>
                        <a:rPr lang="en-GB" sz="1600" b="1" dirty="0" err="1">
                          <a:effectLst/>
                          <a:latin typeface="-apple-system"/>
                        </a:rPr>
                        <a:t>songyuc</a:t>
                      </a:r>
                      <a:endParaRPr lang="en-GB" sz="1600" b="1" dirty="0">
                        <a:effectLst/>
                        <a:latin typeface="-apple-system"/>
                      </a:endParaRPr>
                    </a:p>
                  </a:txBody>
                  <a:tcPr marL="63678" marR="63678" marT="31839" marB="3183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</a:rPr>
                        <a:t>✅</a:t>
                      </a:r>
                      <a:endParaRPr lang="zh-CN" altLang="en-US" sz="160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</a:rPr>
                        <a:t>✅</a:t>
                      </a:r>
                      <a:endParaRPr lang="zh-CN" altLang="en-US" sz="160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</a:rPr>
                        <a:t>✅</a:t>
                      </a:r>
                      <a:endParaRPr lang="zh-CN" altLang="en-US" sz="160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✅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695">
                <a:tc>
                  <a:txBody>
                    <a:bodyPr/>
                    <a:lstStyle/>
                    <a:p>
                      <a:pPr fontAlgn="ctr"/>
                      <a:r>
                        <a:rPr lang="en-GB" sz="1600" b="1" dirty="0" err="1">
                          <a:effectLst/>
                          <a:latin typeface="-apple-system"/>
                        </a:rPr>
                        <a:t>Moqim-Flourite</a:t>
                      </a:r>
                      <a:endParaRPr lang="en-GB" sz="1600" b="1" dirty="0">
                        <a:effectLst/>
                        <a:latin typeface="-apple-system"/>
                      </a:endParaRPr>
                    </a:p>
                  </a:txBody>
                  <a:tcPr marL="63678" marR="63678" marT="31839" marB="3183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</a:rPr>
                        <a:t>✅</a:t>
                      </a:r>
                      <a:endParaRPr lang="zh-CN" altLang="en-US" sz="160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effectLst/>
                        </a:rPr>
                        <a:t>✅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695">
                <a:tc>
                  <a:txBody>
                    <a:bodyPr/>
                    <a:lstStyle/>
                    <a:p>
                      <a:pPr fontAlgn="ctr"/>
                      <a:r>
                        <a:rPr lang="en-GB" sz="1600" b="1" dirty="0" err="1">
                          <a:effectLst/>
                          <a:latin typeface="-apple-system"/>
                        </a:rPr>
                        <a:t>supercodebull</a:t>
                      </a:r>
                      <a:endParaRPr lang="en-GB" sz="1600" b="1" dirty="0">
                        <a:effectLst/>
                        <a:latin typeface="-apple-system"/>
                      </a:endParaRPr>
                    </a:p>
                  </a:txBody>
                  <a:tcPr marL="63678" marR="63678" marT="31839" marB="3183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</a:rPr>
                        <a:t>✅</a:t>
                      </a:r>
                      <a:endParaRPr lang="zh-CN" altLang="en-US" sz="160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</a:rPr>
                        <a:t>✅</a:t>
                      </a:r>
                      <a:endParaRPr lang="zh-CN" altLang="en-US" sz="160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</a:rPr>
                        <a:t>✅</a:t>
                      </a:r>
                      <a:endParaRPr lang="zh-CN" altLang="en-US" sz="160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effectLst/>
                        </a:rPr>
                        <a:t>✅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695">
                <a:tc>
                  <a:txBody>
                    <a:bodyPr/>
                    <a:lstStyle/>
                    <a:p>
                      <a:pPr fontAlgn="ctr"/>
                      <a:r>
                        <a:rPr lang="en-GB" sz="1600" b="1" dirty="0">
                          <a:effectLst/>
                          <a:latin typeface="-apple-system"/>
                        </a:rPr>
                        <a:t>ZX1500198773</a:t>
                      </a:r>
                      <a:endParaRPr lang="en-GB" sz="1600" b="1" dirty="0">
                        <a:effectLst/>
                        <a:latin typeface="-apple-system"/>
                      </a:endParaRPr>
                    </a:p>
                  </a:txBody>
                  <a:tcPr marL="63678" marR="63678" marT="31839" marB="3183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✅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69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1600" b="1" kern="1200" dirty="0" err="1">
                          <a:solidFill>
                            <a:schemeClr val="tx1"/>
                          </a:solidFill>
                          <a:effectLst/>
                          <a:latin typeface="-apple-system"/>
                          <a:ea typeface="+mn-ea"/>
                          <a:cs typeface="+mn-cs"/>
                        </a:rPr>
                        <a:t>Ricardosz</a:t>
                      </a:r>
                      <a:endParaRPr lang="en-GB" altLang="zh-CN" sz="1600" b="1" kern="1200" dirty="0">
                        <a:solidFill>
                          <a:schemeClr val="tx1"/>
                        </a:solidFill>
                        <a:effectLst/>
                        <a:latin typeface="-apple-system"/>
                        <a:ea typeface="+mn-ea"/>
                        <a:cs typeface="+mn-cs"/>
                      </a:endParaRPr>
                    </a:p>
                  </a:txBody>
                  <a:tcPr marL="63678" marR="63678" marT="31839" marB="3183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effectLst/>
                        </a:rPr>
                        <a:t>✅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231856" y="45054"/>
            <a:ext cx="10465132" cy="5286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400" b="1" dirty="0">
                <a:solidFill>
                  <a:srgbClr val="0300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活动筹备</a:t>
            </a:r>
            <a:endParaRPr lang="zh-CN" altLang="en-US" sz="3400" b="1" dirty="0">
              <a:solidFill>
                <a:srgbClr val="0300F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15004" y="4198132"/>
            <a:ext cx="5161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Paddle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PR</a:t>
            </a:r>
            <a:r>
              <a:rPr kumimoji="1" lang="zh-CN" altLang="en-US" sz="2800" b="1" dirty="0"/>
              <a:t>赏析活动（酝酿中）</a:t>
            </a:r>
            <a:endParaRPr kumimoji="1" lang="zh-CN" altLang="en-US" sz="28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3515004" y="1863364"/>
            <a:ext cx="6484467" cy="1615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 dirty="0">
                <a:solidFill>
                  <a:srgbClr val="00B050"/>
                </a:solidFill>
              </a:rPr>
              <a:t>飞桨高频</a:t>
            </a:r>
            <a:r>
              <a:rPr kumimoji="1" lang="en-US" altLang="zh-CN" sz="2800" b="1" dirty="0">
                <a:solidFill>
                  <a:srgbClr val="00B050"/>
                </a:solidFill>
              </a:rPr>
              <a:t>API</a:t>
            </a:r>
            <a:r>
              <a:rPr kumimoji="1" lang="zh-CN" altLang="en-US" sz="2800" b="1" dirty="0">
                <a:solidFill>
                  <a:srgbClr val="00B050"/>
                </a:solidFill>
              </a:rPr>
              <a:t>文档评测活动（即将结束）</a:t>
            </a:r>
            <a:endParaRPr kumimoji="1" lang="en-US" altLang="zh-CN" sz="2800" b="1" dirty="0">
              <a:solidFill>
                <a:srgbClr val="00B050"/>
              </a:solidFill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难度低、耗时短</a:t>
            </a:r>
            <a:endParaRPr kumimoji="1" lang="en-US" altLang="zh-CN" sz="20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奖励：</a:t>
            </a:r>
            <a:r>
              <a:rPr kumimoji="1" lang="en-US" altLang="zh-CN" sz="2000" dirty="0"/>
              <a:t>15</a:t>
            </a:r>
            <a:r>
              <a:rPr kumimoji="1" lang="zh-CN" altLang="en-US" sz="2000" dirty="0"/>
              <a:t>份奖品</a:t>
            </a:r>
            <a:endParaRPr kumimoji="1" lang="en-US" altLang="zh-CN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8400" y="2437734"/>
            <a:ext cx="7315200" cy="991266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rgbClr val="0300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讲师介绍、课程讲解</a:t>
            </a:r>
            <a:endParaRPr lang="zh-CN" altLang="en-US" b="1" dirty="0">
              <a:solidFill>
                <a:srgbClr val="0300F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231856" y="45054"/>
            <a:ext cx="10465132" cy="5286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400" b="1" dirty="0">
                <a:solidFill>
                  <a:srgbClr val="0300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讲师介绍</a:t>
            </a:r>
            <a:endParaRPr lang="zh-CN" altLang="en-US" sz="3400" b="1" dirty="0">
              <a:solidFill>
                <a:srgbClr val="0300F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16735" y="1279525"/>
            <a:ext cx="1238250" cy="1238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681095" y="1279525"/>
            <a:ext cx="609600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/>
              <a:t>笠雨聆月</a:t>
            </a:r>
            <a:endParaRPr lang="zh-CN" altLang="en-US" sz="3200"/>
          </a:p>
          <a:p>
            <a:endParaRPr lang="zh-CN" altLang="en-US" sz="3200"/>
          </a:p>
        </p:txBody>
      </p:sp>
      <p:sp>
        <p:nvSpPr>
          <p:cNvPr id="4" name="文本框 3"/>
          <p:cNvSpPr txBox="1"/>
          <p:nvPr/>
        </p:nvSpPr>
        <p:spPr>
          <a:xfrm>
            <a:off x="3679825" y="1995805"/>
            <a:ext cx="70173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PaddlePaddle Open Source Contributor</a:t>
            </a:r>
            <a:endParaRPr lang="en-US" altLang="zh-CN" sz="2800"/>
          </a:p>
        </p:txBody>
      </p:sp>
      <p:sp>
        <p:nvSpPr>
          <p:cNvPr id="5" name="文本框 4"/>
          <p:cNvSpPr txBox="1"/>
          <p:nvPr/>
        </p:nvSpPr>
        <p:spPr>
          <a:xfrm>
            <a:off x="1494790" y="278384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贡献</a:t>
            </a:r>
            <a:r>
              <a:rPr lang="zh-CN" altLang="en-US"/>
              <a:t>示例：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960880" y="3223895"/>
            <a:ext cx="8270875" cy="27870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231856" y="45054"/>
            <a:ext cx="10465132" cy="5286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400" b="1" dirty="0">
                <a:solidFill>
                  <a:srgbClr val="0300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课程讲解</a:t>
            </a:r>
            <a:endParaRPr lang="zh-CN" altLang="en-US" sz="3400" b="1" dirty="0">
              <a:solidFill>
                <a:srgbClr val="0300F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19603" y="2442718"/>
            <a:ext cx="6352794" cy="672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hlinkClick r:id="rId1"/>
              </a:rPr>
              <a:t>从零实现深度学习框架 基础框架的构建</a:t>
            </a:r>
            <a:endParaRPr lang="en-US" altLang="zh-CN" sz="2800" b="1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  <p:tag name="KSO_WM_UNIT_PLACING_PICTURE_USER_VIEWPORT" val="{&quot;height&quot;:1950,&quot;width&quot;:1950}"/>
</p:tagLst>
</file>

<file path=ppt/tags/tag2.xml><?xml version="1.0" encoding="utf-8"?>
<p:tagLst xmlns:p="http://schemas.openxmlformats.org/presentationml/2006/main">
  <p:tag name="KSO_WM_BEAUTIFY_FLAG" val=""/>
  <p:tag name="KSO_WM_UNIT_PLACING_PICTURE_USER_VIEWPORT" val="{&quot;height&quot;:5145,&quot;width&quot;:15270}"/>
</p:tagLst>
</file>

<file path=ppt/tags/tag3.xml><?xml version="1.0" encoding="utf-8"?>
<p:tagLst xmlns:p="http://schemas.openxmlformats.org/presentationml/2006/main">
  <p:tag name="KSO_WPP_MARK_KEY" val="2d5ee5f3-e09e-4391-af9c-8060e238dabd"/>
  <p:tag name="COMMONDATA" val="eyJoZGlkIjoiOWYxMGUxNjA0MDJmNDNmZjdmYjk1NDExMTUzOTU5OWMifQ=="/>
</p:tagLst>
</file>

<file path=ppt/theme/theme1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1570</Words>
  <Application>WPS 演示</Application>
  <PresentationFormat>宽屏</PresentationFormat>
  <Paragraphs>247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-apple-system</vt:lpstr>
      <vt:lpstr>Segoe Print</vt:lpstr>
      <vt:lpstr>等线</vt:lpstr>
      <vt:lpstr>Arial Unicode MS</vt:lpstr>
      <vt:lpstr>等线 Light</vt:lpstr>
      <vt:lpstr>Calibri</vt:lpstr>
      <vt:lpstr>4_自定义设计方案</vt:lpstr>
      <vt:lpstr>LearnDL 学习计划</vt:lpstr>
      <vt:lpstr>LearnDL 学习计划</vt:lpstr>
      <vt:lpstr>第五课议程</vt:lpstr>
      <vt:lpstr>作业情况</vt:lpstr>
      <vt:lpstr>PowerPoint 演示文稿</vt:lpstr>
      <vt:lpstr>PowerPoint 演示文稿</vt:lpstr>
      <vt:lpstr>讲师介绍、课程讲解</vt:lpstr>
      <vt:lpstr>PowerPoint 演示文稿</vt:lpstr>
      <vt:lpstr>PowerPoint 演示文稿</vt:lpstr>
      <vt:lpstr>自由讨论</vt:lpstr>
      <vt:lpstr>讲师、助教招募</vt:lpstr>
      <vt:lpstr>PowerPoint 演示文稿</vt:lpstr>
      <vt:lpstr>PowerPoint 演示文稿</vt:lpstr>
      <vt:lpstr>探索更多开源活动</vt:lpstr>
      <vt:lpstr>PowerPoint 演示文稿</vt:lpstr>
      <vt:lpstr>本节课作业</vt:lpstr>
      <vt:lpstr>PowerPoint 演示文稿</vt:lpstr>
      <vt:lpstr>课程预告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Cas0279</dc:creator>
  <cp:lastModifiedBy>ZYQ</cp:lastModifiedBy>
  <cp:revision>502</cp:revision>
  <dcterms:created xsi:type="dcterms:W3CDTF">2022-07-27T03:39:00Z</dcterms:created>
  <dcterms:modified xsi:type="dcterms:W3CDTF">2023-03-29T10:12:20Z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D638E3516436433392E3FBF72A0D7EC8</vt:lpwstr>
  </property>
</Properties>
</file>