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16601916" r:id="rId2"/>
    <p:sldId id="16601920" r:id="rId3"/>
    <p:sldId id="16601865" r:id="rId4"/>
    <p:sldId id="16601923" r:id="rId5"/>
    <p:sldId id="16601924" r:id="rId6"/>
    <p:sldId id="16601954" r:id="rId7"/>
    <p:sldId id="16601955" r:id="rId8"/>
    <p:sldId id="16601953" r:id="rId9"/>
    <p:sldId id="16601902" r:id="rId10"/>
    <p:sldId id="16601964" r:id="rId11"/>
    <p:sldId id="16601928" r:id="rId12"/>
    <p:sldId id="16601931" r:id="rId13"/>
    <p:sldId id="16601929" r:id="rId14"/>
    <p:sldId id="16601932" r:id="rId15"/>
    <p:sldId id="16601933" r:id="rId16"/>
    <p:sldId id="16601926" r:id="rId17"/>
    <p:sldId id="16601927" r:id="rId18"/>
    <p:sldId id="16601963" r:id="rId19"/>
    <p:sldId id="16601959" r:id="rId20"/>
    <p:sldId id="16601960" r:id="rId21"/>
    <p:sldId id="16601958" r:id="rId22"/>
    <p:sldId id="16601961" r:id="rId23"/>
    <p:sldId id="16601962" r:id="rId24"/>
    <p:sldId id="16601880" r:id="rId25"/>
    <p:sldId id="16601904" r:id="rId26"/>
    <p:sldId id="16601912" r:id="rId27"/>
    <p:sldId id="16601905" r:id="rId28"/>
    <p:sldId id="16601915" r:id="rId29"/>
    <p:sldId id="16601919" r:id="rId30"/>
    <p:sldId id="16601952" r:id="rId31"/>
    <p:sldId id="16601956" r:id="rId32"/>
    <p:sldId id="16601957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pos="1684" userDrawn="1">
          <p15:clr>
            <a:srgbClr val="A4A3A4"/>
          </p15:clr>
        </p15:guide>
        <p15:guide id="5" orient="horz" pos="623" userDrawn="1">
          <p15:clr>
            <a:srgbClr val="A4A3A4"/>
          </p15:clr>
        </p15:guide>
        <p15:guide id="6" orient="horz" pos="391" userDrawn="1">
          <p15:clr>
            <a:srgbClr val="A4A3A4"/>
          </p15:clr>
        </p15:guide>
        <p15:guide id="7" orient="horz" pos="4111" userDrawn="1">
          <p15:clr>
            <a:srgbClr val="A4A3A4"/>
          </p15:clr>
        </p15:guide>
        <p15:guide id="8" pos="622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FFE"/>
    <a:srgbClr val="C0D6FF"/>
    <a:srgbClr val="D7B56A"/>
    <a:srgbClr val="A09796"/>
    <a:srgbClr val="CFA565"/>
    <a:srgbClr val="AC6952"/>
    <a:srgbClr val="C8C2BE"/>
    <a:srgbClr val="C79C5F"/>
    <a:srgbClr val="E5E3C7"/>
    <a:srgbClr val="FAE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3"/>
    <p:restoredTop sz="83808"/>
  </p:normalViewPr>
  <p:slideViewPr>
    <p:cSldViewPr snapToGrid="0" snapToObjects="1" showGuides="1">
      <p:cViewPr varScale="1">
        <p:scale>
          <a:sx n="107" d="100"/>
          <a:sy n="107" d="100"/>
        </p:scale>
        <p:origin x="712" y="160"/>
      </p:cViewPr>
      <p:guideLst>
        <p:guide orient="horz" pos="28"/>
        <p:guide pos="7680"/>
        <p:guide orient="horz" pos="4320"/>
        <p:guide orient="horz" pos="1684"/>
        <p:guide orient="horz" pos="623"/>
        <p:guide orient="horz" pos="391"/>
        <p:guide orient="horz" pos="4111"/>
        <p:guide pos="62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129" d="100"/>
          <a:sy n="129" d="100"/>
        </p:scale>
        <p:origin x="402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4AFC0-EEF9-8D48-9409-ED29905CCA5D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8F34B-23BE-8749-B2B6-B7D8D7D7CE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952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29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271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5272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9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206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08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635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494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891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112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自我介绍：负责体验评测活动的产品经理， 第三期分布式全流程和各位评测员接触较多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56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889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19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20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221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626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5312-03FA-423F-BCD5-B35C3F1EC8E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386551"/>
            <a:ext cx="12192000" cy="482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ddlepaddle.org.c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ddlePaddle/Paddle-Inference-Dem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ddlePaddle/Paddle/issues/50629#tenso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ddlepaddle.org.cn/documentation/docs/zh/develop/dev_guides/api_contributing_guides/api_design_guidelines_standard_cn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paddlepaddle.org.cn/documentation/docs/zh/develop/dev_guides/api_contributing_guides/api_docs_guidelines_cn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zhongkai588/LearnD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sunzhongkai588/LearnDL/blob/main/Introduction.m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ddlePaddle/docs/wiki/&#39134;&#26728;&#25991;&#26723;&#30456;&#20114;&#24341;&#29992;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PaddlePaddle/docs/blob/develop/docs/api/api_labe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ddlePaddle/docs/wiki/&#20013;&#25991;API&#25991;&#26723;&#22797;&#21046;&#33521;&#25991;API&#25991;&#26723;&#31034;&#20363;&#20195;&#30721;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istudio.baidu.com/aistudio/activitydetail/1503019026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PaddlePaddle/community/blob/master/contributors/paddle_contributor_remote_intern_program.pdf" TargetMode="External"/><Relationship Id="rId4" Type="http://schemas.openxmlformats.org/officeDocument/2006/relationships/hyperlink" Target="https://github.com/PaddlePaddle/Paddle/issues/48019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himo.im/sheets/vVqRV0rWaaUdlnqy/NzCTy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addle.wjx.cn/vm/t2FwXMh.aspx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himo.im/sheets/5xkGMw6zw2HRP63X/MODOC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himo.im/sheets/6hUSBNMsrcA0f2uZ/MODOC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ddlePaddle/Paddle/issues/4534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FisherWY/CIN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3143" y="2437734"/>
            <a:ext cx="5805713" cy="99126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LearnDL</a:t>
            </a: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学习计划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45920" y="4485005"/>
            <a:ext cx="3498215" cy="552450"/>
          </a:xfrm>
          <a:prstGeom prst="rect">
            <a:avLst/>
          </a:prstGeom>
          <a:solidFill>
            <a:srgbClr val="DCEFFE"/>
          </a:solidFill>
        </p:spPr>
        <p:txBody>
          <a:bodyPr wrap="square" rtlCol="0">
            <a:noAutofit/>
          </a:bodyPr>
          <a:lstStyle/>
          <a:p>
            <a:r>
              <a:rPr lang="en-US" altLang="zh-CN" sz="3200" b="1" dirty="0"/>
              <a:t>2023</a:t>
            </a:r>
            <a:r>
              <a:rPr lang="zh-CN" altLang="en-US" sz="3200" b="1" dirty="0"/>
              <a:t>年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月</a:t>
            </a:r>
            <a:r>
              <a:rPr lang="en-US" altLang="zh-CN" sz="3200" b="1" dirty="0"/>
              <a:t>22</a:t>
            </a:r>
            <a:r>
              <a:rPr lang="zh-CN" altLang="en-US" sz="3200" b="1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82E125F-1063-5F59-47C7-1BF3BAE93F0E}"/>
              </a:ext>
            </a:extLst>
          </p:cNvPr>
          <p:cNvSpPr txBox="1">
            <a:spLocks/>
          </p:cNvSpPr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讲师介绍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E190852-8D1B-9120-1822-F0BFAFD0DD08}"/>
              </a:ext>
            </a:extLst>
          </p:cNvPr>
          <p:cNvGrpSpPr/>
          <p:nvPr/>
        </p:nvGrpSpPr>
        <p:grpSpPr>
          <a:xfrm>
            <a:off x="3635455" y="2117201"/>
            <a:ext cx="4638553" cy="1074584"/>
            <a:chOff x="2827380" y="1974697"/>
            <a:chExt cx="4638553" cy="107458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149F95E-80A0-D296-1337-CDF23D6F3B9E}"/>
                </a:ext>
              </a:extLst>
            </p:cNvPr>
            <p:cNvGrpSpPr/>
            <p:nvPr/>
          </p:nvGrpSpPr>
          <p:grpSpPr>
            <a:xfrm>
              <a:off x="2827380" y="1974697"/>
              <a:ext cx="1638300" cy="1074584"/>
              <a:chOff x="1404938" y="1247071"/>
              <a:chExt cx="1638300" cy="1074584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83963568-C1B5-D3E9-D2F4-EE4981DDF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4938" y="1247071"/>
                <a:ext cx="1638300" cy="1074584"/>
              </a:xfrm>
              <a:prstGeom prst="rect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482FD2B6-2A50-3CF5-0AEB-62BF9615CF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1888" y="1865338"/>
                <a:ext cx="641350" cy="456317"/>
              </a:xfrm>
              <a:prstGeom prst="rect">
                <a:avLst/>
              </a:prstGeom>
            </p:spPr>
          </p:pic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782C0D8-C8D3-A87D-1F25-D475259DAC56}"/>
                </a:ext>
              </a:extLst>
            </p:cNvPr>
            <p:cNvSpPr txBox="1"/>
            <p:nvPr/>
          </p:nvSpPr>
          <p:spPr>
            <a:xfrm>
              <a:off x="4665166" y="2402950"/>
              <a:ext cx="28007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b="1" dirty="0"/>
                <a:t>一名普通并热爱生活的 </a:t>
              </a:r>
              <a:endParaRPr kumimoji="1" lang="en-US" altLang="zh-CN" b="1" dirty="0"/>
            </a:p>
            <a:p>
              <a:pPr algn="ctr"/>
              <a:r>
                <a:rPr kumimoji="1" lang="en-US" altLang="zh-CN" b="1" dirty="0"/>
                <a:t>Paddle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Inference</a:t>
              </a:r>
              <a:r>
                <a:rPr kumimoji="1" lang="zh-CN" altLang="en-US" b="1" dirty="0"/>
                <a:t> 开发者</a:t>
              </a:r>
              <a:endParaRPr kumimoji="1" lang="en-US" alt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6663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课程讲解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1505" y="979993"/>
            <a:ext cx="7091845" cy="261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200FA"/>
                </a:solidFill>
              </a:rPr>
              <a:t>Paddle</a:t>
            </a:r>
            <a:r>
              <a:rPr lang="zh-CN" altLang="en-US" sz="2800" dirty="0">
                <a:solidFill>
                  <a:srgbClr val="0200FA"/>
                </a:solidFill>
              </a:rPr>
              <a:t> </a:t>
            </a:r>
            <a:r>
              <a:rPr lang="en-US" altLang="zh-CN" sz="2800" dirty="0">
                <a:solidFill>
                  <a:srgbClr val="0200FA"/>
                </a:solidFill>
              </a:rPr>
              <a:t>Inference</a:t>
            </a:r>
            <a:r>
              <a:rPr lang="zh-CN" altLang="en-US" sz="2800" dirty="0">
                <a:solidFill>
                  <a:srgbClr val="0200FA"/>
                </a:solidFill>
              </a:rPr>
              <a:t> 简介</a:t>
            </a:r>
            <a:endParaRPr lang="en-US" altLang="zh-CN" sz="2800" dirty="0">
              <a:solidFill>
                <a:srgbClr val="0200F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>
                <a:hlinkClick r:id="" action="ppaction://hlinkshowjump?jump=nextslide"/>
              </a:rPr>
              <a:t>是什么  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>
                <a:hlinkClick r:id="rId3" action="ppaction://hlinksldjump"/>
              </a:rPr>
              <a:t>怎么用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>
                <a:hlinkClick r:id="rId4" action="ppaction://hlinksldjump"/>
              </a:rPr>
              <a:t>为什么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课程讲解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1505" y="979993"/>
            <a:ext cx="7091845" cy="13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200FA"/>
                </a:solidFill>
              </a:rPr>
              <a:t>Paddle</a:t>
            </a:r>
            <a:r>
              <a:rPr lang="zh-CN" altLang="en-US" sz="2800" dirty="0">
                <a:solidFill>
                  <a:srgbClr val="0200FA"/>
                </a:solidFill>
              </a:rPr>
              <a:t> </a:t>
            </a:r>
            <a:r>
              <a:rPr lang="en-US" altLang="zh-CN" sz="2800" dirty="0">
                <a:solidFill>
                  <a:srgbClr val="0200FA"/>
                </a:solidFill>
              </a:rPr>
              <a:t>Inference</a:t>
            </a:r>
            <a:r>
              <a:rPr lang="zh-CN" altLang="en-US" sz="2800" dirty="0">
                <a:solidFill>
                  <a:srgbClr val="0200FA"/>
                </a:solidFill>
              </a:rPr>
              <a:t> 是什么</a:t>
            </a:r>
            <a:endParaRPr lang="en-US" altLang="zh-CN" sz="2800" dirty="0">
              <a:solidFill>
                <a:srgbClr val="0200F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>
                <a:hlinkClick r:id="rId3"/>
              </a:rPr>
              <a:t>https://www.paddlepaddle.org.cn/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2C0686-EBC1-92AB-EA47-95398129E3B7}"/>
              </a:ext>
            </a:extLst>
          </p:cNvPr>
          <p:cNvSpPr txBox="1"/>
          <p:nvPr/>
        </p:nvSpPr>
        <p:spPr>
          <a:xfrm>
            <a:off x="1494014" y="2299265"/>
            <a:ext cx="1878578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原生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高性能</a:t>
            </a:r>
            <a:endParaRPr lang="en-US" altLang="zh-CN" sz="2400" dirty="0"/>
          </a:p>
        </p:txBody>
      </p:sp>
      <p:sp>
        <p:nvSpPr>
          <p:cNvPr id="6" name="矩形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56F0EE-A66E-0072-831F-9A8B48A5070F}"/>
              </a:ext>
            </a:extLst>
          </p:cNvPr>
          <p:cNvSpPr/>
          <p:nvPr/>
        </p:nvSpPr>
        <p:spPr>
          <a:xfrm>
            <a:off x="3930732" y="2743200"/>
            <a:ext cx="8098972" cy="352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46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课程讲解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1505" y="979993"/>
            <a:ext cx="9535483" cy="13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200FA"/>
                </a:solidFill>
              </a:rPr>
              <a:t>Paddle</a:t>
            </a:r>
            <a:r>
              <a:rPr lang="zh-CN" altLang="en-US" sz="2800" dirty="0">
                <a:solidFill>
                  <a:srgbClr val="0200FA"/>
                </a:solidFill>
              </a:rPr>
              <a:t> </a:t>
            </a:r>
            <a:r>
              <a:rPr lang="en-US" altLang="zh-CN" sz="2800" dirty="0">
                <a:solidFill>
                  <a:srgbClr val="0200FA"/>
                </a:solidFill>
              </a:rPr>
              <a:t>Inference</a:t>
            </a:r>
            <a:r>
              <a:rPr lang="zh-CN" altLang="en-US" sz="2800" dirty="0">
                <a:solidFill>
                  <a:srgbClr val="0200FA"/>
                </a:solidFill>
              </a:rPr>
              <a:t> 怎么用</a:t>
            </a:r>
            <a:endParaRPr lang="en-US" altLang="zh-CN" sz="2800" dirty="0">
              <a:solidFill>
                <a:srgbClr val="0200F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>
                <a:hlinkClick r:id="rId3"/>
              </a:rPr>
              <a:t>https://</a:t>
            </a:r>
            <a:r>
              <a:rPr lang="en-US" altLang="zh-CN" sz="2800" dirty="0" err="1">
                <a:hlinkClick r:id="rId3"/>
              </a:rPr>
              <a:t>github.com</a:t>
            </a:r>
            <a:r>
              <a:rPr lang="en-US" altLang="zh-CN" sz="2800" dirty="0">
                <a:hlinkClick r:id="rId3"/>
              </a:rPr>
              <a:t>/</a:t>
            </a:r>
            <a:r>
              <a:rPr lang="en-US" altLang="zh-CN" sz="2800" dirty="0" err="1">
                <a:hlinkClick r:id="rId3"/>
              </a:rPr>
              <a:t>PaddlePaddle</a:t>
            </a:r>
            <a:r>
              <a:rPr lang="en-US" altLang="zh-CN" sz="2800" dirty="0">
                <a:hlinkClick r:id="rId3"/>
              </a:rPr>
              <a:t>/Paddle-Inference-Demo</a:t>
            </a:r>
            <a:endParaRPr lang="en-US" altLang="zh-CN" sz="2800" dirty="0"/>
          </a:p>
        </p:txBody>
      </p:sp>
      <p:sp>
        <p:nvSpPr>
          <p:cNvPr id="6" name="矩形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56F0EE-A66E-0072-831F-9A8B48A5070F}"/>
              </a:ext>
            </a:extLst>
          </p:cNvPr>
          <p:cNvSpPr/>
          <p:nvPr/>
        </p:nvSpPr>
        <p:spPr>
          <a:xfrm>
            <a:off x="3930732" y="2743200"/>
            <a:ext cx="8098972" cy="352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B6BF8B-12F5-7AE1-6EA1-B5422A7AD142}"/>
              </a:ext>
            </a:extLst>
          </p:cNvPr>
          <p:cNvSpPr txBox="1"/>
          <p:nvPr/>
        </p:nvSpPr>
        <p:spPr>
          <a:xfrm>
            <a:off x="1494013" y="2299265"/>
            <a:ext cx="3806649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/>
              <a:t>CreatePredictor</a:t>
            </a:r>
            <a:r>
              <a:rPr lang="en-US" altLang="zh-CN" sz="2400" dirty="0"/>
              <a:t>(config)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/>
              <a:t>predictor-&gt;Run()</a:t>
            </a:r>
          </a:p>
        </p:txBody>
      </p:sp>
    </p:spTree>
    <p:extLst>
      <p:ext uri="{BB962C8B-B14F-4D97-AF65-F5344CB8AC3E}">
        <p14:creationId xmlns:p14="http://schemas.microsoft.com/office/powerpoint/2010/main" val="68198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课程讲解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1505" y="979993"/>
            <a:ext cx="9535483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200FA"/>
                </a:solidFill>
              </a:rPr>
              <a:t>Paddle</a:t>
            </a:r>
            <a:r>
              <a:rPr lang="zh-CN" altLang="en-US" sz="2800" dirty="0">
                <a:solidFill>
                  <a:srgbClr val="0200FA"/>
                </a:solidFill>
              </a:rPr>
              <a:t> </a:t>
            </a:r>
            <a:r>
              <a:rPr lang="en-US" altLang="zh-CN" sz="2800" dirty="0">
                <a:solidFill>
                  <a:srgbClr val="0200FA"/>
                </a:solidFill>
              </a:rPr>
              <a:t>Inference</a:t>
            </a:r>
            <a:r>
              <a:rPr lang="zh-CN" altLang="en-US" sz="2800" dirty="0">
                <a:solidFill>
                  <a:srgbClr val="0200FA"/>
                </a:solidFill>
              </a:rPr>
              <a:t> 为什么有别于训练前向</a:t>
            </a:r>
            <a:endParaRPr lang="en-US" altLang="zh-CN" sz="2800" dirty="0"/>
          </a:p>
        </p:txBody>
      </p:sp>
      <p:sp>
        <p:nvSpPr>
          <p:cNvPr id="6" name="矩形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56F0EE-A66E-0072-831F-9A8B48A5070F}"/>
              </a:ext>
            </a:extLst>
          </p:cNvPr>
          <p:cNvSpPr/>
          <p:nvPr/>
        </p:nvSpPr>
        <p:spPr>
          <a:xfrm>
            <a:off x="3930732" y="2743200"/>
            <a:ext cx="8098972" cy="352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B6BF8B-12F5-7AE1-6EA1-B5422A7AD142}"/>
              </a:ext>
            </a:extLst>
          </p:cNvPr>
          <p:cNvSpPr txBox="1"/>
          <p:nvPr/>
        </p:nvSpPr>
        <p:spPr>
          <a:xfrm>
            <a:off x="1161505" y="1706835"/>
            <a:ext cx="5753645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/>
              <a:t>analysis_config.cc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/>
              <a:t>analysis_predictor.cc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 dirty="0"/>
              <a:t>Init</a:t>
            </a:r>
            <a:r>
              <a:rPr lang="zh-CN" altLang="en-US" sz="2400" dirty="0"/>
              <a:t> </a:t>
            </a:r>
            <a:r>
              <a:rPr lang="en-US" altLang="zh-CN" sz="2400" dirty="0"/>
              <a:t>-&gt;</a:t>
            </a:r>
            <a:r>
              <a:rPr lang="zh-CN" altLang="en-US" sz="2400" dirty="0"/>
              <a:t> </a:t>
            </a:r>
            <a:r>
              <a:rPr lang="en-US" altLang="zh-CN" sz="2400" dirty="0"/>
              <a:t>Pass</a:t>
            </a:r>
            <a:r>
              <a:rPr lang="zh-CN" altLang="en-US" sz="2400" dirty="0"/>
              <a:t> 图优化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 dirty="0"/>
              <a:t>Run</a:t>
            </a:r>
            <a:r>
              <a:rPr lang="zh-CN" altLang="en-US" sz="2400" dirty="0"/>
              <a:t> </a:t>
            </a:r>
            <a:r>
              <a:rPr lang="en-US" altLang="zh-CN" sz="2400" dirty="0"/>
              <a:t>-&gt;</a:t>
            </a:r>
            <a:r>
              <a:rPr lang="zh-CN" altLang="en-US" sz="2400" dirty="0"/>
              <a:t> </a:t>
            </a:r>
            <a:r>
              <a:rPr lang="en-US" altLang="zh-CN" sz="2400" dirty="0"/>
              <a:t>executor</a:t>
            </a:r>
            <a:r>
              <a:rPr lang="zh-CN" altLang="en-US" sz="2400" dirty="0"/>
              <a:t> </a:t>
            </a:r>
            <a:r>
              <a:rPr lang="en-US" altLang="zh-CN" sz="2400" dirty="0"/>
              <a:t>-&gt;</a:t>
            </a:r>
            <a:r>
              <a:rPr lang="zh-CN" altLang="en-US" sz="2400" dirty="0"/>
              <a:t> </a:t>
            </a:r>
            <a:r>
              <a:rPr lang="en-US" altLang="zh-CN" sz="2400" dirty="0" err="1"/>
              <a:t>op.run</a:t>
            </a:r>
            <a:r>
              <a:rPr lang="en-US" altLang="zh-C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4248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课程讲解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1505" y="979993"/>
            <a:ext cx="9535483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200FA"/>
                </a:solidFill>
              </a:rPr>
              <a:t>欢迎大家为 </a:t>
            </a:r>
            <a:r>
              <a:rPr lang="en-US" altLang="zh-CN" sz="2800" dirty="0">
                <a:solidFill>
                  <a:srgbClr val="0200FA"/>
                </a:solidFill>
              </a:rPr>
              <a:t>Paddle</a:t>
            </a:r>
            <a:r>
              <a:rPr lang="zh-CN" altLang="en-US" sz="2800" dirty="0">
                <a:solidFill>
                  <a:srgbClr val="0200FA"/>
                </a:solidFill>
              </a:rPr>
              <a:t> </a:t>
            </a:r>
            <a:r>
              <a:rPr lang="en-US" altLang="zh-CN" sz="2800" dirty="0" err="1">
                <a:solidFill>
                  <a:srgbClr val="0200FA"/>
                </a:solidFill>
              </a:rPr>
              <a:t>Inferecne</a:t>
            </a:r>
            <a:r>
              <a:rPr lang="zh-CN" altLang="en-US" sz="2800" dirty="0">
                <a:solidFill>
                  <a:srgbClr val="0200FA"/>
                </a:solidFill>
              </a:rPr>
              <a:t> 贡献代码！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B6BF8B-12F5-7AE1-6EA1-B5422A7AD142}"/>
              </a:ext>
            </a:extLst>
          </p:cNvPr>
          <p:cNvSpPr txBox="1"/>
          <p:nvPr/>
        </p:nvSpPr>
        <p:spPr>
          <a:xfrm>
            <a:off x="1161505" y="1792563"/>
            <a:ext cx="9535483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err="1">
                <a:hlinkClick r:id="rId3"/>
              </a:rPr>
              <a:t>github.com</a:t>
            </a:r>
            <a:r>
              <a:rPr lang="en-US" altLang="zh-CN" sz="2400" dirty="0">
                <a:hlinkClick r:id="rId3"/>
              </a:rPr>
              <a:t>/</a:t>
            </a:r>
            <a:r>
              <a:rPr lang="en-US" altLang="zh-CN" sz="2400" dirty="0" err="1">
                <a:hlinkClick r:id="rId3"/>
              </a:rPr>
              <a:t>PaddlePaddle</a:t>
            </a:r>
            <a:r>
              <a:rPr lang="en-US" altLang="zh-CN" sz="2400" dirty="0">
                <a:hlinkClick r:id="rId3"/>
              </a:rPr>
              <a:t>/Paddle/issues/50629#tensor</a:t>
            </a:r>
            <a:endParaRPr lang="en-US" altLang="zh-CN" sz="2400" dirty="0"/>
          </a:p>
        </p:txBody>
      </p:sp>
      <p:sp>
        <p:nvSpPr>
          <p:cNvPr id="2" name="心形 1">
            <a:extLst>
              <a:ext uri="{FF2B5EF4-FFF2-40B4-BE49-F238E27FC236}">
                <a16:creationId xmlns:a16="http://schemas.microsoft.com/office/drawing/2014/main" id="{89F0CFDB-B30B-EF26-A167-A888663D3EA0}"/>
              </a:ext>
            </a:extLst>
          </p:cNvPr>
          <p:cNvSpPr/>
          <p:nvPr/>
        </p:nvSpPr>
        <p:spPr>
          <a:xfrm>
            <a:off x="7576593" y="1247039"/>
            <a:ext cx="324395" cy="296013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70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76316" y="1739526"/>
            <a:ext cx="8402759" cy="234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孙钟恺</a:t>
            </a:r>
            <a:endParaRPr lang="en-US" altLang="zh-CN" sz="28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练习时长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年的飞桨框架 </a:t>
            </a:r>
            <a:r>
              <a:rPr lang="en-US" altLang="zh-CN" sz="2400" dirty="0">
                <a:latin typeface="+mn-ea"/>
              </a:rPr>
              <a:t>PM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+mn-ea"/>
              </a:rPr>
              <a:t>GitHubID</a:t>
            </a:r>
            <a:r>
              <a:rPr lang="zh-CN" altLang="en-US" sz="2400" dirty="0">
                <a:latin typeface="+mn-ea"/>
              </a:rPr>
              <a:t>： </a:t>
            </a:r>
            <a:r>
              <a:rPr lang="en-US" altLang="zh-CN" sz="2400" dirty="0">
                <a:latin typeface="+mn-ea"/>
              </a:rPr>
              <a:t>sunzhongkai588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梦想：拥有一块 </a:t>
            </a:r>
            <a:r>
              <a:rPr lang="en-US" altLang="zh-CN" sz="2400" dirty="0">
                <a:latin typeface="+mn-ea"/>
              </a:rPr>
              <a:t>4090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课程讲解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67206" y="1690540"/>
            <a:ext cx="8597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API</a:t>
            </a:r>
            <a:r>
              <a:rPr lang="zh-CN" altLang="en-US" sz="3200" b="1" dirty="0"/>
              <a:t>写作规范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7206" y="2467102"/>
            <a:ext cx="10652760" cy="13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/>
              <a:t> </a:t>
            </a:r>
            <a:r>
              <a:rPr lang="en-US" altLang="zh-CN" sz="2800" dirty="0">
                <a:hlinkClick r:id="rId3"/>
              </a:rPr>
              <a:t>API</a:t>
            </a:r>
            <a:r>
              <a:rPr lang="zh-CN" altLang="en-US" sz="2800" dirty="0">
                <a:hlinkClick r:id="rId3"/>
              </a:rPr>
              <a:t> 设计和命名规范 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/>
              <a:t> </a:t>
            </a:r>
            <a:r>
              <a:rPr lang="en-US" altLang="zh-CN" sz="2800" dirty="0">
                <a:hlinkClick r:id="rId4"/>
              </a:rPr>
              <a:t>API</a:t>
            </a:r>
            <a:r>
              <a:rPr lang="zh-CN" altLang="en-US" sz="2800" dirty="0">
                <a:hlinkClick r:id="rId4"/>
              </a:rPr>
              <a:t> 文档书写规范</a:t>
            </a:r>
            <a:r>
              <a:rPr lang="zh-CN" altLang="en-US" sz="2800" dirty="0"/>
              <a:t> （</a:t>
            </a:r>
            <a:r>
              <a:rPr lang="zh-CN" altLang="en-US" sz="2800" b="1" dirty="0">
                <a:solidFill>
                  <a:srgbClr val="FF0000"/>
                </a:solidFill>
              </a:rPr>
              <a:t>重要！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课程讲解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94049" y="1722312"/>
            <a:ext cx="299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中文文档源码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A5FB8F-484F-5CB1-11C7-8121A5467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56" y="2153478"/>
            <a:ext cx="5283200" cy="3797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15A67C-5AF2-2BFD-3771-F6EDE94F19CD}"/>
              </a:ext>
            </a:extLst>
          </p:cNvPr>
          <p:cNvSpPr txBox="1"/>
          <p:nvPr/>
        </p:nvSpPr>
        <p:spPr>
          <a:xfrm>
            <a:off x="1530855" y="1722313"/>
            <a:ext cx="2990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英文文档源码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E1DE41-0F90-8FEB-D88B-4A94BA3561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624"/>
          <a:stretch/>
        </p:blipFill>
        <p:spPr>
          <a:xfrm>
            <a:off x="7000407" y="3026120"/>
            <a:ext cx="4959737" cy="859148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019A9E9-F50A-AC09-84D4-FE2F0E336829}"/>
              </a:ext>
            </a:extLst>
          </p:cNvPr>
          <p:cNvCxnSpPr/>
          <p:nvPr/>
        </p:nvCxnSpPr>
        <p:spPr>
          <a:xfrm>
            <a:off x="6295869" y="1184223"/>
            <a:ext cx="0" cy="5006715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F19FA74-CAA1-A374-101D-0A1A67692587}"/>
              </a:ext>
            </a:extLst>
          </p:cNvPr>
          <p:cNvSpPr txBox="1"/>
          <p:nvPr/>
        </p:nvSpPr>
        <p:spPr>
          <a:xfrm>
            <a:off x="7102861" y="2426760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地址，在 </a:t>
            </a:r>
            <a:r>
              <a:rPr kumimoji="1" lang="en-US" altLang="zh-CN" dirty="0"/>
              <a:t>Paddle/docs</a:t>
            </a:r>
            <a:r>
              <a:rPr kumimoji="1" lang="zh-CN" altLang="en-US" dirty="0"/>
              <a:t> 的仓库中查找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4BC3779-7549-932C-9747-7200DEE370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0" t="2020" r="26577" b="25005"/>
          <a:stretch/>
        </p:blipFill>
        <p:spPr>
          <a:xfrm>
            <a:off x="6877290" y="4196312"/>
            <a:ext cx="5128541" cy="175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42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课程讲解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65789" y="1132122"/>
            <a:ext cx="8597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写作模板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5F6EDD-97C2-6F31-69A0-694F5575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18" y="1827133"/>
            <a:ext cx="9557763" cy="429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3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3143" y="1340454"/>
            <a:ext cx="5805713" cy="99126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LearnDL</a:t>
            </a: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学习计划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37239" y="2988462"/>
            <a:ext cx="8711039" cy="881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/>
              <a:t>活动介绍：</a:t>
            </a:r>
            <a:r>
              <a:rPr kumimoji="1" lang="en-GB" altLang="zh-CN" dirty="0">
                <a:hlinkClick r:id="rId3"/>
              </a:rPr>
              <a:t>https://github.com/sunzhongkai588/LearnDL</a:t>
            </a:r>
            <a:endParaRPr kumimoji="1" lang="en-GB" altLang="zh-CN" dirty="0"/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</a:rPr>
              <a:t>课程介绍：</a:t>
            </a:r>
            <a:r>
              <a:rPr kumimoji="1" lang="en-GB" altLang="zh-CN" dirty="0">
                <a:hlinkClick r:id="rId4"/>
              </a:rPr>
              <a:t>https://github.com/sunzhongkai588/LearnDL/blob/main/Introduction.md</a:t>
            </a:r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课程讲解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65789" y="1132122"/>
            <a:ext cx="8597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写作模板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09024A-F953-4760-0F48-3A19F9F99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352" y="1715687"/>
            <a:ext cx="8313295" cy="466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3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课程讲解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67206" y="1690540"/>
            <a:ext cx="8597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文档如何相互引用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7206" y="2467102"/>
            <a:ext cx="10652760" cy="225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参考资料： </a:t>
            </a:r>
            <a:r>
              <a:rPr lang="en" altLang="zh-CN" sz="2400" dirty="0">
                <a:hlinkClick r:id="rId3"/>
              </a:rPr>
              <a:t>https://</a:t>
            </a:r>
            <a:r>
              <a:rPr lang="en" altLang="zh-CN" sz="2400" dirty="0" err="1">
                <a:hlinkClick r:id="rId3"/>
              </a:rPr>
              <a:t>github.com</a:t>
            </a:r>
            <a:r>
              <a:rPr lang="en" altLang="zh-CN" sz="2400" dirty="0">
                <a:hlinkClick r:id="rId3"/>
              </a:rPr>
              <a:t>/</a:t>
            </a:r>
            <a:r>
              <a:rPr lang="en" altLang="zh-CN" sz="2400" dirty="0" err="1">
                <a:hlinkClick r:id="rId3"/>
              </a:rPr>
              <a:t>PaddlePaddle</a:t>
            </a:r>
            <a:r>
              <a:rPr lang="en" altLang="zh-CN" sz="2400" dirty="0">
                <a:hlinkClick r:id="rId3"/>
              </a:rPr>
              <a:t>/docs/wiki/</a:t>
            </a:r>
            <a:r>
              <a:rPr lang="zh-CN" altLang="en-US" sz="2400" dirty="0">
                <a:hlinkClick r:id="rId3"/>
              </a:rPr>
              <a:t>飞桨文档相互引用</a:t>
            </a:r>
            <a:r>
              <a:rPr lang="zh-CN" altLang="en-US" sz="2400" dirty="0"/>
              <a:t> </a:t>
            </a:r>
            <a:endParaRPr lang="en-US" altLang="zh-CN" sz="2400" b="0" i="0" u="none" strike="noStrike" dirty="0">
              <a:effectLst/>
              <a:latin typeface="-apple-system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400" i="0" u="none" strike="noStrike" dirty="0">
                <a:effectLst/>
                <a:latin typeface="-apple-system"/>
              </a:rPr>
              <a:t>A</a:t>
            </a:r>
            <a:r>
              <a:rPr lang="zh-CN" altLang="en-US" sz="2400" i="0" u="none" strike="noStrike" dirty="0">
                <a:effectLst/>
                <a:latin typeface="-apple-system"/>
              </a:rPr>
              <a:t>文档和</a:t>
            </a:r>
            <a:r>
              <a:rPr lang="en" altLang="zh-CN" sz="2400" i="0" u="none" strike="noStrike" dirty="0">
                <a:effectLst/>
                <a:latin typeface="-apple-system"/>
              </a:rPr>
              <a:t>B</a:t>
            </a:r>
            <a:r>
              <a:rPr lang="zh-CN" altLang="en-US" sz="2400" i="0" u="none" strike="noStrike" dirty="0">
                <a:effectLst/>
                <a:latin typeface="-apple-system"/>
              </a:rPr>
              <a:t>文档均为</a:t>
            </a:r>
            <a:r>
              <a:rPr lang="en" altLang="zh-CN" sz="2400" i="0" u="none" strike="noStrike" dirty="0" err="1">
                <a:effectLst/>
                <a:latin typeface="-apple-system"/>
              </a:rPr>
              <a:t>rst</a:t>
            </a:r>
            <a:r>
              <a:rPr lang="zh-CN" altLang="en-US" sz="2400" i="0" u="none" strike="noStrike" dirty="0">
                <a:effectLst/>
                <a:latin typeface="-apple-system"/>
              </a:rPr>
              <a:t>格式  （引用标签参考：</a:t>
            </a:r>
            <a:r>
              <a:rPr lang="en" altLang="zh-CN" sz="2400" b="0" i="0" u="none" strike="noStrike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" altLang="zh-CN" sz="2400" i="0" u="none" strike="noStrike" dirty="0">
                <a:effectLst/>
                <a:latin typeface="-apple-system"/>
                <a:hlinkClick r:id="rId4"/>
              </a:rPr>
              <a:t>api_label</a:t>
            </a:r>
            <a:r>
              <a:rPr lang="zh-CN" altLang="en-US" sz="2400" i="0" u="none" strike="noStrike" dirty="0">
                <a:effectLst/>
                <a:latin typeface="-apple-system"/>
              </a:rPr>
              <a:t> 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400" i="0" u="none" strike="noStrike" dirty="0">
                <a:effectLst/>
                <a:latin typeface="-apple-system"/>
              </a:rPr>
              <a:t>A</a:t>
            </a:r>
            <a:r>
              <a:rPr lang="zh-CN" altLang="en-US" sz="2400" i="0" u="none" strike="noStrike" dirty="0">
                <a:effectLst/>
                <a:latin typeface="-apple-system"/>
              </a:rPr>
              <a:t>文档为</a:t>
            </a:r>
            <a:r>
              <a:rPr lang="en" altLang="zh-CN" sz="2400" i="0" u="none" strike="noStrike" dirty="0" err="1">
                <a:effectLst/>
                <a:latin typeface="-apple-system"/>
              </a:rPr>
              <a:t>rst</a:t>
            </a:r>
            <a:r>
              <a:rPr lang="zh-CN" altLang="en-US" sz="2400" i="0" u="none" strike="noStrike" dirty="0">
                <a:effectLst/>
                <a:latin typeface="-apple-system"/>
              </a:rPr>
              <a:t>格式，</a:t>
            </a:r>
            <a:r>
              <a:rPr lang="en" altLang="zh-CN" sz="2400" i="0" u="none" strike="noStrike" dirty="0">
                <a:effectLst/>
                <a:latin typeface="-apple-system"/>
              </a:rPr>
              <a:t>B</a:t>
            </a:r>
            <a:r>
              <a:rPr lang="zh-CN" altLang="en-US" sz="2400" i="0" u="none" strike="noStrike" dirty="0">
                <a:effectLst/>
                <a:latin typeface="-apple-system"/>
              </a:rPr>
              <a:t>文档为非</a:t>
            </a:r>
            <a:r>
              <a:rPr lang="en" altLang="zh-CN" sz="2400" i="0" u="none" strike="noStrike" dirty="0" err="1">
                <a:effectLst/>
                <a:latin typeface="-apple-system"/>
              </a:rPr>
              <a:t>rst</a:t>
            </a:r>
            <a:r>
              <a:rPr lang="zh-CN" altLang="en-US" sz="2400" i="0" u="none" strike="noStrike" dirty="0">
                <a:effectLst/>
                <a:latin typeface="-apple-system"/>
              </a:rPr>
              <a:t>格式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400" i="0" u="none" strike="noStrike" dirty="0">
                <a:effectLst/>
                <a:latin typeface="-apple-system"/>
              </a:rPr>
              <a:t>A</a:t>
            </a:r>
            <a:r>
              <a:rPr lang="zh-CN" altLang="en-US" sz="2400" i="0" u="none" strike="noStrike" dirty="0">
                <a:effectLst/>
                <a:latin typeface="-apple-system"/>
              </a:rPr>
              <a:t>文档为</a:t>
            </a:r>
            <a:r>
              <a:rPr lang="en" altLang="zh-CN" sz="2400" i="0" u="none" strike="noStrike" dirty="0">
                <a:effectLst/>
                <a:latin typeface="-apple-system"/>
              </a:rPr>
              <a:t>md</a:t>
            </a:r>
            <a:r>
              <a:rPr lang="zh-CN" altLang="en-US" sz="2400" i="0" u="none" strike="noStrike" dirty="0">
                <a:effectLst/>
                <a:latin typeface="-apple-system"/>
              </a:rPr>
              <a:t>格式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42864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课程讲解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67206" y="1690540"/>
            <a:ext cx="8597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API</a:t>
            </a:r>
            <a:r>
              <a:rPr lang="zh-CN" altLang="en-US" sz="3200" b="1" dirty="0"/>
              <a:t> 参数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7206" y="2467102"/>
            <a:ext cx="1060500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对于有默认值的参数，至少要讲清楚在</a:t>
            </a:r>
            <a:r>
              <a:rPr lang="zh-CN" altLang="en-US" sz="2400" b="1" dirty="0">
                <a:solidFill>
                  <a:srgbClr val="FF0000"/>
                </a:solidFill>
              </a:rPr>
              <a:t>默认值下的逻辑</a:t>
            </a:r>
            <a:r>
              <a:rPr lang="zh-CN" altLang="en-US" sz="2400" dirty="0"/>
              <a:t>，而不仅仅是介绍这个参数是什么以及默认值是什么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在讲清楚每个 </a:t>
            </a:r>
            <a:r>
              <a:rPr lang="en-US" altLang="zh-CN" sz="2400" dirty="0"/>
              <a:t>API </a:t>
            </a:r>
            <a:r>
              <a:rPr lang="zh-CN" altLang="en-US" sz="2400" dirty="0"/>
              <a:t>参数是什么的同时，还需要描述清楚</a:t>
            </a:r>
            <a:r>
              <a:rPr lang="zh-CN" altLang="en-US" sz="2400" b="1" dirty="0">
                <a:solidFill>
                  <a:srgbClr val="FF0000"/>
                </a:solidFill>
              </a:rPr>
              <a:t>每个参数的具体作用</a:t>
            </a:r>
            <a:r>
              <a:rPr lang="zh-CN" altLang="en-US" sz="2400" dirty="0"/>
              <a:t>是什么</a:t>
            </a:r>
          </a:p>
        </p:txBody>
      </p:sp>
    </p:spTree>
    <p:extLst>
      <p:ext uri="{BB962C8B-B14F-4D97-AF65-F5344CB8AC3E}">
        <p14:creationId xmlns:p14="http://schemas.microsoft.com/office/powerpoint/2010/main" val="1000005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课程讲解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67206" y="1025105"/>
            <a:ext cx="8597265" cy="70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API</a:t>
            </a:r>
            <a:r>
              <a:rPr lang="zh-CN" altLang="en-US" sz="3200" b="1" dirty="0"/>
              <a:t> 示例代码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7206" y="1800988"/>
            <a:ext cx="10605004" cy="71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中文文档的示例代码通过 </a:t>
            </a:r>
            <a:r>
              <a:rPr lang="en" altLang="zh-CN" sz="2400" dirty="0">
                <a:hlinkClick r:id="rId3"/>
              </a:rPr>
              <a:t>COPY-FROM</a:t>
            </a:r>
            <a:r>
              <a:rPr lang="en" altLang="zh-CN" sz="2400" dirty="0"/>
              <a:t> </a:t>
            </a:r>
            <a:r>
              <a:rPr lang="zh-CN" altLang="en-US" sz="2400" dirty="0"/>
              <a:t>的方式与英文文档做同步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C9E0BF-D7E7-4ADC-C6E6-2B57A1CA2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70" y="2958502"/>
            <a:ext cx="5485139" cy="31929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3F29A8-FD18-9C71-3E63-7D5EBD157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823" y="2514927"/>
            <a:ext cx="4536548" cy="38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6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8196" y="2437734"/>
            <a:ext cx="2535607" cy="9912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自由讨论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0328" y="2544414"/>
            <a:ext cx="2511344" cy="99126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讲师招募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92" y="3924246"/>
            <a:ext cx="2224989" cy="222498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讲师招募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82207" y="1267267"/>
            <a:ext cx="217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/>
              <a:t>招募标准：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11575" y="1929009"/>
            <a:ext cx="6974368" cy="1712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怀有热衷开源活动、乐于分享知识的热情 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required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）</a:t>
            </a:r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参与过飞桨开源活动，提过</a:t>
            </a:r>
            <a:r>
              <a:rPr kumimoji="1" lang="en-US" altLang="zh-CN" dirty="0">
                <a:latin typeface="+mn-ea"/>
              </a:rPr>
              <a:t>PR</a:t>
            </a:r>
            <a:r>
              <a:rPr kumimoji="1" lang="zh-CN" altLang="en-US" dirty="0">
                <a:latin typeface="+mn-ea"/>
              </a:rPr>
              <a:t>并合入框架 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required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）</a:t>
            </a:r>
            <a:endParaRPr kumimoji="1"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对某一技术</a:t>
            </a:r>
            <a:r>
              <a:rPr kumimoji="1" lang="en-US" altLang="zh-CN" dirty="0">
                <a:latin typeface="+mn-ea"/>
              </a:rPr>
              <a:t>or</a:t>
            </a:r>
            <a:r>
              <a:rPr kumimoji="1" lang="zh-CN" altLang="en-US" dirty="0">
                <a:latin typeface="+mn-ea"/>
              </a:rPr>
              <a:t>行业（可以不局限于飞桨）有较为深入的理解</a:t>
            </a:r>
            <a:endParaRPr kumimoji="1"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trike="sngStrike" dirty="0">
                <a:latin typeface="+mn-ea"/>
              </a:rPr>
              <a:t>拥有有趣的灵魂 </a:t>
            </a:r>
            <a:endParaRPr kumimoji="1" lang="en-US" altLang="zh-CN" strike="sngStrike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2207" y="3872582"/>
            <a:ext cx="217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/>
              <a:t>讲师奖励：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11575" y="4273032"/>
            <a:ext cx="6974368" cy="465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价值</a:t>
            </a:r>
            <a:r>
              <a:rPr kumimoji="1" lang="en-US" altLang="zh-CN" dirty="0">
                <a:latin typeface="+mn-ea"/>
              </a:rPr>
              <a:t>200</a:t>
            </a:r>
            <a:r>
              <a:rPr kumimoji="1" lang="zh-CN" altLang="en-US" dirty="0">
                <a:latin typeface="+mn-ea"/>
              </a:rPr>
              <a:t>～</a:t>
            </a:r>
            <a:r>
              <a:rPr kumimoji="1" lang="en-US" altLang="zh-CN" dirty="0">
                <a:latin typeface="+mn-ea"/>
              </a:rPr>
              <a:t>500</a:t>
            </a:r>
            <a:r>
              <a:rPr kumimoji="1" lang="zh-CN" altLang="en-US" dirty="0">
                <a:latin typeface="+mn-ea"/>
              </a:rPr>
              <a:t>元礼品，具体视课程时长、质量而定</a:t>
            </a:r>
            <a:endParaRPr kumimoji="1"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4049" y="2437734"/>
            <a:ext cx="5043901" cy="99126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探索更多开源活动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探索更多开源活动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89258" y="1848322"/>
            <a:ext cx="357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快乐开源（中低难度）：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18626" y="2387009"/>
            <a:ext cx="9412768" cy="881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报名链接：</a:t>
            </a:r>
            <a:r>
              <a:rPr kumimoji="1" lang="en-GB" altLang="zh-CN" dirty="0">
                <a:latin typeface="+mn-ea"/>
                <a:hlinkClick r:id="rId3"/>
              </a:rPr>
              <a:t>https://aistudio.baidu.com/aistudio/activitydetail/1503019026</a:t>
            </a:r>
            <a:endParaRPr kumimoji="1" lang="en-GB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GB" altLang="zh-CN" dirty="0">
                <a:latin typeface="+mn-ea"/>
              </a:rPr>
              <a:t>Issue</a:t>
            </a:r>
            <a:r>
              <a:rPr kumimoji="1" lang="zh-CN" altLang="en-GB" dirty="0">
                <a:latin typeface="+mn-ea"/>
              </a:rPr>
              <a:t>认领</a:t>
            </a:r>
            <a:r>
              <a:rPr kumimoji="1" lang="zh-CN" altLang="en-US" dirty="0">
                <a:latin typeface="+mn-ea"/>
              </a:rPr>
              <a:t>：</a:t>
            </a:r>
            <a:r>
              <a:rPr kumimoji="1" lang="en-GB" altLang="zh-CN" dirty="0">
                <a:latin typeface="+mn-ea"/>
                <a:hlinkClick r:id="rId4"/>
              </a:rPr>
              <a:t>https://github.com/PaddlePaddle/Paddle/issues/48019</a:t>
            </a:r>
            <a:r>
              <a:rPr kumimoji="1" lang="zh-CN" altLang="en-US" dirty="0">
                <a:latin typeface="+mn-ea"/>
              </a:rPr>
              <a:t>  </a:t>
            </a:r>
            <a:endParaRPr kumimoji="1" lang="en-US" altLang="zh-CN" strike="sngStrike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24CD82-EED5-6C45-C6C2-3E0F9FB746DD}"/>
              </a:ext>
            </a:extLst>
          </p:cNvPr>
          <p:cNvSpPr txBox="1"/>
          <p:nvPr/>
        </p:nvSpPr>
        <p:spPr>
          <a:xfrm>
            <a:off x="1889258" y="3661626"/>
            <a:ext cx="403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</a:rPr>
              <a:t>框架飞桨远程实习计划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7F3BE1-B331-FE07-4F9F-66802F4DB8DD}"/>
              </a:ext>
            </a:extLst>
          </p:cNvPr>
          <p:cNvSpPr txBox="1"/>
          <p:nvPr/>
        </p:nvSpPr>
        <p:spPr>
          <a:xfrm>
            <a:off x="2118627" y="4200313"/>
            <a:ext cx="9412768" cy="881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dirty="0">
                <a:hlinkClick r:id="rId5"/>
              </a:rPr>
              <a:t>https://github.com/PaddlePaddle/community/blob/master/contributors/paddle_contributor_remote_intern_program.pdf</a:t>
            </a:r>
            <a:r>
              <a:rPr kumimoji="1" lang="zh-CN" altLang="en-US" dirty="0"/>
              <a:t> </a:t>
            </a:r>
            <a:endParaRPr kumimoji="1" lang="en-GB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4049" y="2437734"/>
            <a:ext cx="5043901" cy="99126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b="1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节课作业</a:t>
            </a:r>
            <a:endParaRPr lang="zh-CN" altLang="en-US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856" y="45054"/>
            <a:ext cx="10465132" cy="5286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第五课议程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89443" y="1740148"/>
            <a:ext cx="7275315" cy="4591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en-US" altLang="zh-CN" sz="2400" b="1" dirty="0"/>
              <a:t>19:00</a:t>
            </a:r>
            <a:r>
              <a:rPr kumimoji="1" lang="zh-CN" altLang="en-US" sz="2400" b="1" dirty="0"/>
              <a:t>～</a:t>
            </a:r>
            <a:r>
              <a:rPr kumimoji="1" lang="en-US" altLang="zh-CN" sz="2400" b="1" dirty="0"/>
              <a:t>19:10	</a:t>
            </a:r>
            <a:r>
              <a:rPr kumimoji="1" lang="zh-CN" altLang="en-US" sz="2400" b="1" dirty="0"/>
              <a:t>作业情况、活动筹备</a:t>
            </a:r>
            <a:endParaRPr kumimoji="1" lang="en-US" altLang="zh-CN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189444" y="2444342"/>
            <a:ext cx="7275314" cy="45914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kumimoji="1" lang="en-US" altLang="zh-CN" sz="2400" b="1" dirty="0"/>
              <a:t>19:10</a:t>
            </a:r>
            <a:r>
              <a:rPr kumimoji="1" lang="zh-CN" altLang="en-US" sz="2400" b="1" dirty="0"/>
              <a:t>～</a:t>
            </a:r>
            <a:r>
              <a:rPr kumimoji="1" lang="en-US" altLang="zh-CN" sz="2400" b="1" dirty="0"/>
              <a:t>19:50	</a:t>
            </a:r>
            <a:r>
              <a:rPr kumimoji="1" lang="zh-CN" altLang="en-US" sz="2400" b="1" dirty="0"/>
              <a:t>讲师介绍、课程讲解</a:t>
            </a:r>
            <a:endParaRPr kumimoji="1" lang="en-US" altLang="zh-CN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189444" y="3148535"/>
            <a:ext cx="7275315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kumimoji="1" lang="en-US" altLang="zh-CN" sz="2400" b="1" dirty="0"/>
              <a:t>19:50</a:t>
            </a:r>
            <a:r>
              <a:rPr kumimoji="1" lang="zh-CN" altLang="en-US" sz="2400" b="1" dirty="0"/>
              <a:t>～</a:t>
            </a:r>
            <a:r>
              <a:rPr kumimoji="1" lang="en-US" altLang="zh-CN" sz="2400" b="1" dirty="0"/>
              <a:t>20:00	</a:t>
            </a:r>
            <a:r>
              <a:rPr kumimoji="1" lang="zh-CN" altLang="en-US" sz="2400" b="1" dirty="0"/>
              <a:t>探索更多开源活动</a:t>
            </a:r>
            <a:endParaRPr kumimoji="1" lang="en-US" altLang="zh-CN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3189444" y="3852729"/>
            <a:ext cx="7275314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457200" indent="-457200">
              <a:buFont typeface="+mj-ea"/>
              <a:buAutoNum type="circleNumDbPlain" startAt="4"/>
            </a:pPr>
            <a:r>
              <a:rPr kumimoji="1" lang="en-US" altLang="zh-CN" sz="2400" b="1" dirty="0"/>
              <a:t>20:00</a:t>
            </a:r>
            <a:r>
              <a:rPr kumimoji="1" lang="zh-CN" altLang="en-US" sz="2400" b="1" dirty="0"/>
              <a:t>～</a:t>
            </a:r>
            <a:r>
              <a:rPr kumimoji="1" lang="en-US" altLang="zh-CN" sz="2400" b="1" dirty="0"/>
              <a:t>20:10	</a:t>
            </a:r>
            <a:r>
              <a:rPr kumimoji="1" lang="zh-CN" altLang="en-US" sz="2400" b="1" dirty="0"/>
              <a:t>下节课预告</a:t>
            </a:r>
            <a:endParaRPr kumimoji="1" lang="en-US" altLang="zh-CN"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本节课作业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80343" y="1025832"/>
            <a:ext cx="10031313" cy="67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800" b="1" dirty="0">
                <a:latin typeface="+mn-ea"/>
              </a:rPr>
              <a:t>参与飞桨高频</a:t>
            </a:r>
            <a:r>
              <a:rPr kumimoji="1" lang="en-US" altLang="zh-CN" sz="2800" b="1" dirty="0">
                <a:latin typeface="+mn-ea"/>
              </a:rPr>
              <a:t>API</a:t>
            </a:r>
            <a:r>
              <a:rPr kumimoji="1" lang="zh-CN" altLang="en-US" sz="2800" b="1" dirty="0">
                <a:latin typeface="+mn-ea"/>
              </a:rPr>
              <a:t>评测活动（可选）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6C17ED-126D-86AB-0C3C-FDD2B8E7C446}"/>
              </a:ext>
            </a:extLst>
          </p:cNvPr>
          <p:cNvSpPr txBox="1"/>
          <p:nvPr/>
        </p:nvSpPr>
        <p:spPr>
          <a:xfrm>
            <a:off x="1240972" y="1759616"/>
            <a:ext cx="10515601" cy="466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「任务认领表」 </a:t>
            </a:r>
            <a:r>
              <a:rPr lang="en" altLang="zh-CN" sz="2000" dirty="0">
                <a:hlinkClick r:id="rId3"/>
              </a:rPr>
              <a:t>https://shimo.im/sheets/vVqRV0rWaaUdlnqy/NzCTy/</a:t>
            </a:r>
            <a:r>
              <a:rPr lang="zh-CN" altLang="en-US" sz="2000" dirty="0"/>
              <a:t> </a:t>
            </a:r>
            <a:endParaRPr lang="en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" sz="2000" b="1" dirty="0"/>
              <a:t>「</a:t>
            </a:r>
            <a:r>
              <a:rPr lang="zh-CN" altLang="en-US" sz="2000" b="1" dirty="0"/>
              <a:t>问卷链接」 </a:t>
            </a:r>
            <a:r>
              <a:rPr lang="en" altLang="zh-CN" sz="2000" dirty="0">
                <a:hlinkClick r:id="rId4"/>
              </a:rPr>
              <a:t>https://paddle.wjx.cn/vm/t2FwXMh.aspx#</a:t>
            </a:r>
            <a:r>
              <a:rPr lang="zh-CN" altLang="en-US" sz="2000" dirty="0"/>
              <a:t> </a:t>
            </a:r>
            <a:endParaRPr lang="en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任务描述：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「任务认领表」中包含</a:t>
            </a:r>
            <a:r>
              <a:rPr lang="en-US" altLang="zh-CN" sz="2000" dirty="0"/>
              <a:t>150</a:t>
            </a:r>
            <a:r>
              <a:rPr lang="zh-CN" altLang="en-US" sz="2000" dirty="0"/>
              <a:t>篇高频浏览的</a:t>
            </a:r>
            <a:r>
              <a:rPr lang="en" altLang="zh-CN" sz="2000" dirty="0"/>
              <a:t>API</a:t>
            </a:r>
            <a:r>
              <a:rPr lang="zh-CN" altLang="en-US" sz="2000" dirty="0"/>
              <a:t>文档，分成</a:t>
            </a:r>
            <a:r>
              <a:rPr lang="en-US" altLang="zh-CN" sz="2000" dirty="0"/>
              <a:t>15</a:t>
            </a:r>
            <a:r>
              <a:rPr lang="zh-CN" altLang="en-US" sz="2000" dirty="0"/>
              <a:t>组。你可以在表格中的 </a:t>
            </a:r>
            <a:r>
              <a:rPr lang="en" altLang="zh-CN" sz="2000" dirty="0"/>
              <a:t>epoch 1</a:t>
            </a:r>
            <a:r>
              <a:rPr lang="zh-CN" altLang="en" sz="2000" dirty="0"/>
              <a:t>、</a:t>
            </a:r>
            <a:r>
              <a:rPr lang="en" altLang="zh-CN" sz="2000" dirty="0"/>
              <a:t>epoch 2</a:t>
            </a:r>
            <a:r>
              <a:rPr lang="zh-CN" altLang="en" sz="2000" dirty="0"/>
              <a:t>、</a:t>
            </a:r>
            <a:r>
              <a:rPr lang="en" altLang="zh-CN" sz="2000" dirty="0"/>
              <a:t>epoch 3 </a:t>
            </a:r>
            <a:r>
              <a:rPr lang="zh-CN" altLang="en-US" sz="2000" dirty="0"/>
              <a:t>中任意认领 </a:t>
            </a:r>
            <a:r>
              <a:rPr lang="en-US" altLang="zh-CN" sz="2000" dirty="0"/>
              <a:t>1 </a:t>
            </a:r>
            <a:r>
              <a:rPr lang="zh-CN" altLang="en-US" sz="2000" dirty="0"/>
              <a:t>组任务。完成当前认领的任务后可继续认领。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认领任务后，你需要先阅读该</a:t>
            </a:r>
            <a:r>
              <a:rPr lang="en" altLang="zh-CN" sz="2000" dirty="0"/>
              <a:t>API</a:t>
            </a:r>
            <a:r>
              <a:rPr lang="zh-CN" altLang="en-US" sz="2000" dirty="0"/>
              <a:t>文档，然后根据「问卷」，对该</a:t>
            </a:r>
            <a:r>
              <a:rPr lang="en" altLang="zh-CN" sz="2000" dirty="0"/>
              <a:t>API</a:t>
            </a:r>
            <a:r>
              <a:rPr lang="zh-CN" altLang="en-US" sz="2000" dirty="0"/>
              <a:t>文档进行评估（注意，每个</a:t>
            </a:r>
            <a:r>
              <a:rPr lang="en" altLang="zh-CN" sz="2000" dirty="0"/>
              <a:t>API</a:t>
            </a:r>
            <a:r>
              <a:rPr lang="zh-CN" altLang="en-US" sz="2000" dirty="0"/>
              <a:t>都需要单独填写一次问卷，请一定填写正确</a:t>
            </a:r>
            <a:r>
              <a:rPr lang="en" altLang="zh-CN" sz="2000" dirty="0"/>
              <a:t>API</a:t>
            </a:r>
            <a:r>
              <a:rPr lang="zh-CN" altLang="en-US" sz="2000" dirty="0"/>
              <a:t>名称与你的微信昵称）此外，对于该</a:t>
            </a:r>
            <a:r>
              <a:rPr lang="en" altLang="zh-CN" sz="2000" dirty="0"/>
              <a:t>API</a:t>
            </a:r>
            <a:r>
              <a:rPr lang="zh-CN" altLang="en-US" sz="2000" dirty="0"/>
              <a:t>的所有建议，都可以填写到主观评价中。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完成任务后，也在「任务认领表」中同步文档存在的问题。如果自己已顺手修复了，也填写修复的</a:t>
            </a:r>
            <a:r>
              <a:rPr lang="en" altLang="zh-CN" sz="2000" dirty="0"/>
              <a:t>PR</a:t>
            </a:r>
            <a:r>
              <a:rPr lang="zh-CN" altLang="en-US" sz="2000" dirty="0"/>
              <a:t>链接</a:t>
            </a:r>
          </a:p>
        </p:txBody>
      </p:sp>
    </p:spTree>
    <p:extLst>
      <p:ext uri="{BB962C8B-B14F-4D97-AF65-F5344CB8AC3E}">
        <p14:creationId xmlns:p14="http://schemas.microsoft.com/office/powerpoint/2010/main" val="2631763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4049" y="2437734"/>
            <a:ext cx="5043901" cy="99126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课程预告</a:t>
            </a:r>
          </a:p>
        </p:txBody>
      </p:sp>
    </p:spTree>
    <p:extLst>
      <p:ext uri="{BB962C8B-B14F-4D97-AF65-F5344CB8AC3E}">
        <p14:creationId xmlns:p14="http://schemas.microsoft.com/office/powerpoint/2010/main" val="2230221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自动微分原理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BBB604-3E60-4BD8-C5AD-F6F0226233C2}"/>
              </a:ext>
            </a:extLst>
          </p:cNvPr>
          <p:cNvSpPr txBox="1"/>
          <p:nvPr/>
        </p:nvSpPr>
        <p:spPr>
          <a:xfrm>
            <a:off x="2820060" y="1638638"/>
            <a:ext cx="6640932" cy="299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/>
              <a:t>周原野</a:t>
            </a:r>
            <a:endParaRPr kumimoji="1" lang="en-US" altLang="zh-CN" sz="28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 u="none" strike="noStrike" dirty="0">
                <a:effectLst/>
                <a:latin typeface="-apple-system"/>
              </a:rPr>
              <a:t>飞桨自动微分使用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800" b="1" dirty="0"/>
              <a:t>助教（</a:t>
            </a:r>
            <a:r>
              <a:rPr kumimoji="1" lang="en-US" altLang="zh-CN" sz="2800" b="1" dirty="0" err="1"/>
              <a:t>liyulingyue</a:t>
            </a:r>
            <a:r>
              <a:rPr kumimoji="1" lang="zh-CN" altLang="en-US" sz="2800" b="1" dirty="0"/>
              <a:t>）</a:t>
            </a:r>
            <a:endParaRPr kumimoji="1" lang="en-US" altLang="zh-CN" sz="28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自动微分、反向传播原理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项目：实现一个深度学习框架 </a:t>
            </a:r>
            <a:r>
              <a:rPr kumimoji="1" lang="en-US" altLang="zh-CN" sz="2400" dirty="0" err="1"/>
              <a:t>OurDL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340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2437734"/>
            <a:ext cx="7315200" cy="99126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作业情况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作业情况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1B5EC0B-1A48-10F7-39D8-D34F32016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03770"/>
              </p:ext>
            </p:extLst>
          </p:nvPr>
        </p:nvGraphicFramePr>
        <p:xfrm>
          <a:off x="844061" y="839923"/>
          <a:ext cx="11223864" cy="5471646"/>
        </p:xfrm>
        <a:graphic>
          <a:graphicData uri="http://schemas.openxmlformats.org/drawingml/2006/table">
            <a:tbl>
              <a:tblPr/>
              <a:tblGrid>
                <a:gridCol w="2288515">
                  <a:extLst>
                    <a:ext uri="{9D8B030D-6E8A-4147-A177-3AD203B41FA5}">
                      <a16:colId xmlns:a16="http://schemas.microsoft.com/office/drawing/2014/main" val="373669940"/>
                    </a:ext>
                  </a:extLst>
                </a:gridCol>
                <a:gridCol w="1648181">
                  <a:extLst>
                    <a:ext uri="{9D8B030D-6E8A-4147-A177-3AD203B41FA5}">
                      <a16:colId xmlns:a16="http://schemas.microsoft.com/office/drawing/2014/main" val="3944041215"/>
                    </a:ext>
                  </a:extLst>
                </a:gridCol>
                <a:gridCol w="2011719">
                  <a:extLst>
                    <a:ext uri="{9D8B030D-6E8A-4147-A177-3AD203B41FA5}">
                      <a16:colId xmlns:a16="http://schemas.microsoft.com/office/drawing/2014/main" val="204891038"/>
                    </a:ext>
                  </a:extLst>
                </a:gridCol>
                <a:gridCol w="1651487">
                  <a:extLst>
                    <a:ext uri="{9D8B030D-6E8A-4147-A177-3AD203B41FA5}">
                      <a16:colId xmlns:a16="http://schemas.microsoft.com/office/drawing/2014/main" val="900006416"/>
                    </a:ext>
                  </a:extLst>
                </a:gridCol>
                <a:gridCol w="1978304">
                  <a:extLst>
                    <a:ext uri="{9D8B030D-6E8A-4147-A177-3AD203B41FA5}">
                      <a16:colId xmlns:a16="http://schemas.microsoft.com/office/drawing/2014/main" val="3394943216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906998663"/>
                    </a:ext>
                  </a:extLst>
                </a:gridCol>
              </a:tblGrid>
              <a:tr h="275938">
                <a:tc>
                  <a:txBody>
                    <a:bodyPr/>
                    <a:lstStyle/>
                    <a:p>
                      <a:endParaRPr lang="zh-CN" altLang="en-US" sz="1600" b="1" dirty="0">
                        <a:effectLst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</a:rPr>
                        <a:t>第一节课：提</a:t>
                      </a:r>
                      <a:r>
                        <a:rPr lang="en" sz="1600" b="1" dirty="0">
                          <a:effectLst/>
                        </a:rPr>
                        <a:t>PR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</a:rPr>
                        <a:t>第一节课：名词解释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</a:rPr>
                        <a:t>第二节课：视频打卡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1C7231"/>
                          </a:solidFill>
                          <a:effectLst/>
                        </a:rPr>
                        <a:t>第二节课：手动实现框架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effectLst/>
                        </a:rPr>
                        <a:t>第三节课：编译打卡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486963"/>
                  </a:ext>
                </a:extLst>
              </a:tr>
              <a:tr h="254712">
                <a:tc>
                  <a:txBody>
                    <a:bodyPr/>
                    <a:lstStyle/>
                    <a:p>
                      <a:pPr fontAlgn="ctr"/>
                      <a:r>
                        <a:rPr lang="en" sz="1600" b="1">
                          <a:effectLst/>
                          <a:latin typeface="-apple-system"/>
                        </a:rPr>
                        <a:t>DawnMagnet</a:t>
                      </a: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677132"/>
                  </a:ext>
                </a:extLst>
              </a:tr>
              <a:tr h="254712">
                <a:tc>
                  <a:txBody>
                    <a:bodyPr/>
                    <a:lstStyle/>
                    <a:p>
                      <a:pPr fontAlgn="ctr"/>
                      <a:r>
                        <a:rPr lang="en" sz="1600" b="1" dirty="0">
                          <a:effectLst/>
                          <a:latin typeface="-apple-system"/>
                        </a:rPr>
                        <a:t>anine09（Epsilon </a:t>
                      </a:r>
                      <a:r>
                        <a:rPr lang="en" sz="1600" b="1" dirty="0" err="1">
                          <a:effectLst/>
                          <a:latin typeface="-apple-system"/>
                        </a:rPr>
                        <a:t>Luoo</a:t>
                      </a:r>
                      <a:r>
                        <a:rPr lang="en" sz="1600" b="1" dirty="0">
                          <a:effectLst/>
                          <a:latin typeface="-apple-system"/>
                        </a:rPr>
                        <a:t>）</a:t>
                      </a: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696937"/>
                  </a:ext>
                </a:extLst>
              </a:tr>
              <a:tr h="254712">
                <a:tc>
                  <a:txBody>
                    <a:bodyPr/>
                    <a:lstStyle/>
                    <a:p>
                      <a:pPr fontAlgn="ctr"/>
                      <a:r>
                        <a:rPr lang="en" sz="1600" b="1">
                          <a:effectLst/>
                          <a:latin typeface="-apple-system"/>
                        </a:rPr>
                        <a:t>a-strong-python</a:t>
                      </a: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Reviewing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56767"/>
                  </a:ext>
                </a:extLst>
              </a:tr>
              <a:tr h="254712">
                <a:tc>
                  <a:txBody>
                    <a:bodyPr/>
                    <a:lstStyle/>
                    <a:p>
                      <a:pPr fontAlgn="ctr"/>
                      <a:r>
                        <a:rPr lang="en" sz="1600" b="1" dirty="0" err="1">
                          <a:effectLst/>
                          <a:latin typeface="-apple-system"/>
                        </a:rPr>
                        <a:t>hua</a:t>
                      </a:r>
                      <a:r>
                        <a:rPr lang="en" sz="1600" b="1" dirty="0">
                          <a:effectLst/>
                          <a:latin typeface="-apple-system"/>
                        </a:rPr>
                        <a:t>-zi</a:t>
                      </a: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effectLst/>
                        </a:rPr>
                        <a:t>Reviewing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361276"/>
                  </a:ext>
                </a:extLst>
              </a:tr>
              <a:tr h="254712">
                <a:tc>
                  <a:txBody>
                    <a:bodyPr/>
                    <a:lstStyle/>
                    <a:p>
                      <a:pPr fontAlgn="ctr"/>
                      <a:r>
                        <a:rPr lang="en" sz="1600" b="1" dirty="0" err="1">
                          <a:effectLst/>
                          <a:latin typeface="-apple-system"/>
                        </a:rPr>
                        <a:t>kewuyu</a:t>
                      </a:r>
                      <a:r>
                        <a:rPr lang="en" sz="1600" b="1" dirty="0">
                          <a:effectLst/>
                          <a:latin typeface="-apple-system"/>
                        </a:rPr>
                        <a:t>（</a:t>
                      </a:r>
                      <a:r>
                        <a:rPr lang="zh-CN" altLang="en-US" sz="1600" b="1" dirty="0">
                          <a:effectLst/>
                          <a:latin typeface="-apple-system"/>
                        </a:rPr>
                        <a:t>晨土飞扬）</a:t>
                      </a: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65288"/>
                  </a:ext>
                </a:extLst>
              </a:tr>
              <a:tr h="254712">
                <a:tc>
                  <a:txBody>
                    <a:bodyPr/>
                    <a:lstStyle/>
                    <a:p>
                      <a:pPr fontAlgn="ctr"/>
                      <a:r>
                        <a:rPr lang="en" sz="1600" b="1" dirty="0" err="1">
                          <a:effectLst/>
                          <a:latin typeface="-apple-system"/>
                        </a:rPr>
                        <a:t>mrcangye</a:t>
                      </a:r>
                      <a:r>
                        <a:rPr lang="en" sz="1600" b="1" dirty="0">
                          <a:effectLst/>
                          <a:latin typeface="-apple-system"/>
                        </a:rPr>
                        <a:t>（</a:t>
                      </a:r>
                      <a:r>
                        <a:rPr lang="zh-CN" altLang="en-US" sz="1600" b="1" dirty="0">
                          <a:effectLst/>
                          <a:latin typeface="-apple-system"/>
                        </a:rPr>
                        <a:t>陈沧夜）</a:t>
                      </a: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-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188811"/>
                  </a:ext>
                </a:extLst>
              </a:tr>
              <a:tr h="254712">
                <a:tc>
                  <a:txBody>
                    <a:bodyPr/>
                    <a:lstStyle/>
                    <a:p>
                      <a:pPr fontAlgn="ctr"/>
                      <a:r>
                        <a:rPr lang="en" sz="1600" b="1" dirty="0" err="1">
                          <a:effectLst/>
                          <a:latin typeface="-apple-system"/>
                        </a:rPr>
                        <a:t>Liyulingyue</a:t>
                      </a:r>
                      <a:endParaRPr lang="en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607181"/>
                  </a:ext>
                </a:extLst>
              </a:tr>
              <a:tr h="254712">
                <a:tc>
                  <a:txBody>
                    <a:bodyPr/>
                    <a:lstStyle/>
                    <a:p>
                      <a:pPr fontAlgn="ctr"/>
                      <a:r>
                        <a:rPr lang="en" sz="1600" b="1" dirty="0" err="1">
                          <a:effectLst/>
                          <a:latin typeface="-apple-system"/>
                        </a:rPr>
                        <a:t>Difers</a:t>
                      </a:r>
                      <a:endParaRPr lang="en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459346"/>
                  </a:ext>
                </a:extLst>
              </a:tr>
              <a:tr h="254712">
                <a:tc>
                  <a:txBody>
                    <a:bodyPr/>
                    <a:lstStyle/>
                    <a:p>
                      <a:pPr fontAlgn="ctr"/>
                      <a:r>
                        <a:rPr lang="en" sz="1600" b="1" dirty="0" err="1">
                          <a:effectLst/>
                          <a:latin typeface="-apple-system"/>
                        </a:rPr>
                        <a:t>ccsuzzh</a:t>
                      </a:r>
                      <a:endParaRPr lang="en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-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300234"/>
                  </a:ext>
                </a:extLst>
              </a:tr>
              <a:tr h="254712">
                <a:tc>
                  <a:txBody>
                    <a:bodyPr/>
                    <a:lstStyle/>
                    <a:p>
                      <a:pPr fontAlgn="ctr"/>
                      <a:r>
                        <a:rPr lang="en" sz="1600" b="1" dirty="0" err="1">
                          <a:effectLst/>
                          <a:latin typeface="-apple-system"/>
                        </a:rPr>
                        <a:t>mnibatch</a:t>
                      </a:r>
                      <a:endParaRPr lang="en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172317"/>
                  </a:ext>
                </a:extLst>
              </a:tr>
              <a:tr h="254712">
                <a:tc>
                  <a:txBody>
                    <a:bodyPr/>
                    <a:lstStyle/>
                    <a:p>
                      <a:pPr fontAlgn="ctr"/>
                      <a:r>
                        <a:rPr lang="en" sz="1600" b="1" dirty="0">
                          <a:effectLst/>
                          <a:latin typeface="-apple-system"/>
                        </a:rPr>
                        <a:t>cs512-ctrl（</a:t>
                      </a:r>
                      <a:r>
                        <a:rPr lang="zh-CN" altLang="en-US" sz="1600" b="1" dirty="0">
                          <a:effectLst/>
                          <a:latin typeface="-apple-system"/>
                        </a:rPr>
                        <a:t>小小申）</a:t>
                      </a: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797277"/>
                  </a:ext>
                </a:extLst>
              </a:tr>
              <a:tr h="254712">
                <a:tc>
                  <a:txBody>
                    <a:bodyPr/>
                    <a:lstStyle/>
                    <a:p>
                      <a:pPr fontAlgn="ctr"/>
                      <a:r>
                        <a:rPr lang="en" sz="1600" b="1" dirty="0" err="1">
                          <a:effectLst/>
                          <a:latin typeface="-apple-system"/>
                        </a:rPr>
                        <a:t>timerring（YOLO</a:t>
                      </a:r>
                      <a:r>
                        <a:rPr lang="en" sz="1600" b="1" dirty="0">
                          <a:effectLst/>
                          <a:latin typeface="-apple-system"/>
                        </a:rPr>
                        <a:t>）</a:t>
                      </a: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689262"/>
                  </a:ext>
                </a:extLst>
              </a:tr>
              <a:tr h="254712">
                <a:tc>
                  <a:txBody>
                    <a:bodyPr/>
                    <a:lstStyle/>
                    <a:p>
                      <a:pPr fontAlgn="ctr"/>
                      <a:r>
                        <a:rPr lang="en" sz="1600" b="1" dirty="0" err="1">
                          <a:effectLst/>
                          <a:latin typeface="-apple-system"/>
                        </a:rPr>
                        <a:t>songyuc</a:t>
                      </a:r>
                      <a:endParaRPr lang="en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407164"/>
                  </a:ext>
                </a:extLst>
              </a:tr>
              <a:tr h="254712">
                <a:tc>
                  <a:txBody>
                    <a:bodyPr/>
                    <a:lstStyle/>
                    <a:p>
                      <a:pPr fontAlgn="ctr"/>
                      <a:r>
                        <a:rPr lang="en" sz="1600" b="1" dirty="0" err="1">
                          <a:effectLst/>
                          <a:latin typeface="-apple-system"/>
                        </a:rPr>
                        <a:t>Moqim-Flourite</a:t>
                      </a:r>
                      <a:endParaRPr lang="en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303625"/>
                  </a:ext>
                </a:extLst>
              </a:tr>
              <a:tr h="254712">
                <a:tc>
                  <a:txBody>
                    <a:bodyPr/>
                    <a:lstStyle/>
                    <a:p>
                      <a:pPr fontAlgn="ctr"/>
                      <a:r>
                        <a:rPr lang="en" sz="1600" b="1" dirty="0" err="1">
                          <a:effectLst/>
                          <a:latin typeface="-apple-system"/>
                        </a:rPr>
                        <a:t>supercodebull</a:t>
                      </a:r>
                      <a:endParaRPr lang="en" sz="1600" b="1" dirty="0">
                        <a:effectLst/>
                        <a:latin typeface="-apple-system"/>
                      </a:endParaRP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75404"/>
                  </a:ext>
                </a:extLst>
              </a:tr>
              <a:tr h="254712">
                <a:tc>
                  <a:txBody>
                    <a:bodyPr/>
                    <a:lstStyle/>
                    <a:p>
                      <a:pPr fontAlgn="ctr"/>
                      <a:r>
                        <a:rPr lang="en" sz="1600" b="1" dirty="0">
                          <a:effectLst/>
                          <a:latin typeface="-apple-system"/>
                        </a:rPr>
                        <a:t>ZX1500198773</a:t>
                      </a:r>
                    </a:p>
                  </a:txBody>
                  <a:tcPr marL="63678" marR="63678" marT="31839" marB="318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✅</a:t>
                      </a: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3678" marR="63678" marT="31839" marB="31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741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往期作业</a:t>
            </a:r>
            <a:r>
              <a:rPr lang="en-US" altLang="zh-CN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78E8A4-2316-BD31-D65A-D673E17A8248}"/>
              </a:ext>
            </a:extLst>
          </p:cNvPr>
          <p:cNvSpPr txBox="1"/>
          <p:nvPr/>
        </p:nvSpPr>
        <p:spPr>
          <a:xfrm>
            <a:off x="1673007" y="1593729"/>
            <a:ext cx="10031313" cy="1892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+mn-ea"/>
              </a:rPr>
              <a:t>学习</a:t>
            </a:r>
            <a:r>
              <a:rPr kumimoji="1" lang="en" altLang="zh-CN" sz="2000" dirty="0" err="1">
                <a:latin typeface="+mn-ea"/>
              </a:rPr>
              <a:t>Karpathy</a:t>
            </a:r>
            <a:r>
              <a:rPr kumimoji="1" lang="zh-CN" altLang="en-US" sz="2000" dirty="0">
                <a:latin typeface="+mn-ea"/>
              </a:rPr>
              <a:t>的自动微分视频（时长</a:t>
            </a:r>
            <a:r>
              <a:rPr kumimoji="1" lang="en-US" altLang="zh-CN" sz="2000" dirty="0">
                <a:latin typeface="+mn-ea"/>
              </a:rPr>
              <a:t>2</a:t>
            </a:r>
            <a:r>
              <a:rPr kumimoji="1" lang="en" altLang="zh-CN" sz="2000" dirty="0">
                <a:latin typeface="+mn-ea"/>
              </a:rPr>
              <a:t>h)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+mn-ea"/>
              </a:rPr>
              <a:t>完成后打卡：</a:t>
            </a:r>
            <a:r>
              <a:rPr kumimoji="1" lang="en" altLang="zh-CN" sz="2000" dirty="0">
                <a:latin typeface="+mn-ea"/>
                <a:hlinkClick r:id="rId3"/>
              </a:rPr>
              <a:t>https://shimo.im/sheets/5xkGMw6zw2HRP63X/MODOC/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" altLang="zh-CN" sz="2000" dirty="0">
                <a:latin typeface="+mn-ea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+mn-ea"/>
              </a:rPr>
              <a:t>截止日期：</a:t>
            </a:r>
            <a:r>
              <a:rPr kumimoji="1" lang="en-US" altLang="zh-CN" sz="2000" dirty="0">
                <a:latin typeface="+mn-ea"/>
              </a:rPr>
              <a:t>3.15</a:t>
            </a:r>
            <a:endParaRPr kumimoji="1" lang="en" altLang="zh-CN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" altLang="zh-CN" sz="2000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2F830-5BE6-1814-AE16-C910A020FECF}"/>
              </a:ext>
            </a:extLst>
          </p:cNvPr>
          <p:cNvSpPr txBox="1"/>
          <p:nvPr/>
        </p:nvSpPr>
        <p:spPr>
          <a:xfrm>
            <a:off x="1673006" y="3453009"/>
            <a:ext cx="10031313" cy="143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</a:rPr>
              <a:t>手动实现简单的深度学习框架 </a:t>
            </a:r>
            <a:r>
              <a:rPr lang="zh-CN" altLang="en-US" sz="2000" b="1" i="0" u="none" strike="noStrike" dirty="0">
                <a:solidFill>
                  <a:srgbClr val="00B050"/>
                </a:solidFill>
                <a:effectLst/>
              </a:rPr>
              <a:t>（</a:t>
            </a:r>
            <a:r>
              <a:rPr lang="en-US" altLang="zh-CN" sz="2000" b="1" i="0" u="none" strike="noStrike" dirty="0">
                <a:solidFill>
                  <a:srgbClr val="00B050"/>
                </a:solidFill>
                <a:effectLst/>
              </a:rPr>
              <a:t>optional</a:t>
            </a:r>
            <a:r>
              <a:rPr lang="zh-CN" altLang="en-US" sz="2000" b="1" i="0" u="none" strike="noStrike" dirty="0">
                <a:solidFill>
                  <a:srgbClr val="00B050"/>
                </a:solidFill>
                <a:effectLst/>
              </a:rPr>
              <a:t>）</a:t>
            </a:r>
            <a:endParaRPr lang="en-US" altLang="zh-CN" sz="2000" b="1" i="0" u="none" strike="noStrike" dirty="0">
              <a:solidFill>
                <a:srgbClr val="00B050"/>
              </a:solidFill>
              <a:effectLst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+mn-ea"/>
              </a:rPr>
              <a:t> 作业提交：</a:t>
            </a:r>
            <a:r>
              <a:rPr kumimoji="1" lang="en" altLang="zh-CN" sz="2000" dirty="0">
                <a:solidFill>
                  <a:srgbClr val="000000"/>
                </a:solidFill>
                <a:latin typeface="+mn-ea"/>
                <a:hlinkClick r:id="rId4"/>
              </a:rPr>
              <a:t>https://shimo.im/sheets/6hUSBNMsrcA0f2uZ/MODOC/</a:t>
            </a:r>
            <a:r>
              <a:rPr kumimoji="1" lang="zh-CN" altLang="en-US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" altLang="zh-CN" sz="200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+mn-ea"/>
              </a:rPr>
              <a:t> 截止日期：</a:t>
            </a:r>
            <a:r>
              <a:rPr kumimoji="1" lang="en-US" altLang="zh-CN" sz="2000" dirty="0">
                <a:solidFill>
                  <a:srgbClr val="000000"/>
                </a:solidFill>
                <a:latin typeface="+mn-ea"/>
              </a:rPr>
              <a:t>4.5 (</a:t>
            </a:r>
            <a:r>
              <a:rPr kumimoji="1" lang="en-US" altLang="zh-CN" sz="2000" b="1" dirty="0">
                <a:solidFill>
                  <a:srgbClr val="00B050"/>
                </a:solidFill>
                <a:latin typeface="+mn-ea"/>
              </a:rPr>
              <a:t>delay</a:t>
            </a:r>
            <a:r>
              <a:rPr kumimoji="1" lang="en-US" altLang="zh-CN" sz="2000" dirty="0">
                <a:solidFill>
                  <a:srgbClr val="000000"/>
                </a:solidFill>
                <a:latin typeface="+mn-ea"/>
              </a:rPr>
              <a:t>)</a:t>
            </a:r>
            <a:endParaRPr kumimoji="1"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08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往期作业</a:t>
            </a:r>
            <a:r>
              <a:rPr lang="en-US" altLang="zh-CN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876774-E6CD-A615-89B9-659387FD2821}"/>
              </a:ext>
            </a:extLst>
          </p:cNvPr>
          <p:cNvSpPr txBox="1"/>
          <p:nvPr/>
        </p:nvSpPr>
        <p:spPr>
          <a:xfrm>
            <a:off x="1484030" y="907189"/>
            <a:ext cx="9074242" cy="175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000" b="1" dirty="0">
                <a:latin typeface="+mn-ea"/>
              </a:rPr>
              <a:t>手动编译 </a:t>
            </a:r>
            <a:r>
              <a:rPr kumimoji="1" lang="en-US" altLang="zh-CN" sz="2000" b="1" dirty="0">
                <a:latin typeface="+mn-ea"/>
              </a:rPr>
              <a:t>Paddle</a:t>
            </a:r>
            <a:r>
              <a:rPr kumimoji="1" lang="zh-CN" altLang="en-US" sz="2000" b="1" dirty="0">
                <a:latin typeface="+mn-ea"/>
              </a:rPr>
              <a:t> 并进行打卡 </a:t>
            </a:r>
            <a:r>
              <a:rPr kumimoji="1" lang="zh-CN" altLang="en-US" sz="2000" dirty="0">
                <a:latin typeface="+mn-ea"/>
              </a:rPr>
              <a:t>（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必修</a:t>
            </a:r>
            <a:r>
              <a:rPr kumimoji="1" lang="zh-CN" altLang="en-US" sz="2000" dirty="0">
                <a:latin typeface="+mn-ea"/>
              </a:rPr>
              <a:t>，如已参与过可忽略）</a:t>
            </a:r>
            <a:endParaRPr kumimoji="1" lang="en-US" altLang="zh-CN" sz="20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任务链接： </a:t>
            </a:r>
            <a:r>
              <a:rPr kumimoji="1" lang="en" altLang="zh-CN" dirty="0">
                <a:latin typeface="+mn-ea"/>
                <a:hlinkClick r:id="rId3"/>
              </a:rPr>
              <a:t>https://github.com/PaddlePaddle/Paddle/issues/45347</a:t>
            </a:r>
            <a:endParaRPr kumimoji="1" lang="en" altLang="zh-CN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" dirty="0">
                <a:latin typeface="+mn-ea"/>
              </a:rPr>
              <a:t>礼物</a:t>
            </a:r>
            <a:r>
              <a:rPr kumimoji="1" lang="zh-CN" altLang="en-US" dirty="0">
                <a:latin typeface="+mn-ea"/>
              </a:rPr>
              <a:t>： 开源社区马克杯 </a:t>
            </a:r>
            <a:endParaRPr kumimoji="1" lang="en-US" altLang="zh-CN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完成并发完邮件后， </a:t>
            </a:r>
            <a:r>
              <a:rPr kumimoji="1" lang="en-US" altLang="zh-CN" dirty="0">
                <a:latin typeface="+mn-ea"/>
              </a:rPr>
              <a:t>@</a:t>
            </a:r>
            <a:r>
              <a:rPr kumimoji="1" lang="zh-CN" altLang="en-US" dirty="0">
                <a:latin typeface="+mn-ea"/>
              </a:rPr>
              <a:t>群主 即可。 （</a:t>
            </a:r>
            <a:r>
              <a:rPr kumimoji="1" lang="en-US" altLang="zh-CN" dirty="0">
                <a:latin typeface="+mn-ea"/>
              </a:rPr>
              <a:t>DDL</a:t>
            </a:r>
            <a:r>
              <a:rPr kumimoji="1" lang="zh-CN" altLang="en-US" dirty="0">
                <a:latin typeface="+mn-ea"/>
              </a:rPr>
              <a:t>：</a:t>
            </a:r>
            <a:r>
              <a:rPr kumimoji="1" lang="en-US" altLang="zh-CN" dirty="0">
                <a:latin typeface="+mn-ea"/>
              </a:rPr>
              <a:t>3.22</a:t>
            </a:r>
            <a:r>
              <a:rPr kumimoji="1" lang="zh-CN" altLang="en-US" dirty="0">
                <a:latin typeface="+mn-ea"/>
              </a:rPr>
              <a:t>）</a:t>
            </a:r>
            <a:endParaRPr kumimoji="1" lang="en-US" altLang="zh-CN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17F1BD-BC62-EDD2-A809-86DD55E1D796}"/>
              </a:ext>
            </a:extLst>
          </p:cNvPr>
          <p:cNvSpPr txBox="1"/>
          <p:nvPr/>
        </p:nvSpPr>
        <p:spPr>
          <a:xfrm>
            <a:off x="1484030" y="4361137"/>
            <a:ext cx="9074242" cy="175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CN" sz="2000" b="1" i="0" u="none" strike="noStrike" dirty="0">
                <a:solidFill>
                  <a:srgbClr val="000000"/>
                </a:solidFill>
                <a:effectLst/>
              </a:rPr>
              <a:t>CINN</a:t>
            </a:r>
            <a:r>
              <a:rPr lang="zh-CN" altLang="en-US" sz="2000" b="1" i="0" u="none" strike="noStrike" dirty="0">
                <a:solidFill>
                  <a:srgbClr val="000000"/>
                </a:solidFill>
                <a:effectLst/>
              </a:rPr>
              <a:t>单测用例完善</a:t>
            </a:r>
            <a:endParaRPr lang="en-US" altLang="zh-CN" sz="2000" b="1" i="0" u="none" strike="noStrike" dirty="0">
              <a:solidFill>
                <a:srgbClr val="000000"/>
              </a:solidFill>
              <a:effectLst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+mn-ea"/>
              </a:rPr>
              <a:t>目前</a:t>
            </a:r>
            <a:r>
              <a:rPr kumimoji="1" lang="en-US" altLang="zh-CN" dirty="0">
                <a:solidFill>
                  <a:srgbClr val="000000"/>
                </a:solidFill>
                <a:latin typeface="+mn-ea"/>
              </a:rPr>
              <a:t>CINN</a:t>
            </a:r>
            <a:r>
              <a:rPr kumimoji="1" lang="zh-CN" altLang="en-US" dirty="0">
                <a:solidFill>
                  <a:srgbClr val="000000"/>
                </a:solidFill>
                <a:latin typeface="+mn-ea"/>
              </a:rPr>
              <a:t>的单测用例考虑的情况并不完善，每位同学可以尝试为某个算子的单测添加一个或多个测试用例，然后</a:t>
            </a:r>
            <a:r>
              <a:rPr kumimoji="1" lang="en-US" altLang="zh-CN" dirty="0">
                <a:solidFill>
                  <a:srgbClr val="000000"/>
                </a:solidFill>
                <a:latin typeface="+mn-ea"/>
              </a:rPr>
              <a:t>PR</a:t>
            </a:r>
            <a:r>
              <a:rPr kumimoji="1" lang="zh-CN" altLang="en-US" dirty="0">
                <a:solidFill>
                  <a:srgbClr val="000000"/>
                </a:solidFill>
                <a:latin typeface="+mn-ea"/>
              </a:rPr>
              <a:t>合到这个仓库的</a:t>
            </a:r>
            <a:r>
              <a:rPr kumimoji="1" lang="en" altLang="zh-CN" dirty="0" err="1">
                <a:solidFill>
                  <a:srgbClr val="000000"/>
                </a:solidFill>
                <a:latin typeface="+mn-ea"/>
              </a:rPr>
              <a:t>test_cases_supplement</a:t>
            </a:r>
            <a:r>
              <a:rPr kumimoji="1" lang="zh-CN" altLang="en" dirty="0">
                <a:solidFill>
                  <a:srgbClr val="000000"/>
                </a:solidFill>
                <a:latin typeface="+mn-ea"/>
              </a:rPr>
              <a:t>分支</a:t>
            </a:r>
            <a:r>
              <a:rPr kumimoji="1" lang="zh-CN" altLang="en-US" dirty="0">
                <a:solidFill>
                  <a:srgbClr val="000000"/>
                </a:solidFill>
                <a:latin typeface="+mn-ea"/>
              </a:rPr>
              <a:t>中：</a:t>
            </a:r>
            <a:r>
              <a:rPr kumimoji="1" lang="en" altLang="zh-CN" dirty="0">
                <a:solidFill>
                  <a:srgbClr val="000000"/>
                </a:solidFill>
                <a:latin typeface="+mn-ea"/>
                <a:hlinkClick r:id="rId4"/>
              </a:rPr>
              <a:t>https://</a:t>
            </a:r>
            <a:r>
              <a:rPr kumimoji="1" lang="en" altLang="zh-CN" dirty="0" err="1">
                <a:solidFill>
                  <a:srgbClr val="000000"/>
                </a:solidFill>
                <a:latin typeface="+mn-ea"/>
                <a:hlinkClick r:id="rId4"/>
              </a:rPr>
              <a:t>github.com</a:t>
            </a:r>
            <a:r>
              <a:rPr kumimoji="1" lang="en" altLang="zh-CN" dirty="0">
                <a:solidFill>
                  <a:srgbClr val="000000"/>
                </a:solidFill>
                <a:latin typeface="+mn-ea"/>
                <a:hlinkClick r:id="rId4"/>
              </a:rPr>
              <a:t>/</a:t>
            </a:r>
            <a:r>
              <a:rPr kumimoji="1" lang="en" altLang="zh-CN" dirty="0" err="1">
                <a:solidFill>
                  <a:srgbClr val="000000"/>
                </a:solidFill>
                <a:latin typeface="+mn-ea"/>
                <a:hlinkClick r:id="rId4"/>
              </a:rPr>
              <a:t>FisherWY</a:t>
            </a:r>
            <a:r>
              <a:rPr kumimoji="1" lang="en" altLang="zh-CN" dirty="0">
                <a:solidFill>
                  <a:srgbClr val="000000"/>
                </a:solidFill>
                <a:latin typeface="+mn-ea"/>
                <a:hlinkClick r:id="rId4"/>
              </a:rPr>
              <a:t>/CINN</a:t>
            </a:r>
            <a:endParaRPr kumimoji="1" lang="en-US" altLang="zh-CN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D48836-0293-4C39-6623-C06F83E67C6D}"/>
              </a:ext>
            </a:extLst>
          </p:cNvPr>
          <p:cNvSpPr txBox="1"/>
          <p:nvPr/>
        </p:nvSpPr>
        <p:spPr>
          <a:xfrm>
            <a:off x="1484030" y="2841912"/>
            <a:ext cx="9074242" cy="1342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kumimoji="1" lang="zh-CN" altLang="en-US" sz="2000" b="1" dirty="0">
                <a:latin typeface="+mn-ea"/>
              </a:rPr>
              <a:t>手动编译</a:t>
            </a:r>
            <a:r>
              <a:rPr kumimoji="1" lang="en-US" altLang="zh-CN" sz="2000" b="1" dirty="0">
                <a:latin typeface="+mn-ea"/>
              </a:rPr>
              <a:t>CINN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可选择拉取镜像，如果有开发</a:t>
            </a:r>
            <a:r>
              <a:rPr kumimoji="1" lang="en-US" altLang="zh-CN" dirty="0">
                <a:latin typeface="+mn-ea"/>
              </a:rPr>
              <a:t>Paddle</a:t>
            </a:r>
            <a:r>
              <a:rPr kumimoji="1" lang="zh-CN" altLang="en-US" dirty="0">
                <a:latin typeface="+mn-ea"/>
              </a:rPr>
              <a:t>的经验，也可以复用</a:t>
            </a:r>
            <a:r>
              <a:rPr kumimoji="1" lang="en-US" altLang="zh-CN" dirty="0">
                <a:latin typeface="+mn-ea"/>
              </a:rPr>
              <a:t>Paddle</a:t>
            </a:r>
            <a:r>
              <a:rPr kumimoji="1" lang="zh-CN" altLang="en-US" dirty="0">
                <a:latin typeface="+mn-ea"/>
              </a:rPr>
              <a:t>的镜像</a:t>
            </a:r>
            <a:endParaRPr kumimoji="1" lang="en-US" altLang="zh-CN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克隆仓库并编译，尝试运行一些单测</a:t>
            </a:r>
          </a:p>
        </p:txBody>
      </p:sp>
    </p:spTree>
    <p:extLst>
      <p:ext uri="{BB962C8B-B14F-4D97-AF65-F5344CB8AC3E}">
        <p14:creationId xmlns:p14="http://schemas.microsoft.com/office/powerpoint/2010/main" val="171207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31856" y="45054"/>
            <a:ext cx="10465132" cy="52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活动筹备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BBB604-3E60-4BD8-C5AD-F6F0226233C2}"/>
              </a:ext>
            </a:extLst>
          </p:cNvPr>
          <p:cNvSpPr txBox="1"/>
          <p:nvPr/>
        </p:nvSpPr>
        <p:spPr>
          <a:xfrm>
            <a:off x="3515004" y="4198132"/>
            <a:ext cx="5161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Paddle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PR</a:t>
            </a:r>
            <a:r>
              <a:rPr kumimoji="1" lang="zh-CN" altLang="en-US" sz="2800" b="1" dirty="0"/>
              <a:t>赏析活动（酝酿中）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9A477-9983-5514-A7B6-8E766D9C4382}"/>
              </a:ext>
            </a:extLst>
          </p:cNvPr>
          <p:cNvSpPr txBox="1"/>
          <p:nvPr/>
        </p:nvSpPr>
        <p:spPr>
          <a:xfrm>
            <a:off x="3515004" y="1863364"/>
            <a:ext cx="6484467" cy="2076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B050"/>
                </a:solidFill>
              </a:rPr>
              <a:t>飞桨高频</a:t>
            </a:r>
            <a:r>
              <a:rPr kumimoji="1" lang="en-US" altLang="zh-CN" sz="2800" b="1" dirty="0">
                <a:solidFill>
                  <a:srgbClr val="00B050"/>
                </a:solidFill>
              </a:rPr>
              <a:t>API</a:t>
            </a:r>
            <a:r>
              <a:rPr kumimoji="1" lang="zh-CN" altLang="en-US" sz="2800" b="1" dirty="0">
                <a:solidFill>
                  <a:srgbClr val="00B050"/>
                </a:solidFill>
              </a:rPr>
              <a:t>文档评测活动（正在开展）</a:t>
            </a:r>
            <a:endParaRPr kumimoji="1" lang="en-US" altLang="zh-CN" sz="2800" b="1" dirty="0">
              <a:solidFill>
                <a:srgbClr val="00B050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难度低、耗时短</a:t>
            </a:r>
            <a:endParaRPr kumimoji="1"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奖励：</a:t>
            </a:r>
            <a:r>
              <a:rPr kumimoji="1" lang="en-US" altLang="zh-CN" sz="2000" dirty="0"/>
              <a:t>15</a:t>
            </a:r>
            <a:r>
              <a:rPr kumimoji="1" lang="zh-CN" altLang="en-US" sz="2000" dirty="0"/>
              <a:t>份奖品</a:t>
            </a:r>
            <a:endParaRPr kumimoji="1"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DDL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3.24</a:t>
            </a:r>
            <a:r>
              <a:rPr kumimoji="1" lang="zh-CN" altLang="en-US" sz="2000" dirty="0"/>
              <a:t>（周五）</a:t>
            </a:r>
          </a:p>
        </p:txBody>
      </p:sp>
    </p:spTree>
    <p:extLst>
      <p:ext uri="{BB962C8B-B14F-4D97-AF65-F5344CB8AC3E}">
        <p14:creationId xmlns:p14="http://schemas.microsoft.com/office/powerpoint/2010/main" val="136978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2437734"/>
            <a:ext cx="7315200" cy="99126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讲师介绍、课程讲解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d5ee5f3-e09e-4391-af9c-8060e238dabd"/>
  <p:tag name="COMMONDATA" val="eyJoZGlkIjoiYWY5ZjEyNmE4OTJmNjFhZTFkNTQ0ZDJlYTk1YWRhNzMifQ=="/>
</p:tagLst>
</file>

<file path=ppt/theme/theme1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1256</Words>
  <Application>Microsoft Macintosh PowerPoint</Application>
  <PresentationFormat>宽屏</PresentationFormat>
  <Paragraphs>223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-apple-system</vt:lpstr>
      <vt:lpstr>等线</vt:lpstr>
      <vt:lpstr>等线 Light</vt:lpstr>
      <vt:lpstr>微软雅黑</vt:lpstr>
      <vt:lpstr>Arial</vt:lpstr>
      <vt:lpstr>Wingdings</vt:lpstr>
      <vt:lpstr>4_自定义设计方案</vt:lpstr>
      <vt:lpstr>LearnDL 学习计划</vt:lpstr>
      <vt:lpstr>LearnDL 学习计划</vt:lpstr>
      <vt:lpstr>第五课议程</vt:lpstr>
      <vt:lpstr>作业情况</vt:lpstr>
      <vt:lpstr>PowerPoint 演示文稿</vt:lpstr>
      <vt:lpstr>PowerPoint 演示文稿</vt:lpstr>
      <vt:lpstr>PowerPoint 演示文稿</vt:lpstr>
      <vt:lpstr>PowerPoint 演示文稿</vt:lpstr>
      <vt:lpstr>讲师介绍、课程讲解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自由讨论</vt:lpstr>
      <vt:lpstr>讲师招募</vt:lpstr>
      <vt:lpstr>PowerPoint 演示文稿</vt:lpstr>
      <vt:lpstr>探索更多开源活动</vt:lpstr>
      <vt:lpstr>PowerPoint 演示文稿</vt:lpstr>
      <vt:lpstr>本节课作业</vt:lpstr>
      <vt:lpstr>PowerPoint 演示文稿</vt:lpstr>
      <vt:lpstr>课程预告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Cas0279</dc:creator>
  <cp:lastModifiedBy>zhuangzhuang jing</cp:lastModifiedBy>
  <cp:revision>498</cp:revision>
  <dcterms:created xsi:type="dcterms:W3CDTF">2022-07-27T03:39:00Z</dcterms:created>
  <dcterms:modified xsi:type="dcterms:W3CDTF">2023-03-22T11:02:11Z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04C24C4586B748DC8D05D467836C5E28</vt:lpwstr>
  </property>
</Properties>
</file>