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1" r:id="rId2"/>
    <p:sldId id="319" r:id="rId3"/>
    <p:sldId id="320" r:id="rId4"/>
    <p:sldId id="321" r:id="rId5"/>
    <p:sldId id="324" r:id="rId6"/>
    <p:sldId id="328" r:id="rId7"/>
    <p:sldId id="300" r:id="rId8"/>
    <p:sldId id="316" r:id="rId9"/>
    <p:sldId id="317" r:id="rId10"/>
    <p:sldId id="318" r:id="rId11"/>
    <p:sldId id="301" r:id="rId12"/>
    <p:sldId id="322" r:id="rId13"/>
    <p:sldId id="323" r:id="rId14"/>
    <p:sldId id="326" r:id="rId15"/>
    <p:sldId id="327" r:id="rId16"/>
    <p:sldId id="329" r:id="rId17"/>
    <p:sldId id="330" r:id="rId18"/>
    <p:sldId id="331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9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8D291-028B-45CF-AF76-D4C4136C1237}" type="datetimeFigureOut">
              <a:rPr lang="es-HN" smtClean="0"/>
              <a:t>7/5/2021</a:t>
            </a:fld>
            <a:endParaRPr lang="es-H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326A2-65B6-4C83-9437-75186E675DB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5223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B2FEFB-DDB7-4A6D-B370-21B1C715B530}" type="slidenum">
              <a:rPr lang="es-HN" altLang="es-HN" smtClean="0"/>
              <a:pPr eaLnBrk="1" hangingPunct="1"/>
              <a:t>1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4253493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10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1293061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11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912838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12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1290449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13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1172279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14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266658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15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399926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16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38648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17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3462304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18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417558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2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182280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3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178043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4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214802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5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91335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6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171173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7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3811834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8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376464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HN" altLang="es-H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D47E3-140A-42EE-B11D-F46E647526C2}" type="slidenum">
              <a:rPr lang="es-HN" altLang="es-HN" smtClean="0"/>
              <a:pPr eaLnBrk="1" hangingPunct="1"/>
              <a:t>9</a:t>
            </a:fld>
            <a:endParaRPr lang="es-HN" altLang="es-HN"/>
          </a:p>
        </p:txBody>
      </p:sp>
    </p:spTree>
    <p:extLst>
      <p:ext uri="{BB962C8B-B14F-4D97-AF65-F5344CB8AC3E}">
        <p14:creationId xmlns:p14="http://schemas.microsoft.com/office/powerpoint/2010/main" val="279894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7AE36-0A48-4A4D-89A9-8FA66A6E65C7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4D747-C334-45C6-9441-505E1F89B4CC}" type="slidenum">
              <a:rPr lang="es-ES" altLang="es-HN"/>
              <a:pPr/>
              <a:t>‹Nº›</a:t>
            </a:fld>
            <a:endParaRPr lang="es-ES" altLang="es-HN"/>
          </a:p>
        </p:txBody>
      </p:sp>
    </p:spTree>
    <p:extLst>
      <p:ext uri="{BB962C8B-B14F-4D97-AF65-F5344CB8AC3E}">
        <p14:creationId xmlns:p14="http://schemas.microsoft.com/office/powerpoint/2010/main" val="135833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E1440-ABD4-48CE-B1BF-FE4E32FC149A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D2107-CEF5-49B4-B991-C817108DFBD4}" type="slidenum">
              <a:rPr lang="es-ES" altLang="es-HN"/>
              <a:pPr/>
              <a:t>‹Nº›</a:t>
            </a:fld>
            <a:endParaRPr lang="es-ES" altLang="es-HN"/>
          </a:p>
        </p:txBody>
      </p:sp>
    </p:spTree>
    <p:extLst>
      <p:ext uri="{BB962C8B-B14F-4D97-AF65-F5344CB8AC3E}">
        <p14:creationId xmlns:p14="http://schemas.microsoft.com/office/powerpoint/2010/main" val="219491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8CBA-0D74-4714-A3F7-89F40F00A0DB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413DC-B1E1-406F-9811-B6C725C0D9D9}" type="slidenum">
              <a:rPr lang="es-ES" altLang="es-HN"/>
              <a:pPr/>
              <a:t>‹Nº›</a:t>
            </a:fld>
            <a:endParaRPr lang="es-ES" altLang="es-HN"/>
          </a:p>
        </p:txBody>
      </p:sp>
    </p:spTree>
    <p:extLst>
      <p:ext uri="{BB962C8B-B14F-4D97-AF65-F5344CB8AC3E}">
        <p14:creationId xmlns:p14="http://schemas.microsoft.com/office/powerpoint/2010/main" val="13057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4CB90-CAE3-4A79-A154-A14EE63C6F8B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C16F1-8254-4D54-8B41-00ED10E9BA59}" type="slidenum">
              <a:rPr lang="es-ES" altLang="es-HN"/>
              <a:pPr/>
              <a:t>‹Nº›</a:t>
            </a:fld>
            <a:endParaRPr lang="es-ES" altLang="es-HN"/>
          </a:p>
        </p:txBody>
      </p:sp>
    </p:spTree>
    <p:extLst>
      <p:ext uri="{BB962C8B-B14F-4D97-AF65-F5344CB8AC3E}">
        <p14:creationId xmlns:p14="http://schemas.microsoft.com/office/powerpoint/2010/main" val="12598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0265A-B01C-4EEA-9BC0-0078B70B2E8A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545D1-461F-4D3A-9E6E-31BA4BED527B}" type="slidenum">
              <a:rPr lang="es-ES" altLang="es-HN"/>
              <a:pPr/>
              <a:t>‹Nº›</a:t>
            </a:fld>
            <a:endParaRPr lang="es-ES" altLang="es-HN"/>
          </a:p>
        </p:txBody>
      </p:sp>
    </p:spTree>
    <p:extLst>
      <p:ext uri="{BB962C8B-B14F-4D97-AF65-F5344CB8AC3E}">
        <p14:creationId xmlns:p14="http://schemas.microsoft.com/office/powerpoint/2010/main" val="377924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3D6A1-BC99-4D87-80B4-21FB10E5570A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DD328-000C-4A3A-BA75-52BF4719725B}" type="slidenum">
              <a:rPr lang="es-ES" altLang="es-HN"/>
              <a:pPr/>
              <a:t>‹Nº›</a:t>
            </a:fld>
            <a:endParaRPr lang="es-ES" altLang="es-HN"/>
          </a:p>
        </p:txBody>
      </p:sp>
    </p:spTree>
    <p:extLst>
      <p:ext uri="{BB962C8B-B14F-4D97-AF65-F5344CB8AC3E}">
        <p14:creationId xmlns:p14="http://schemas.microsoft.com/office/powerpoint/2010/main" val="311682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2B486-EE80-4521-A2E9-01DCD70D3EA3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A3D1B-8124-475E-95B0-376699C68848}" type="slidenum">
              <a:rPr lang="es-ES" altLang="es-HN"/>
              <a:pPr/>
              <a:t>‹Nº›</a:t>
            </a:fld>
            <a:endParaRPr lang="es-ES" altLang="es-HN"/>
          </a:p>
        </p:txBody>
      </p:sp>
    </p:spTree>
    <p:extLst>
      <p:ext uri="{BB962C8B-B14F-4D97-AF65-F5344CB8AC3E}">
        <p14:creationId xmlns:p14="http://schemas.microsoft.com/office/powerpoint/2010/main" val="79039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CEF0C-A56F-4581-AC34-EAB09507CE06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CD40A-65CC-4CA6-9CBD-C71317404E12}" type="slidenum">
              <a:rPr lang="es-ES" altLang="es-HN"/>
              <a:pPr/>
              <a:t>‹Nº›</a:t>
            </a:fld>
            <a:endParaRPr lang="es-ES" altLang="es-HN"/>
          </a:p>
        </p:txBody>
      </p:sp>
    </p:spTree>
    <p:extLst>
      <p:ext uri="{BB962C8B-B14F-4D97-AF65-F5344CB8AC3E}">
        <p14:creationId xmlns:p14="http://schemas.microsoft.com/office/powerpoint/2010/main" val="191146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AF648-695A-450C-9199-412A2EBB3794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130CC-203E-47C0-83E6-064188AAECA9}" type="slidenum">
              <a:rPr lang="es-ES" altLang="es-HN"/>
              <a:pPr/>
              <a:t>‹Nº›</a:t>
            </a:fld>
            <a:endParaRPr lang="es-ES" altLang="es-HN"/>
          </a:p>
        </p:txBody>
      </p:sp>
    </p:spTree>
    <p:extLst>
      <p:ext uri="{BB962C8B-B14F-4D97-AF65-F5344CB8AC3E}">
        <p14:creationId xmlns:p14="http://schemas.microsoft.com/office/powerpoint/2010/main" val="262234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06C4D-8BE7-475E-83CE-1D7FD4C8F6AC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C543D-F166-41A2-9D8D-9E5138AB4E70}" type="slidenum">
              <a:rPr lang="es-ES" altLang="es-HN"/>
              <a:pPr/>
              <a:t>‹Nº›</a:t>
            </a:fld>
            <a:endParaRPr lang="es-ES" altLang="es-HN"/>
          </a:p>
        </p:txBody>
      </p:sp>
    </p:spTree>
    <p:extLst>
      <p:ext uri="{BB962C8B-B14F-4D97-AF65-F5344CB8AC3E}">
        <p14:creationId xmlns:p14="http://schemas.microsoft.com/office/powerpoint/2010/main" val="24664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8D8E-3C18-4C03-BBDD-011B3C7C2417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23942-95C8-4AAA-BAFA-7AA84958E8B8}" type="slidenum">
              <a:rPr lang="es-ES" altLang="es-HN"/>
              <a:pPr/>
              <a:t>‹Nº›</a:t>
            </a:fld>
            <a:endParaRPr lang="es-ES" altLang="es-HN"/>
          </a:p>
        </p:txBody>
      </p:sp>
    </p:spTree>
    <p:extLst>
      <p:ext uri="{BB962C8B-B14F-4D97-AF65-F5344CB8AC3E}">
        <p14:creationId xmlns:p14="http://schemas.microsoft.com/office/powerpoint/2010/main" val="38376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HN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HN"/>
              <a:t>Haga clic para modificar el estilo de texto del patrón</a:t>
            </a:r>
          </a:p>
          <a:p>
            <a:pPr lvl="1"/>
            <a:r>
              <a:rPr lang="es-ES" altLang="es-HN"/>
              <a:t>Segundo nivel</a:t>
            </a:r>
          </a:p>
          <a:p>
            <a:pPr lvl="2"/>
            <a:r>
              <a:rPr lang="es-ES" altLang="es-HN"/>
              <a:t>Tercer nivel</a:t>
            </a:r>
          </a:p>
          <a:p>
            <a:pPr lvl="3"/>
            <a:r>
              <a:rPr lang="es-ES" altLang="es-HN"/>
              <a:t>Cuarto nivel</a:t>
            </a:r>
          </a:p>
          <a:p>
            <a:pPr lvl="4"/>
            <a:r>
              <a:rPr lang="es-ES" altLang="es-HN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C968FB-FA58-4C60-91A9-B2233EEEEFE8}" type="datetimeFigureOut">
              <a:rPr lang="es-ES"/>
              <a:pPr>
                <a:defRPr/>
              </a:pPr>
              <a:t>07/05/2021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B6D62F7-59C3-461A-BC02-C6A18CCCE1E8}" type="slidenum">
              <a:rPr lang="es-ES" altLang="es-HN"/>
              <a:pPr/>
              <a:t>‹Nº›</a:t>
            </a:fld>
            <a:endParaRPr lang="es-ES" alt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Empres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Patrimonio" TargetMode="External"/><Relationship Id="rId4" Type="http://schemas.openxmlformats.org/officeDocument/2006/relationships/hyperlink" Target="https://es.wikipedia.org/wiki/Public_compan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2656"/>
            <a:ext cx="7543800" cy="648072"/>
          </a:xfrm>
        </p:spPr>
        <p:txBody>
          <a:bodyPr/>
          <a:lstStyle/>
          <a:p>
            <a:pPr eaLnBrk="1" hangingPunct="1"/>
            <a:r>
              <a:rPr lang="es-ES_tradnl" altLang="es-HN" sz="3600" dirty="0">
                <a:latin typeface="Verdana" pitchFamily="34" charset="0"/>
              </a:rPr>
              <a:t>FUSIONES Y ADQUISICIONES</a:t>
            </a:r>
            <a:endParaRPr lang="es-ES" altLang="es-HN" sz="3600" dirty="0">
              <a:latin typeface="Verdana" pitchFamily="34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25700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HN" dirty="0"/>
          </a:p>
          <a:p>
            <a:pPr eaLnBrk="1" hangingPunct="1">
              <a:buFont typeface="Wingdings" pitchFamily="2" charset="2"/>
              <a:buNone/>
            </a:pPr>
            <a:endParaRPr lang="es-HN" dirty="0"/>
          </a:p>
          <a:p>
            <a:pPr eaLnBrk="1" hangingPunct="1">
              <a:buFont typeface="Wingdings" pitchFamily="2" charset="2"/>
              <a:buNone/>
            </a:pPr>
            <a:endParaRPr lang="es-HN" dirty="0"/>
          </a:p>
          <a:p>
            <a:pPr eaLnBrk="1" hangingPunct="1">
              <a:buFont typeface="Wingdings" pitchFamily="2" charset="2"/>
              <a:buNone/>
            </a:pPr>
            <a:r>
              <a:rPr lang="es-HN" dirty="0"/>
              <a:t>     “Precio es lo que pagas. Valor es lo que  </a:t>
            </a:r>
          </a:p>
          <a:p>
            <a:pPr eaLnBrk="1" hangingPunct="1">
              <a:buFont typeface="Wingdings" pitchFamily="2" charset="2"/>
              <a:buNone/>
            </a:pPr>
            <a:r>
              <a:rPr lang="es-HN" dirty="0"/>
              <a:t>        recibes”:    Warren Buffet.</a:t>
            </a:r>
            <a:endParaRPr lang="es-ES" altLang="es-HN" sz="2400" dirty="0"/>
          </a:p>
        </p:txBody>
      </p:sp>
    </p:spTree>
    <p:extLst>
      <p:ext uri="{BB962C8B-B14F-4D97-AF65-F5344CB8AC3E}">
        <p14:creationId xmlns:p14="http://schemas.microsoft.com/office/powerpoint/2010/main" val="215695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HN" sz="2400" b="1" dirty="0"/>
              <a:t>PROCESO PARA UNA FUSION Y ADQUISICION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HN" sz="2400" dirty="0"/>
              <a:t>Temas y riesgos: Precio, desempeño, personas, protección, gobierno de la empresa. 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HN" sz="2400" b="1" dirty="0"/>
              <a:t>5. Transición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HN" sz="2400" b="1" dirty="0"/>
              <a:t>    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s-ES_tradnl" altLang="es-HN" sz="2400" dirty="0"/>
              <a:t>Finalizar y ejercitar los planes de integración: organización, procesos, personas y sistemas.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Temas y riesgos: Velocidad, perturbación, costos, ingresos, resultados, percepción de los accionistas, público, clientes y empleados. 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400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800" dirty="0">
              <a:solidFill>
                <a:srgbClr val="FF0000"/>
              </a:solidFill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111336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000" b="1" dirty="0"/>
              <a:t>Resultados de las fusiones y adquisiciones. Estadística: </a:t>
            </a:r>
          </a:p>
          <a:p>
            <a:pPr>
              <a:lnSpc>
                <a:spcPct val="90000"/>
              </a:lnSpc>
            </a:pPr>
            <a:r>
              <a:rPr lang="es-ES_tradnl" altLang="es-HN" sz="2200" dirty="0"/>
              <a:t>Solo el 23% de las adquisiciones amortizan su coste de capital. </a:t>
            </a:r>
          </a:p>
          <a:p>
            <a:pPr>
              <a:lnSpc>
                <a:spcPct val="90000"/>
              </a:lnSpc>
            </a:pPr>
            <a:r>
              <a:rPr lang="es-ES_tradnl" altLang="es-HN" sz="2200" dirty="0"/>
              <a:t>Cuando se anuncia un acuerdo de F&amp;A el valor de las acciones de la empresa se incrementan tan sólo en un 30% de las ocasiones. </a:t>
            </a:r>
          </a:p>
          <a:p>
            <a:pPr>
              <a:lnSpc>
                <a:spcPct val="90000"/>
              </a:lnSpc>
            </a:pPr>
            <a:r>
              <a:rPr lang="es-ES_tradnl" altLang="es-HN" sz="2200" dirty="0"/>
              <a:t>En las empresas adquiridas, un 47% de los ejecutivos abandonan la compañía durante el primer año, y un 75% de ellos lo hacen durante los primeros tres años. </a:t>
            </a:r>
          </a:p>
          <a:p>
            <a:pPr>
              <a:lnSpc>
                <a:spcPct val="90000"/>
              </a:lnSpc>
            </a:pPr>
            <a:r>
              <a:rPr lang="es-ES_tradnl" altLang="es-HN" sz="2200" dirty="0"/>
              <a:t>Entre los primeros cuatro y ocho meses siguientes a un acuerdo, la productividad puede verse reducida hasta en un 50%. </a:t>
            </a:r>
          </a:p>
          <a:p>
            <a:pPr>
              <a:lnSpc>
                <a:spcPct val="90000"/>
              </a:lnSpc>
            </a:pPr>
            <a:r>
              <a:rPr lang="es-ES_tradnl" altLang="es-HN" sz="2200" dirty="0"/>
              <a:t>Los Directivos Generales o Financieros se refieren constantemente a los problemas en las personas y a los asuntos relativos a la cultura como factores clave en casos de integraciones fallidas.</a:t>
            </a:r>
          </a:p>
          <a:p>
            <a:pPr>
              <a:lnSpc>
                <a:spcPct val="90000"/>
              </a:lnSpc>
            </a:pPr>
            <a:r>
              <a:rPr lang="es-ES_tradnl" altLang="es-HN" sz="2200" dirty="0"/>
              <a:t>Los directivos dan una nota de </a:t>
            </a:r>
            <a:r>
              <a:rPr lang="es-ES_tradnl" altLang="es-HN" sz="2200" i="1" dirty="0"/>
              <a:t>aprobado bajo </a:t>
            </a:r>
            <a:r>
              <a:rPr lang="es-ES_tradnl" altLang="es-HN" sz="2200" dirty="0"/>
              <a:t>a la media de los resultados financieros de las empresas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_tradnl" altLang="es-HN" sz="2200" dirty="0"/>
              <a:t>       recientemente fusionadas.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157672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dirty="0"/>
              <a:t>FACTORES DE ÉXITO Y FRACASO EN LAS FUSIONES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dirty="0"/>
              <a:t>Claves para el </a:t>
            </a:r>
            <a:r>
              <a:rPr lang="es-HN" altLang="es-HN" sz="2800" dirty="0"/>
              <a:t>éxito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HN" altLang="es-HN" sz="2800" dirty="0"/>
              <a:t>Una debida diligencia completa-financiera y de capital humano.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HN" altLang="es-HN" sz="2800" dirty="0"/>
              <a:t>Visión del grado de integración requerido/deseado.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HN" altLang="es-HN" sz="2800" dirty="0"/>
              <a:t>Rapidez en la toma de decisiones, vs. Precisión.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HN" altLang="es-HN" sz="2800" dirty="0"/>
              <a:t>Apoyo y compromiso de la alta dirección.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HN" altLang="es-HN" sz="2800" dirty="0"/>
              <a:t>Enfoque claramente definido.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HN" altLang="es-HN" sz="2800" dirty="0"/>
              <a:t>Un líder de la integración altamente respetado y capaz.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HN" altLang="es-HN" sz="2800" dirty="0"/>
              <a:t>Empleo de las mejores prácticas.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139950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dirty="0"/>
              <a:t>FACTORES DE ÉXITO Y FRACASO EN LAS FUSIONES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dirty="0"/>
              <a:t>Claves para el </a:t>
            </a:r>
            <a:r>
              <a:rPr lang="es-HN" altLang="es-HN" sz="2800" dirty="0"/>
              <a:t>éxito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Miembros del equipo de integración y de los equipos de trabajo dedicados y capaces.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Metas y objetivos medibles.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La integración de culturas.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Comunicación y retroalimentación continua.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800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99751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dirty="0"/>
              <a:t>FACTORES DE ÉXITO Y FRACASO EN LAS FUSIONES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dirty="0"/>
              <a:t>Fracasos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No comprender el negocio.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La valoración subjetiva de la empresa.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No disponer de asesoramiento legal.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La rapidez de la negociación. No se realizan diligencias debidas.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Realizar las diligencias tardías.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Implicarse demasiado.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No controlar a los asesores.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Confiar ciegamente en la contraparte.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No asegurarse que el vendedor hará frente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    a sus responsabilidades.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170423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dirty="0"/>
              <a:t>FACTORES DE ÉXITO Y FRACASO EN LAS FUSIONES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dirty="0"/>
              <a:t>Fracasos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No cuidar la negociación.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La transacción se termina antes de que llegue a finalizar.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400" dirty="0"/>
              <a:t>Ignorar a los clientes, proveedores y empleados.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s-ES_tradnl" altLang="es-HN" sz="2400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40806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dirty="0"/>
              <a:t>Ejemplos de fusiones y </a:t>
            </a:r>
            <a:r>
              <a:rPr lang="es-ES_tradnl" altLang="es-HN" sz="2800" dirty="0" err="1"/>
              <a:t>adquisiones</a:t>
            </a:r>
            <a:r>
              <a:rPr lang="es-ES_tradnl" altLang="es-HN" sz="2800" dirty="0"/>
              <a:t> problemáticas.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800" dirty="0"/>
          </a:p>
          <a:p>
            <a:pPr marL="514350" indent="-514350" eaLnBrk="1" hangingPunct="1">
              <a:lnSpc>
                <a:spcPct val="90000"/>
              </a:lnSpc>
              <a:buAutoNum type="arabicPeriod"/>
            </a:pPr>
            <a:r>
              <a:rPr lang="es-ES_tradnl" altLang="es-HN" sz="2800" dirty="0"/>
              <a:t>Fusión del Grupo </a:t>
            </a:r>
            <a:r>
              <a:rPr lang="es-ES_tradnl" altLang="es-HN" sz="2800" dirty="0" err="1"/>
              <a:t>Homedco</a:t>
            </a:r>
            <a:r>
              <a:rPr lang="es-ES_tradnl" altLang="es-HN" sz="2800" dirty="0"/>
              <a:t> y </a:t>
            </a:r>
            <a:r>
              <a:rPr lang="es-ES_tradnl" altLang="es-HN" sz="2800" dirty="0" err="1"/>
              <a:t>Abbey</a:t>
            </a:r>
            <a:r>
              <a:rPr lang="es-ES_tradnl" altLang="es-HN" sz="2800" dirty="0"/>
              <a:t> </a:t>
            </a:r>
            <a:r>
              <a:rPr lang="es-ES_tradnl" altLang="es-HN" sz="2800" dirty="0" err="1"/>
              <a:t>Healthcare</a:t>
            </a:r>
            <a:r>
              <a:rPr lang="es-ES_tradnl" altLang="es-HN" sz="2800" dirty="0"/>
              <a:t> en 1995 para formar el Grupo </a:t>
            </a:r>
            <a:r>
              <a:rPr lang="es-ES_tradnl" altLang="es-HN" sz="2800" dirty="0" err="1"/>
              <a:t>Apria</a:t>
            </a:r>
            <a:r>
              <a:rPr lang="es-ES_tradnl" altLang="es-HN" sz="2800" dirty="0"/>
              <a:t> </a:t>
            </a:r>
            <a:r>
              <a:rPr lang="es-ES_tradnl" altLang="es-HN" sz="2800" dirty="0" err="1"/>
              <a:t>Healthcare</a:t>
            </a:r>
            <a:r>
              <a:rPr lang="es-ES_tradnl" altLang="es-HN" sz="2800" dirty="0"/>
              <a:t>: gran rivalidad entre las dos empresas; importantes diferencias en procesos de toma de decisiones y niveles de autoridad.  El resultado precio de la acción cayó un 50% y solo un 4% en crecimiento en ingresos. 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20082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HN" sz="2800" dirty="0"/>
              <a:t>2. Adquisición de </a:t>
            </a:r>
            <a:r>
              <a:rPr lang="es-ES_tradnl" altLang="es-HN" sz="2800" dirty="0" err="1"/>
              <a:t>Frame</a:t>
            </a:r>
            <a:r>
              <a:rPr lang="es-ES_tradnl" altLang="es-HN" sz="2800" dirty="0"/>
              <a:t> </a:t>
            </a:r>
            <a:r>
              <a:rPr lang="es-ES_tradnl" altLang="es-HN" sz="2800" dirty="0" err="1"/>
              <a:t>Technology</a:t>
            </a:r>
            <a:r>
              <a:rPr lang="es-ES_tradnl" altLang="es-HN" sz="2800" dirty="0"/>
              <a:t> </a:t>
            </a:r>
            <a:r>
              <a:rPr lang="es-ES_tradnl" altLang="es-HN" sz="2800" dirty="0" err="1"/>
              <a:t>Corporation</a:t>
            </a:r>
            <a:r>
              <a:rPr lang="es-ES_tradnl" altLang="es-HN" sz="2800" dirty="0"/>
              <a:t> por Adobe </a:t>
            </a:r>
            <a:r>
              <a:rPr lang="es-ES_tradnl" altLang="es-HN" sz="2800" dirty="0" err="1"/>
              <a:t>Systems</a:t>
            </a:r>
            <a:r>
              <a:rPr lang="es-ES_tradnl" altLang="es-HN" sz="2800" dirty="0"/>
              <a:t>, Inc. No se logró entender el modelo de negocio de </a:t>
            </a:r>
            <a:r>
              <a:rPr lang="es-ES_tradnl" altLang="es-HN" sz="2800" dirty="0" err="1"/>
              <a:t>Frame</a:t>
            </a:r>
            <a:r>
              <a:rPr lang="es-ES_tradnl" altLang="es-HN" sz="2800" dirty="0"/>
              <a:t>, teniendo como consecuencia despidos masivos en el área de telemarketing. Resultado la ventas se vieron reducidas en un 50</a:t>
            </a:r>
            <a:r>
              <a:rPr lang="es-ES_tradnl" altLang="es-HN" sz="2800"/>
              <a:t>% y </a:t>
            </a:r>
            <a:r>
              <a:rPr lang="es-ES_tradnl" altLang="es-HN" sz="2800" dirty="0"/>
              <a:t>se tuvo que volver a formar un equipo de ventas. 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HN" sz="2800" dirty="0"/>
              <a:t>3. Adquisición hostil de </a:t>
            </a:r>
            <a:r>
              <a:rPr lang="es-ES_tradnl" altLang="es-HN" sz="2800" dirty="0" err="1"/>
              <a:t>First</a:t>
            </a:r>
            <a:r>
              <a:rPr lang="es-ES_tradnl" altLang="es-HN" sz="2800" dirty="0"/>
              <a:t> </a:t>
            </a:r>
            <a:r>
              <a:rPr lang="es-ES_tradnl" altLang="es-HN" sz="2800" dirty="0" err="1"/>
              <a:t>Interstate</a:t>
            </a:r>
            <a:r>
              <a:rPr lang="es-ES_tradnl" altLang="es-HN" sz="2800" dirty="0"/>
              <a:t> Bank por Wells Fargo( 1996) . Rápida combinación de dos grandes sistemas, fe ciega de Wells Fargo en la tecnología. Resultado: pérdida de 300 millones de dólares en cuentas corporativas. Ganancias 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HN" sz="2800" dirty="0"/>
              <a:t>        reducidas drásticamente. 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174589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HN" sz="2800" dirty="0"/>
              <a:t>4. Adquisición de </a:t>
            </a:r>
            <a:r>
              <a:rPr lang="es-ES_tradnl" altLang="es-HN" sz="2800" dirty="0" err="1"/>
              <a:t>Southern</a:t>
            </a:r>
            <a:r>
              <a:rPr lang="es-ES_tradnl" altLang="es-HN" sz="2800" dirty="0"/>
              <a:t> </a:t>
            </a:r>
            <a:r>
              <a:rPr lang="es-ES_tradnl" altLang="es-HN" sz="2800" dirty="0" err="1"/>
              <a:t>Pacific</a:t>
            </a:r>
            <a:r>
              <a:rPr lang="es-ES_tradnl" altLang="es-HN" sz="2800" dirty="0"/>
              <a:t> </a:t>
            </a:r>
            <a:r>
              <a:rPr lang="es-ES_tradnl" altLang="es-HN" sz="2800" dirty="0" err="1"/>
              <a:t>Railroad</a:t>
            </a:r>
            <a:r>
              <a:rPr lang="es-ES_tradnl" altLang="es-HN" sz="2800" dirty="0"/>
              <a:t> por </a:t>
            </a:r>
            <a:r>
              <a:rPr lang="es-ES_tradnl" altLang="es-HN" sz="2800" dirty="0" err="1"/>
              <a:t>Union</a:t>
            </a:r>
            <a:r>
              <a:rPr lang="es-ES_tradnl" altLang="es-HN" sz="2800" dirty="0"/>
              <a:t> </a:t>
            </a:r>
            <a:r>
              <a:rPr lang="es-ES_tradnl" altLang="es-HN" sz="2800" dirty="0" err="1"/>
              <a:t>Pacific</a:t>
            </a:r>
            <a:r>
              <a:rPr lang="es-ES_tradnl" altLang="es-HN" sz="2800" dirty="0"/>
              <a:t> </a:t>
            </a:r>
            <a:r>
              <a:rPr lang="es-ES_tradnl" altLang="es-HN" sz="2800" dirty="0" err="1"/>
              <a:t>Railroad</a:t>
            </a:r>
            <a:r>
              <a:rPr lang="es-ES_tradnl" altLang="es-HN" sz="2800" dirty="0"/>
              <a:t>( 1997).  Errores de carácter logístico como de dimensionamiento de planillas causaron graves problemas de servicio y numerosos incidentes en materia de seguridad. Resultado: pérdida de 125 millones de dólares en ingresos; las ganancias del tercer trimestre 1997 se vieron reducidas en un 15%y abandono de la compañía por parte de </a:t>
            </a:r>
            <a:r>
              <a:rPr lang="es-ES_tradnl" altLang="es-HN" sz="2800"/>
              <a:t>empleados claves. </a:t>
            </a: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259714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400" b="1" u="sng" dirty="0"/>
              <a:t>CAPITALIZACION DE MERCADO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200" dirty="0"/>
              <a:t>     E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 una medida de una 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 tooltip="Empre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empresa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o su dimensión económica, y es igual al precio por acción en un momento dado </a:t>
            </a:r>
            <a:r>
              <a:rPr lang="es-E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multipli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cado por el número de acciones en circulación de una 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 tooltip="Public compan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empresa de capital abierto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 indica el 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5" tooltip="Patrimon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patrimonio</a:t>
            </a: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disponible para la compra y venta activa en la bolsa.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" altLang="es-H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Char char="-"/>
            </a:pPr>
            <a:r>
              <a:rPr lang="es-ES" altLang="es-H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s-ES" sz="2400" dirty="0"/>
              <a:t>epresenta el consenso público sobre el valor de una empresa y esta basado en las perspectivas del futuro económico y de las condiciones monetarias. Los precios de las acciones también pueden cambiar por la especulación acerca de los cambios en las expectativas de los beneficios o acerca de las fusiones y adquisiciones.</a:t>
            </a:r>
            <a:endParaRPr lang="es-ES_tradnl" altLang="es-H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398368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400" b="1" u="sng" dirty="0"/>
              <a:t>CAPITALIZACION DE MERCADO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s-ES_tradnl" sz="2400" dirty="0"/>
              <a:t>Nano Cap.   Menos de 50  MM            764 empresas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s-ES_tradnl" sz="2400" dirty="0"/>
              <a:t>Micro Cap.         50-     300 MM         2,167      “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s-ES_tradnl" sz="2400" dirty="0"/>
              <a:t>Small Cap.       300-  2,000 MM         2,295      “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s-ES_tradnl" sz="2400" dirty="0" err="1"/>
              <a:t>Middle</a:t>
            </a:r>
            <a:r>
              <a:rPr lang="es-ES_tradnl" sz="2400" dirty="0"/>
              <a:t> Cap.   2,000- 10,000 MM          918       “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s-ES_tradnl" sz="2400" dirty="0" err="1"/>
              <a:t>Large</a:t>
            </a:r>
            <a:r>
              <a:rPr lang="es-ES_tradnl" sz="2400" dirty="0"/>
              <a:t> Cap.   10,000-100,000 MM         200       “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s-ES_tradnl" sz="2400" dirty="0"/>
              <a:t>Mega </a:t>
            </a:r>
            <a:r>
              <a:rPr lang="es-ES_tradnl" sz="2400" dirty="0" err="1"/>
              <a:t>Cap</a:t>
            </a:r>
            <a:r>
              <a:rPr lang="es-ES_tradnl" sz="2400" dirty="0"/>
              <a:t>    Arriba 100 billones            295       “</a:t>
            </a:r>
          </a:p>
          <a:p>
            <a:pPr eaLnBrk="1" hangingPunct="1">
              <a:buFontTx/>
              <a:buNone/>
              <a:defRPr/>
            </a:pPr>
            <a:r>
              <a:rPr lang="es-ES_tradnl" sz="2400" dirty="0"/>
              <a:t>    ( </a:t>
            </a:r>
            <a:r>
              <a:rPr lang="es-ES_tradnl" sz="1600" dirty="0"/>
              <a:t>fuente: </a:t>
            </a:r>
            <a:r>
              <a:rPr lang="es-ES_tradnl" sz="1600" dirty="0" err="1"/>
              <a:t>Investopedia</a:t>
            </a:r>
            <a:r>
              <a:rPr lang="es-ES_tradnl" sz="1600" dirty="0"/>
              <a:t>, datos 2009)</a:t>
            </a:r>
          </a:p>
          <a:p>
            <a:pPr eaLnBrk="1" hangingPunct="1">
              <a:buFontTx/>
              <a:buNone/>
              <a:defRPr/>
            </a:pPr>
            <a:endParaRPr lang="es-ES_tradnl" sz="1600" dirty="0"/>
          </a:p>
          <a:p>
            <a:pPr eaLnBrk="1" hangingPunct="1">
              <a:buFontTx/>
              <a:buNone/>
              <a:defRPr/>
            </a:pPr>
            <a:r>
              <a:rPr lang="es-ES_tradnl" sz="1600" dirty="0"/>
              <a:t>1 Billón:  1X10</a:t>
            </a:r>
            <a:r>
              <a:rPr lang="es-ES_tradnl" sz="1600" baseline="30000" dirty="0"/>
              <a:t>9  :</a:t>
            </a:r>
            <a:r>
              <a:rPr lang="es-ES_tradnl" sz="1600" dirty="0"/>
              <a:t> 1,000,000,000 </a:t>
            </a:r>
            <a:endParaRPr lang="es-ES_tradnl" sz="2400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271643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400" b="1" u="sng" dirty="0"/>
              <a:t>BOLSA DE VALORES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400" dirty="0"/>
              <a:t>Las bolsas de valores facilitan la negociación de las acciones en los mercados secundarios.  Las corredurías sirven como intermediarios financieros entre compradores y vendedores en el mercado secundario. Comisión del 4% ( pocas acciones con servicio completo) a  menos del 1% sobre el monto de la operación.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400" b="1" dirty="0"/>
              <a:t>Mercado organizados de valores: </a:t>
            </a:r>
            <a:r>
              <a:rPr lang="es-ES_tradnl" sz="2400" dirty="0"/>
              <a:t>Son utilizados para ejecutar las transacciones del mercado secundario. Los más conocidos son : New York Stock Exchange ( NYSE), el </a:t>
            </a:r>
            <a:r>
              <a:rPr lang="es-ES_tradnl" sz="2400" dirty="0" err="1"/>
              <a:t>Midwest</a:t>
            </a:r>
            <a:r>
              <a:rPr lang="es-ES_tradnl" sz="2400" dirty="0"/>
              <a:t> Stock Exchange y el </a:t>
            </a:r>
            <a:r>
              <a:rPr lang="es-ES_tradnl" sz="2400" dirty="0" err="1"/>
              <a:t>Pacific</a:t>
            </a:r>
            <a:r>
              <a:rPr lang="es-ES_tradnl" sz="2400" dirty="0"/>
              <a:t> Stock Exchange.  El NYSE controla el 80% del valor de todas las transacciones organizadas de los EUA. </a:t>
            </a:r>
            <a:endParaRPr lang="es-ES" sz="2400" dirty="0"/>
          </a:p>
          <a:p>
            <a:pPr eaLnBrk="1" hangingPunct="1">
              <a:buFontTx/>
              <a:buNone/>
              <a:defRPr/>
            </a:pPr>
            <a:r>
              <a:rPr lang="es-ES_tradnl" sz="2400" dirty="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280036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b="1" dirty="0"/>
              <a:t>Motivos generales para realizar la fusión y adquisición: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800" b="1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Integración horizontal y sinergia operativa.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Economías de integración vertical.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Sinergias.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Ventajas fiscales.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Crecimiento externo.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s-ES_tradnl" altLang="es-HN" sz="2800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275251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b="1" dirty="0"/>
              <a:t>Motivos para realizar la fusión y adquisición, según consultas: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800" b="1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Acceso a nuevos mercados geográficos;             35%.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Maximizar el valor de los accionistas:                 20%.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Aumentar o proteger las cuotas de mercado:    19%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Adquirir nuevos productos o servicios:                 8%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s-ES_tradnl" altLang="es-HN" sz="2800" dirty="0"/>
              <a:t>Obtener el control sobre una cadena de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800" dirty="0"/>
              <a:t>     distribución :                                                              7%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s-ES_tradnl" altLang="es-HN" sz="2800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s-ES_tradnl" altLang="es-HN" sz="28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394587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HN" sz="2400" b="1" dirty="0"/>
              <a:t>PROCESO PARA UNA FUSION Y ADQUISICION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altLang="es-HN" sz="2400" b="1" dirty="0"/>
              <a:t>Formulación de la estrategia.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b="1" dirty="0"/>
              <a:t>      </a:t>
            </a:r>
            <a:r>
              <a:rPr lang="es-ES_tradnl" altLang="es-HN" sz="2400" dirty="0"/>
              <a:t>a) Establecer la estrategia del negocio.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b="1" dirty="0"/>
              <a:t>      </a:t>
            </a:r>
            <a:r>
              <a:rPr lang="es-ES_tradnl" altLang="es-HN" sz="2400" dirty="0"/>
              <a:t>b) Establecer la estrategia de crecimiento.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b="1" dirty="0"/>
              <a:t>      </a:t>
            </a:r>
            <a:r>
              <a:rPr lang="es-ES_tradnl" altLang="es-HN" sz="2400" dirty="0"/>
              <a:t>c) Definir los criterios de adquisición. </a:t>
            </a:r>
            <a:r>
              <a:rPr lang="es-ES_tradnl" altLang="es-HN" sz="2400" b="1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b="1" dirty="0"/>
              <a:t>      </a:t>
            </a:r>
            <a:r>
              <a:rPr lang="es-ES_tradnl" altLang="es-HN" sz="2400" dirty="0"/>
              <a:t>d) Comenzar la estrategia de implantación.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 Riesgos y temas: Costos, Canales, Competencias, Clientes, Países,     Capital y Capacidad.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400" dirty="0"/>
          </a:p>
          <a:p>
            <a:pPr marL="457200" indent="-457200" eaLnBrk="1" hangingPunct="1">
              <a:lnSpc>
                <a:spcPct val="90000"/>
              </a:lnSpc>
              <a:buAutoNum type="arabicPeriod" startAt="2"/>
            </a:pPr>
            <a:r>
              <a:rPr lang="es-ES_tradnl" altLang="es-HN" sz="2400" b="1" dirty="0"/>
              <a:t>Búsqueda y Selección de la empresa.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      a) Identificar los objetivos de mercados 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           empresas.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800" dirty="0">
              <a:solidFill>
                <a:srgbClr val="FF0000"/>
              </a:solidFill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332453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HN" sz="2400" b="1" dirty="0"/>
              <a:t>PROCESO PARA UNA FUSION Y ADQUISICION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      b) Seleccionar los objetivos.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       c) Emitir declaración de intenciones.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       d) Ofrecer acuerdos de confidencialidad.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Riesgos y temas :  Encaje del valor estratégico, encaje cultural, encaje de  liderazgo, sinergias potenciales, viabilidad.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3. </a:t>
            </a:r>
            <a:r>
              <a:rPr lang="es-ES_tradnl" altLang="es-HN" sz="2400" b="1" dirty="0"/>
              <a:t>Investigación y análisis de la empresa.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      a) Llevar a cabo el análisis </a:t>
            </a:r>
            <a:r>
              <a:rPr lang="es-ES_tradnl" altLang="es-HN" sz="2400" dirty="0" err="1"/>
              <a:t>due</a:t>
            </a:r>
            <a:r>
              <a:rPr lang="es-ES_tradnl" altLang="es-HN" sz="2400" dirty="0"/>
              <a:t>-diligencies: financiera, personas/culturas, entorno operaciones, capital intelectual.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       b) Reunir los resultados.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        c) Establecer planes de integración preliminares.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800" dirty="0">
              <a:solidFill>
                <a:srgbClr val="FF0000"/>
              </a:solidFill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423271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7821612" cy="720080"/>
          </a:xfrm>
        </p:spPr>
        <p:txBody>
          <a:bodyPr/>
          <a:lstStyle/>
          <a:p>
            <a:pPr eaLnBrk="1" hangingPunct="1"/>
            <a:r>
              <a:rPr lang="es-ES_tradnl" altLang="es-HN" sz="3500" dirty="0">
                <a:latin typeface="Verdana" pitchFamily="34" charset="0"/>
              </a:rPr>
              <a:t>Fusiones y Adquisiciones</a:t>
            </a:r>
            <a:endParaRPr lang="es-ES" altLang="es-HN" sz="3500" dirty="0"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0728"/>
            <a:ext cx="8229600" cy="5420072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HN" sz="2400" b="1" dirty="0"/>
              <a:t>PROCESO PARA UNA FUSION Y ADQUISICION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d) Decidir parámetros de negociación.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Riesgos o temas: Pasivos, Retención o eliminación del capital humano, Viabilidad de los aspectos financieros, temas de integración, sinergia/economías de escala, Retorno de la inversión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b="1" dirty="0"/>
              <a:t>4. Propuesta y negociación.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b="1" dirty="0"/>
              <a:t> </a:t>
            </a:r>
            <a:r>
              <a:rPr lang="es-ES_tradnl" altLang="es-HN" sz="2400" dirty="0"/>
              <a:t>  a) Establecer términos de acuerdo( legales, estructurales y financieros)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b="1" dirty="0"/>
              <a:t>    </a:t>
            </a:r>
            <a:r>
              <a:rPr lang="es-ES_tradnl" altLang="es-HN" sz="2400" dirty="0"/>
              <a:t>b) Asegurar que se cuenta con el talento clave y los equipos de    integración.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b="1" dirty="0"/>
              <a:t>     </a:t>
            </a:r>
            <a:r>
              <a:rPr lang="es-ES_tradnl" altLang="es-HN" sz="2400" dirty="0"/>
              <a:t>c)  Cerrar el acuerdo. </a:t>
            </a:r>
            <a:endParaRPr lang="es-ES_tradnl" altLang="es-HN" sz="2400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HN" sz="24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s-ES_tradnl" altLang="es-HN" sz="2400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sz="2800" dirty="0">
              <a:solidFill>
                <a:srgbClr val="FF0000"/>
              </a:solidFill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HN" dirty="0"/>
          </a:p>
        </p:txBody>
      </p:sp>
    </p:spTree>
    <p:extLst>
      <p:ext uri="{BB962C8B-B14F-4D97-AF65-F5344CB8AC3E}">
        <p14:creationId xmlns:p14="http://schemas.microsoft.com/office/powerpoint/2010/main" val="774929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1422</Words>
  <Application>Microsoft Office PowerPoint</Application>
  <PresentationFormat>Presentación en pantalla (4:3)</PresentationFormat>
  <Paragraphs>213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Verdana</vt:lpstr>
      <vt:lpstr>Wingdings</vt:lpstr>
      <vt:lpstr>Tema de Office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  <vt:lpstr>Fusiones y Adquisiciones</vt:lpstr>
    </vt:vector>
  </TitlesOfParts>
  <Company>UNITEC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Trundle</dc:creator>
  <cp:lastModifiedBy>RICARDO ABRAHAM YONES TORRES</cp:lastModifiedBy>
  <cp:revision>145</cp:revision>
  <dcterms:created xsi:type="dcterms:W3CDTF">2013-04-19T16:02:47Z</dcterms:created>
  <dcterms:modified xsi:type="dcterms:W3CDTF">2021-05-08T03:20:46Z</dcterms:modified>
</cp:coreProperties>
</file>