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9" r:id="rId2"/>
    <p:sldId id="272" r:id="rId3"/>
    <p:sldId id="290" r:id="rId4"/>
    <p:sldId id="291" r:id="rId5"/>
    <p:sldId id="273" r:id="rId6"/>
    <p:sldId id="274" r:id="rId7"/>
    <p:sldId id="275" r:id="rId8"/>
    <p:sldId id="276" r:id="rId9"/>
    <p:sldId id="283" r:id="rId10"/>
    <p:sldId id="284" r:id="rId11"/>
    <p:sldId id="296" r:id="rId12"/>
    <p:sldId id="297" r:id="rId13"/>
    <p:sldId id="285" r:id="rId14"/>
    <p:sldId id="286" r:id="rId15"/>
    <p:sldId id="287" r:id="rId16"/>
    <p:sldId id="288" r:id="rId17"/>
    <p:sldId id="289" r:id="rId18"/>
    <p:sldId id="292" r:id="rId19"/>
    <p:sldId id="279" r:id="rId20"/>
    <p:sldId id="293" r:id="rId21"/>
    <p:sldId id="294" r:id="rId22"/>
    <p:sldId id="298" r:id="rId23"/>
    <p:sldId id="295" r:id="rId2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205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HN"/>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8D291-028B-45CF-AF76-D4C4136C1237}" type="datetimeFigureOut">
              <a:rPr lang="es-HN" smtClean="0"/>
              <a:t>1/2/2022</a:t>
            </a:fld>
            <a:endParaRPr lang="es-HN"/>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HN"/>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HN"/>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326A2-65B6-4C83-9437-75186E675DBB}" type="slidenum">
              <a:rPr lang="es-HN" smtClean="0"/>
              <a:t>‹Nº›</a:t>
            </a:fld>
            <a:endParaRPr lang="es-HN"/>
          </a:p>
        </p:txBody>
      </p:sp>
    </p:spTree>
    <p:extLst>
      <p:ext uri="{BB962C8B-B14F-4D97-AF65-F5344CB8AC3E}">
        <p14:creationId xmlns:p14="http://schemas.microsoft.com/office/powerpoint/2010/main" val="315223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75B2FEFB-DDB7-4A6D-B370-21B1C715B530}" type="slidenum">
              <a:rPr lang="es-HN" altLang="es-HN" smtClean="0"/>
              <a:pPr eaLnBrk="1" hangingPunct="1"/>
              <a:t>2</a:t>
            </a:fld>
            <a:endParaRPr lang="es-HN" altLang="es-H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11</a:t>
            </a:fld>
            <a:endParaRPr lang="es-HN" altLang="es-HN"/>
          </a:p>
        </p:txBody>
      </p:sp>
    </p:spTree>
    <p:extLst>
      <p:ext uri="{BB962C8B-B14F-4D97-AF65-F5344CB8AC3E}">
        <p14:creationId xmlns:p14="http://schemas.microsoft.com/office/powerpoint/2010/main" val="50133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12</a:t>
            </a:fld>
            <a:endParaRPr lang="es-HN" altLang="es-HN"/>
          </a:p>
        </p:txBody>
      </p:sp>
    </p:spTree>
    <p:extLst>
      <p:ext uri="{BB962C8B-B14F-4D97-AF65-F5344CB8AC3E}">
        <p14:creationId xmlns:p14="http://schemas.microsoft.com/office/powerpoint/2010/main" val="2849371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13</a:t>
            </a:fld>
            <a:endParaRPr lang="es-HN" altLang="es-HN"/>
          </a:p>
        </p:txBody>
      </p:sp>
    </p:spTree>
    <p:extLst>
      <p:ext uri="{BB962C8B-B14F-4D97-AF65-F5344CB8AC3E}">
        <p14:creationId xmlns:p14="http://schemas.microsoft.com/office/powerpoint/2010/main" val="390796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14</a:t>
            </a:fld>
            <a:endParaRPr lang="es-HN" altLang="es-HN"/>
          </a:p>
        </p:txBody>
      </p:sp>
    </p:spTree>
    <p:extLst>
      <p:ext uri="{BB962C8B-B14F-4D97-AF65-F5344CB8AC3E}">
        <p14:creationId xmlns:p14="http://schemas.microsoft.com/office/powerpoint/2010/main" val="62469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15</a:t>
            </a:fld>
            <a:endParaRPr lang="es-HN" altLang="es-HN"/>
          </a:p>
        </p:txBody>
      </p:sp>
    </p:spTree>
    <p:extLst>
      <p:ext uri="{BB962C8B-B14F-4D97-AF65-F5344CB8AC3E}">
        <p14:creationId xmlns:p14="http://schemas.microsoft.com/office/powerpoint/2010/main" val="305016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16</a:t>
            </a:fld>
            <a:endParaRPr lang="es-HN" altLang="es-HN"/>
          </a:p>
        </p:txBody>
      </p:sp>
    </p:spTree>
    <p:extLst>
      <p:ext uri="{BB962C8B-B14F-4D97-AF65-F5344CB8AC3E}">
        <p14:creationId xmlns:p14="http://schemas.microsoft.com/office/powerpoint/2010/main" val="248171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17</a:t>
            </a:fld>
            <a:endParaRPr lang="es-HN" altLang="es-HN"/>
          </a:p>
        </p:txBody>
      </p:sp>
    </p:spTree>
    <p:extLst>
      <p:ext uri="{BB962C8B-B14F-4D97-AF65-F5344CB8AC3E}">
        <p14:creationId xmlns:p14="http://schemas.microsoft.com/office/powerpoint/2010/main" val="4202782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18</a:t>
            </a:fld>
            <a:endParaRPr lang="es-HN" altLang="es-HN"/>
          </a:p>
        </p:txBody>
      </p:sp>
    </p:spTree>
    <p:extLst>
      <p:ext uri="{BB962C8B-B14F-4D97-AF65-F5344CB8AC3E}">
        <p14:creationId xmlns:p14="http://schemas.microsoft.com/office/powerpoint/2010/main" val="15314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84E2B6FD-CC5A-4D95-ACFC-F3A5C0CB3D17}" type="slidenum">
              <a:rPr lang="es-HN" altLang="es-HN" smtClean="0"/>
              <a:pPr eaLnBrk="1" hangingPunct="1"/>
              <a:t>19</a:t>
            </a:fld>
            <a:endParaRPr lang="es-HN" altLang="es-H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20</a:t>
            </a:fld>
            <a:endParaRPr lang="es-HN" altLang="es-HN"/>
          </a:p>
        </p:txBody>
      </p:sp>
    </p:spTree>
    <p:extLst>
      <p:ext uri="{BB962C8B-B14F-4D97-AF65-F5344CB8AC3E}">
        <p14:creationId xmlns:p14="http://schemas.microsoft.com/office/powerpoint/2010/main" val="27653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3</a:t>
            </a:fld>
            <a:endParaRPr lang="es-HN" altLang="es-HN"/>
          </a:p>
        </p:txBody>
      </p:sp>
    </p:spTree>
    <p:extLst>
      <p:ext uri="{BB962C8B-B14F-4D97-AF65-F5344CB8AC3E}">
        <p14:creationId xmlns:p14="http://schemas.microsoft.com/office/powerpoint/2010/main" val="973614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21</a:t>
            </a:fld>
            <a:endParaRPr lang="es-HN" altLang="es-HN"/>
          </a:p>
        </p:txBody>
      </p:sp>
    </p:spTree>
    <p:extLst>
      <p:ext uri="{BB962C8B-B14F-4D97-AF65-F5344CB8AC3E}">
        <p14:creationId xmlns:p14="http://schemas.microsoft.com/office/powerpoint/2010/main" val="1720223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22</a:t>
            </a:fld>
            <a:endParaRPr lang="es-HN" altLang="es-HN"/>
          </a:p>
        </p:txBody>
      </p:sp>
    </p:spTree>
    <p:extLst>
      <p:ext uri="{BB962C8B-B14F-4D97-AF65-F5344CB8AC3E}">
        <p14:creationId xmlns:p14="http://schemas.microsoft.com/office/powerpoint/2010/main" val="343034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dirty="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23</a:t>
            </a:fld>
            <a:endParaRPr lang="es-HN" altLang="es-HN"/>
          </a:p>
        </p:txBody>
      </p:sp>
    </p:spTree>
    <p:extLst>
      <p:ext uri="{BB962C8B-B14F-4D97-AF65-F5344CB8AC3E}">
        <p14:creationId xmlns:p14="http://schemas.microsoft.com/office/powerpoint/2010/main" val="11632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4</a:t>
            </a:fld>
            <a:endParaRPr lang="es-HN" altLang="es-HN"/>
          </a:p>
        </p:txBody>
      </p:sp>
    </p:spTree>
    <p:extLst>
      <p:ext uri="{BB962C8B-B14F-4D97-AF65-F5344CB8AC3E}">
        <p14:creationId xmlns:p14="http://schemas.microsoft.com/office/powerpoint/2010/main" val="93865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0AED47E3-140A-42EE-B11D-F46E647526C2}" type="slidenum">
              <a:rPr lang="es-HN" altLang="es-HN" smtClean="0"/>
              <a:pPr eaLnBrk="1" hangingPunct="1"/>
              <a:t>5</a:t>
            </a:fld>
            <a:endParaRPr lang="es-HN" altLang="es-H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FDEBC1A3-1A89-4BB4-9972-296C3B737E21}" type="slidenum">
              <a:rPr lang="es-HN" altLang="es-HN" smtClean="0"/>
              <a:pPr eaLnBrk="1" hangingPunct="1"/>
              <a:t>6</a:t>
            </a:fld>
            <a:endParaRPr lang="es-HN" altLang="es-H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664213CC-AA79-4C00-A671-56A006E4D7DC}" type="slidenum">
              <a:rPr lang="es-HN" altLang="es-HN" smtClean="0"/>
              <a:pPr eaLnBrk="1" hangingPunct="1"/>
              <a:t>7</a:t>
            </a:fld>
            <a:endParaRPr lang="es-HN" altLang="es-H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8</a:t>
            </a:fld>
            <a:endParaRPr lang="es-HN" altLang="es-H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9</a:t>
            </a:fld>
            <a:endParaRPr lang="es-HN" altLang="es-HN"/>
          </a:p>
        </p:txBody>
      </p:sp>
    </p:spTree>
    <p:extLst>
      <p:ext uri="{BB962C8B-B14F-4D97-AF65-F5344CB8AC3E}">
        <p14:creationId xmlns:p14="http://schemas.microsoft.com/office/powerpoint/2010/main" val="396726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HN" altLang="es-HN"/>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fld id="{C43F7DBF-EA33-4392-A04E-24BC279C2630}" type="slidenum">
              <a:rPr lang="es-HN" altLang="es-HN" smtClean="0"/>
              <a:pPr eaLnBrk="1" hangingPunct="1"/>
              <a:t>10</a:t>
            </a:fld>
            <a:endParaRPr lang="es-HN" altLang="es-HN"/>
          </a:p>
        </p:txBody>
      </p:sp>
    </p:spTree>
    <p:extLst>
      <p:ext uri="{BB962C8B-B14F-4D97-AF65-F5344CB8AC3E}">
        <p14:creationId xmlns:p14="http://schemas.microsoft.com/office/powerpoint/2010/main" val="103366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E5E7AE36-0A48-4A4D-89A9-8FA66A6E65C7}" type="datetimeFigureOut">
              <a:rPr lang="es-ES"/>
              <a:pPr>
                <a:defRPr/>
              </a:pPr>
              <a:t>01/02/2022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4224D747-C334-45C6-9441-505E1F89B4CC}" type="slidenum">
              <a:rPr lang="es-ES" altLang="es-HN"/>
              <a:pPr/>
              <a:t>‹Nº›</a:t>
            </a:fld>
            <a:endParaRPr lang="es-ES" altLang="es-HN"/>
          </a:p>
        </p:txBody>
      </p:sp>
    </p:spTree>
    <p:extLst>
      <p:ext uri="{BB962C8B-B14F-4D97-AF65-F5344CB8AC3E}">
        <p14:creationId xmlns:p14="http://schemas.microsoft.com/office/powerpoint/2010/main" val="135833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631E1440-ABD4-48CE-B1BF-FE4E32FC149A}" type="datetimeFigureOut">
              <a:rPr lang="es-ES"/>
              <a:pPr>
                <a:defRPr/>
              </a:pPr>
              <a:t>01/02/2022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1BDD2107-CEF5-49B4-B991-C817108DFBD4}" type="slidenum">
              <a:rPr lang="es-ES" altLang="es-HN"/>
              <a:pPr/>
              <a:t>‹Nº›</a:t>
            </a:fld>
            <a:endParaRPr lang="es-ES" altLang="es-HN"/>
          </a:p>
        </p:txBody>
      </p:sp>
    </p:spTree>
    <p:extLst>
      <p:ext uri="{BB962C8B-B14F-4D97-AF65-F5344CB8AC3E}">
        <p14:creationId xmlns:p14="http://schemas.microsoft.com/office/powerpoint/2010/main" val="219491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312B8CBA-0D74-4714-A3F7-89F40F00A0DB}" type="datetimeFigureOut">
              <a:rPr lang="es-ES"/>
              <a:pPr>
                <a:defRPr/>
              </a:pPr>
              <a:t>01/02/2022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715413DC-B1E1-406F-9811-B6C725C0D9D9}" type="slidenum">
              <a:rPr lang="es-ES" altLang="es-HN"/>
              <a:pPr/>
              <a:t>‹Nº›</a:t>
            </a:fld>
            <a:endParaRPr lang="es-ES" altLang="es-HN"/>
          </a:p>
        </p:txBody>
      </p:sp>
    </p:spTree>
    <p:extLst>
      <p:ext uri="{BB962C8B-B14F-4D97-AF65-F5344CB8AC3E}">
        <p14:creationId xmlns:p14="http://schemas.microsoft.com/office/powerpoint/2010/main" val="130574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pPr>
              <a:defRPr/>
            </a:pPr>
            <a:fld id="{E204CB90-CAE3-4A79-A154-A14EE63C6F8B}" type="datetimeFigureOut">
              <a:rPr lang="es-ES"/>
              <a:pPr>
                <a:defRPr/>
              </a:pPr>
              <a:t>01/02/2022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505C16F1-8254-4D54-8B41-00ED10E9BA59}" type="slidenum">
              <a:rPr lang="es-ES" altLang="es-HN"/>
              <a:pPr/>
              <a:t>‹Nº›</a:t>
            </a:fld>
            <a:endParaRPr lang="es-ES" altLang="es-HN"/>
          </a:p>
        </p:txBody>
      </p:sp>
    </p:spTree>
    <p:extLst>
      <p:ext uri="{BB962C8B-B14F-4D97-AF65-F5344CB8AC3E}">
        <p14:creationId xmlns:p14="http://schemas.microsoft.com/office/powerpoint/2010/main" val="125982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3AE0265A-B01C-4EEA-9BC0-0078B70B2E8A}" type="datetimeFigureOut">
              <a:rPr lang="es-ES"/>
              <a:pPr>
                <a:defRPr/>
              </a:pPr>
              <a:t>01/02/2022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fld id="{263545D1-461F-4D3A-9E6E-31BA4BED527B}" type="slidenum">
              <a:rPr lang="es-ES" altLang="es-HN"/>
              <a:pPr/>
              <a:t>‹Nº›</a:t>
            </a:fld>
            <a:endParaRPr lang="es-ES" altLang="es-HN"/>
          </a:p>
        </p:txBody>
      </p:sp>
    </p:spTree>
    <p:extLst>
      <p:ext uri="{BB962C8B-B14F-4D97-AF65-F5344CB8AC3E}">
        <p14:creationId xmlns:p14="http://schemas.microsoft.com/office/powerpoint/2010/main" val="377924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fld id="{FDD3D6A1-BC99-4D87-80B4-21FB10E5570A}" type="datetimeFigureOut">
              <a:rPr lang="es-ES"/>
              <a:pPr>
                <a:defRPr/>
              </a:pPr>
              <a:t>01/02/2022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fld id="{302DD328-000C-4A3A-BA75-52BF4719725B}" type="slidenum">
              <a:rPr lang="es-ES" altLang="es-HN"/>
              <a:pPr/>
              <a:t>‹Nº›</a:t>
            </a:fld>
            <a:endParaRPr lang="es-ES" altLang="es-HN"/>
          </a:p>
        </p:txBody>
      </p:sp>
    </p:spTree>
    <p:extLst>
      <p:ext uri="{BB962C8B-B14F-4D97-AF65-F5344CB8AC3E}">
        <p14:creationId xmlns:p14="http://schemas.microsoft.com/office/powerpoint/2010/main" val="3116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6652B486-EE80-4521-A2E9-01DCD70D3EA3}" type="datetimeFigureOut">
              <a:rPr lang="es-ES"/>
              <a:pPr>
                <a:defRPr/>
              </a:pPr>
              <a:t>01/02/2022</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fld id="{039A3D1B-8124-475E-95B0-376699C68848}" type="slidenum">
              <a:rPr lang="es-ES" altLang="es-HN"/>
              <a:pPr/>
              <a:t>‹Nº›</a:t>
            </a:fld>
            <a:endParaRPr lang="es-ES" altLang="es-HN"/>
          </a:p>
        </p:txBody>
      </p:sp>
    </p:spTree>
    <p:extLst>
      <p:ext uri="{BB962C8B-B14F-4D97-AF65-F5344CB8AC3E}">
        <p14:creationId xmlns:p14="http://schemas.microsoft.com/office/powerpoint/2010/main" val="79039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0DACEF0C-A56F-4581-AC34-EAB09507CE06}" type="datetimeFigureOut">
              <a:rPr lang="es-ES"/>
              <a:pPr>
                <a:defRPr/>
              </a:pPr>
              <a:t>01/02/2022</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fld id="{595CD40A-65CC-4CA6-9CBD-C71317404E12}" type="slidenum">
              <a:rPr lang="es-ES" altLang="es-HN"/>
              <a:pPr/>
              <a:t>‹Nº›</a:t>
            </a:fld>
            <a:endParaRPr lang="es-ES" altLang="es-HN"/>
          </a:p>
        </p:txBody>
      </p:sp>
    </p:spTree>
    <p:extLst>
      <p:ext uri="{BB962C8B-B14F-4D97-AF65-F5344CB8AC3E}">
        <p14:creationId xmlns:p14="http://schemas.microsoft.com/office/powerpoint/2010/main" val="191146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8ACAF648-695A-450C-9199-412A2EBB3794}" type="datetimeFigureOut">
              <a:rPr lang="es-ES"/>
              <a:pPr>
                <a:defRPr/>
              </a:pPr>
              <a:t>01/02/2022</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fld id="{EC3130CC-203E-47C0-83E6-064188AAECA9}" type="slidenum">
              <a:rPr lang="es-ES" altLang="es-HN"/>
              <a:pPr/>
              <a:t>‹Nº›</a:t>
            </a:fld>
            <a:endParaRPr lang="es-ES" altLang="es-HN"/>
          </a:p>
        </p:txBody>
      </p:sp>
    </p:spTree>
    <p:extLst>
      <p:ext uri="{BB962C8B-B14F-4D97-AF65-F5344CB8AC3E}">
        <p14:creationId xmlns:p14="http://schemas.microsoft.com/office/powerpoint/2010/main" val="262234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4606C4D-8BE7-475E-83CE-1D7FD4C8F6AC}" type="datetimeFigureOut">
              <a:rPr lang="es-ES"/>
              <a:pPr>
                <a:defRPr/>
              </a:pPr>
              <a:t>01/02/2022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fld id="{6CCC543D-F166-41A2-9D8D-9E5138AB4E70}" type="slidenum">
              <a:rPr lang="es-ES" altLang="es-HN"/>
              <a:pPr/>
              <a:t>‹Nº›</a:t>
            </a:fld>
            <a:endParaRPr lang="es-ES" altLang="es-HN"/>
          </a:p>
        </p:txBody>
      </p:sp>
    </p:spTree>
    <p:extLst>
      <p:ext uri="{BB962C8B-B14F-4D97-AF65-F5344CB8AC3E}">
        <p14:creationId xmlns:p14="http://schemas.microsoft.com/office/powerpoint/2010/main" val="246640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C318D8E-3C18-4C03-BBDD-011B3C7C2417}" type="datetimeFigureOut">
              <a:rPr lang="es-ES"/>
              <a:pPr>
                <a:defRPr/>
              </a:pPr>
              <a:t>01/02/2022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fld id="{06D23942-95C8-4AAA-BAFA-7AA84958E8B8}" type="slidenum">
              <a:rPr lang="es-ES" altLang="es-HN"/>
              <a:pPr/>
              <a:t>‹Nº›</a:t>
            </a:fld>
            <a:endParaRPr lang="es-ES" altLang="es-HN"/>
          </a:p>
        </p:txBody>
      </p:sp>
    </p:spTree>
    <p:extLst>
      <p:ext uri="{BB962C8B-B14F-4D97-AF65-F5344CB8AC3E}">
        <p14:creationId xmlns:p14="http://schemas.microsoft.com/office/powerpoint/2010/main" val="383761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HN"/>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HN"/>
              <a:t>Haga clic para modificar el estilo de texto del patrón</a:t>
            </a:r>
          </a:p>
          <a:p>
            <a:pPr lvl="1"/>
            <a:r>
              <a:rPr lang="es-ES" altLang="es-HN"/>
              <a:t>Segundo nivel</a:t>
            </a:r>
          </a:p>
          <a:p>
            <a:pPr lvl="2"/>
            <a:r>
              <a:rPr lang="es-ES" altLang="es-HN"/>
              <a:t>Tercer nivel</a:t>
            </a:r>
          </a:p>
          <a:p>
            <a:pPr lvl="3"/>
            <a:r>
              <a:rPr lang="es-ES" altLang="es-HN"/>
              <a:t>Cuarto nivel</a:t>
            </a:r>
          </a:p>
          <a:p>
            <a:pPr lvl="4"/>
            <a:r>
              <a:rPr lang="es-ES" altLang="es-H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5C968FB-FA58-4C60-91A9-B2233EEEEFE8}" type="datetimeFigureOut">
              <a:rPr lang="es-ES"/>
              <a:pPr>
                <a:defRPr/>
              </a:pPr>
              <a:t>01/02/2022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B6D62F7-59C3-461A-BC02-C6A18CCCE1E8}" type="slidenum">
              <a:rPr lang="es-ES" altLang="es-HN"/>
              <a:pPr/>
              <a:t>‹Nº›</a:t>
            </a:fld>
            <a:endParaRPr lang="es-ES" altLang="es-H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ncepto.de/empresa/" TargetMode="External"/><Relationship Id="rId7" Type="http://schemas.openxmlformats.org/officeDocument/2006/relationships/hyperlink" Target="https://concepto.de/misio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oncepto.de/organizacion/" TargetMode="External"/><Relationship Id="rId5" Type="http://schemas.openxmlformats.org/officeDocument/2006/relationships/hyperlink" Target="https://concepto.de/identidad/" TargetMode="External"/><Relationship Id="rId4" Type="http://schemas.openxmlformats.org/officeDocument/2006/relationships/hyperlink" Target="https://concepto.de/objetivo/"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oncepto.de/vision/"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ncepto.de/estrategi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F2ED0-CC2F-4CC5-B49A-3FF04B6D22D3}"/>
              </a:ext>
            </a:extLst>
          </p:cNvPr>
          <p:cNvSpPr>
            <a:spLocks noGrp="1"/>
          </p:cNvSpPr>
          <p:nvPr>
            <p:ph type="title"/>
          </p:nvPr>
        </p:nvSpPr>
        <p:spPr/>
        <p:txBody>
          <a:bodyPr/>
          <a:lstStyle/>
          <a:p>
            <a:r>
              <a:rPr lang="es-HN" dirty="0"/>
              <a:t>UNITEC</a:t>
            </a:r>
          </a:p>
        </p:txBody>
      </p:sp>
      <p:sp>
        <p:nvSpPr>
          <p:cNvPr id="3" name="Marcador de contenido 2">
            <a:extLst>
              <a:ext uri="{FF2B5EF4-FFF2-40B4-BE49-F238E27FC236}">
                <a16:creationId xmlns:a16="http://schemas.microsoft.com/office/drawing/2014/main" id="{A06507FD-541E-4601-810A-CB0CA60E05BE}"/>
              </a:ext>
            </a:extLst>
          </p:cNvPr>
          <p:cNvSpPr>
            <a:spLocks noGrp="1"/>
          </p:cNvSpPr>
          <p:nvPr>
            <p:ph idx="1"/>
          </p:nvPr>
        </p:nvSpPr>
        <p:spPr/>
        <p:txBody>
          <a:bodyPr/>
          <a:lstStyle/>
          <a:p>
            <a:pPr marL="0" indent="0">
              <a:buNone/>
            </a:pPr>
            <a:r>
              <a:rPr lang="es-HN" sz="2400" dirty="0"/>
              <a:t> Postgrado</a:t>
            </a:r>
          </a:p>
          <a:p>
            <a:pPr marL="0" indent="0">
              <a:buNone/>
            </a:pPr>
            <a:endParaRPr lang="es-HN" sz="2400" dirty="0"/>
          </a:p>
          <a:p>
            <a:pPr marL="0" indent="0">
              <a:buNone/>
            </a:pPr>
            <a:r>
              <a:rPr lang="es-HN" sz="2400" dirty="0"/>
              <a:t>Docente: Ing. Ricardo Enrique Yones. </a:t>
            </a:r>
          </a:p>
          <a:p>
            <a:pPr marL="0" indent="0">
              <a:buNone/>
            </a:pPr>
            <a:r>
              <a:rPr lang="es-HN" sz="2400" dirty="0"/>
              <a:t> </a:t>
            </a:r>
          </a:p>
          <a:p>
            <a:pPr marL="0" indent="0">
              <a:buNone/>
            </a:pPr>
            <a:endParaRPr lang="es-HN" sz="2400" dirty="0"/>
          </a:p>
          <a:p>
            <a:pPr marL="0" indent="0">
              <a:buNone/>
            </a:pPr>
            <a:endParaRPr lang="es-HN" sz="2400" dirty="0"/>
          </a:p>
          <a:p>
            <a:pPr marL="0" indent="0">
              <a:buNone/>
            </a:pPr>
            <a:r>
              <a:rPr lang="es-HN" sz="2400" dirty="0"/>
              <a:t>		Enero  2022</a:t>
            </a:r>
          </a:p>
        </p:txBody>
      </p:sp>
    </p:spTree>
    <p:extLst>
      <p:ext uri="{BB962C8B-B14F-4D97-AF65-F5344CB8AC3E}">
        <p14:creationId xmlns:p14="http://schemas.microsoft.com/office/powerpoint/2010/main" val="2297092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8026493"/>
          </a:xfrm>
          <a:prstGeom prst="rect">
            <a:avLst/>
          </a:prstGeom>
        </p:spPr>
        <p:txBody>
          <a:bodyPr wrap="square">
            <a:spAutoFit/>
          </a:bodyPr>
          <a:lstStyle/>
          <a:p>
            <a:pPr>
              <a:lnSpc>
                <a:spcPts val="2025"/>
              </a:lnSpc>
              <a:spcAft>
                <a:spcPts val="1950"/>
              </a:spcAft>
            </a:pPr>
            <a:r>
              <a:rPr lang="es-HN" sz="2800" b="1" dirty="0">
                <a:solidFill>
                  <a:srgbClr val="222222"/>
                </a:solidFill>
                <a:latin typeface="+mn-lt"/>
                <a:ea typeface="Times New Roman" panose="02020603050405020304" pitchFamily="18" charset="0"/>
                <a:cs typeface="Times New Roman" panose="02020603050405020304" pitchFamily="18" charset="0"/>
              </a:rPr>
              <a:t>Generadores de valor y de costos</a:t>
            </a:r>
          </a:p>
          <a:p>
            <a:pPr>
              <a:lnSpc>
                <a:spcPts val="2025"/>
              </a:lnSpc>
              <a:spcAft>
                <a:spcPts val="1950"/>
              </a:spcAft>
            </a:pPr>
            <a:r>
              <a:rPr lang="es-HN" sz="2400" dirty="0">
                <a:latin typeface="+mn-lt"/>
              </a:rPr>
              <a:t>Porter( 1986) lo define como un conjunto de factores en la cadena de valor que tienen incidencia especial sobre los costos o sobre el valor generado, en las actividades de la cadena valor.</a:t>
            </a:r>
          </a:p>
          <a:p>
            <a:pPr marL="342900" indent="-342900">
              <a:lnSpc>
                <a:spcPts val="2025"/>
              </a:lnSpc>
              <a:spcAft>
                <a:spcPts val="1950"/>
              </a:spcAft>
              <a:buFontTx/>
              <a:buChar char="-"/>
            </a:pPr>
            <a:r>
              <a:rPr lang="es-HN" sz="2400" dirty="0">
                <a:latin typeface="+mn-lt"/>
              </a:rPr>
              <a:t>Generadores de costos: causas estructurales de costo de una actividad. ( Puede estar bajo control de la empresa). Ejemplo: economías de escala, el aprendizaje, la vinculación entre las distintas actividades, las políticas). </a:t>
            </a:r>
          </a:p>
          <a:p>
            <a:pPr marL="342900" indent="-342900">
              <a:lnSpc>
                <a:spcPts val="2025"/>
              </a:lnSpc>
              <a:spcAft>
                <a:spcPts val="1950"/>
              </a:spcAft>
              <a:buFontTx/>
              <a:buChar char="-"/>
            </a:pPr>
            <a:r>
              <a:rPr lang="es-HN" sz="2400" dirty="0">
                <a:latin typeface="+mn-lt"/>
              </a:rPr>
              <a:t>Generadores de Valor: razones fundamentales dentro de la cadena de una organización de porque una actividad es única. Ejemplo: políticas empresariales, los vínculos entre las actividades, la ubicación, el aprendizaje, etc.</a:t>
            </a:r>
          </a:p>
          <a:p>
            <a:pPr marL="342900" indent="-342900">
              <a:lnSpc>
                <a:spcPts val="2025"/>
              </a:lnSpc>
              <a:spcAft>
                <a:spcPts val="1950"/>
              </a:spcAft>
              <a:buFontTx/>
              <a:buChar char="-"/>
            </a:pPr>
            <a:endParaRPr lang="es-HN" sz="2400"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553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8229600" cy="5461688"/>
          </a:xfrm>
          <a:prstGeom prst="rect">
            <a:avLst/>
          </a:prstGeom>
        </p:spPr>
        <p:txBody>
          <a:bodyPr wrap="square">
            <a:spAutoFit/>
          </a:bodyPr>
          <a:lstStyle/>
          <a:p>
            <a:pPr>
              <a:lnSpc>
                <a:spcPts val="2025"/>
              </a:lnSpc>
              <a:spcAft>
                <a:spcPts val="1950"/>
              </a:spcAft>
            </a:pPr>
            <a:r>
              <a:rPr lang="es-HN" sz="2400" dirty="0">
                <a:latin typeface="+mn-lt"/>
              </a:rPr>
              <a:t>La cadena de valor tiene como objetivo: </a:t>
            </a:r>
          </a:p>
          <a:p>
            <a:pPr marL="342900" indent="-342900">
              <a:lnSpc>
                <a:spcPts val="2025"/>
              </a:lnSpc>
              <a:spcAft>
                <a:spcPts val="1950"/>
              </a:spcAft>
              <a:buFont typeface="Arial" panose="020B0604020202020204" pitchFamily="34" charset="0"/>
              <a:buChar char="•"/>
            </a:pPr>
            <a:r>
              <a:rPr lang="es-HN" sz="2400" dirty="0">
                <a:latin typeface="+mn-lt"/>
              </a:rPr>
              <a:t>Mejorar los productos y servicios que se ofrecen. </a:t>
            </a:r>
          </a:p>
          <a:p>
            <a:pPr marL="342900" indent="-342900">
              <a:lnSpc>
                <a:spcPts val="2025"/>
              </a:lnSpc>
              <a:spcAft>
                <a:spcPts val="1950"/>
              </a:spcAft>
              <a:buFont typeface="Arial" panose="020B0604020202020204" pitchFamily="34" charset="0"/>
              <a:buChar char="•"/>
            </a:pPr>
            <a:r>
              <a:rPr lang="es-HN" sz="2400" dirty="0">
                <a:latin typeface="+mn-lt"/>
              </a:rPr>
              <a:t>Reducir costos. </a:t>
            </a:r>
          </a:p>
          <a:p>
            <a:pPr marL="342900" indent="-342900">
              <a:lnSpc>
                <a:spcPts val="2025"/>
              </a:lnSpc>
              <a:spcAft>
                <a:spcPts val="1950"/>
              </a:spcAft>
              <a:buFont typeface="Arial" panose="020B0604020202020204" pitchFamily="34" charset="0"/>
              <a:buChar char="•"/>
            </a:pPr>
            <a:r>
              <a:rPr lang="es-HN" sz="2400" dirty="0">
                <a:latin typeface="+mn-lt"/>
              </a:rPr>
              <a:t>Crear valor. </a:t>
            </a:r>
          </a:p>
          <a:p>
            <a:pPr>
              <a:lnSpc>
                <a:spcPts val="2025"/>
              </a:lnSpc>
              <a:spcAft>
                <a:spcPts val="1950"/>
              </a:spcAft>
            </a:pPr>
            <a:r>
              <a:rPr lang="es-HN" sz="2400" b="1" u="sng" dirty="0">
                <a:latin typeface="+mn-lt"/>
              </a:rPr>
              <a:t>Pasos para realizar una cadena de valor</a:t>
            </a:r>
          </a:p>
          <a:p>
            <a:pPr marL="457200" indent="-457200">
              <a:lnSpc>
                <a:spcPts val="2025"/>
              </a:lnSpc>
              <a:spcAft>
                <a:spcPts val="1950"/>
              </a:spcAft>
              <a:buAutoNum type="arabicPeriod"/>
            </a:pPr>
            <a:r>
              <a:rPr lang="es-HN" sz="2200" dirty="0">
                <a:latin typeface="+mn-lt"/>
              </a:rPr>
              <a:t>Identificar las </a:t>
            </a:r>
            <a:r>
              <a:rPr lang="es-HN" sz="2200" dirty="0" err="1">
                <a:latin typeface="+mn-lt"/>
              </a:rPr>
              <a:t>sub-actividades</a:t>
            </a:r>
            <a:r>
              <a:rPr lang="es-HN" sz="2200" dirty="0">
                <a:latin typeface="+mn-lt"/>
              </a:rPr>
              <a:t> para cada actividad primaria.</a:t>
            </a:r>
          </a:p>
          <a:p>
            <a:pPr marL="457200" indent="-457200">
              <a:lnSpc>
                <a:spcPts val="2025"/>
              </a:lnSpc>
              <a:spcAft>
                <a:spcPts val="1950"/>
              </a:spcAft>
              <a:buAutoNum type="arabicPeriod"/>
            </a:pPr>
            <a:r>
              <a:rPr lang="es-HN" sz="2200" dirty="0">
                <a:latin typeface="+mn-lt"/>
              </a:rPr>
              <a:t>Identificar las </a:t>
            </a:r>
            <a:r>
              <a:rPr lang="es-HN" sz="2200" dirty="0" err="1">
                <a:latin typeface="+mn-lt"/>
              </a:rPr>
              <a:t>sub-actividades</a:t>
            </a:r>
            <a:r>
              <a:rPr lang="es-HN" sz="2200" dirty="0">
                <a:latin typeface="+mn-lt"/>
              </a:rPr>
              <a:t> para cada actividad de apoyo.</a:t>
            </a:r>
          </a:p>
          <a:p>
            <a:pPr marL="457200" indent="-457200">
              <a:lnSpc>
                <a:spcPts val="2025"/>
              </a:lnSpc>
              <a:spcAft>
                <a:spcPts val="1950"/>
              </a:spcAft>
              <a:buAutoNum type="arabicPeriod"/>
            </a:pPr>
            <a:r>
              <a:rPr lang="es-HN" sz="2200" dirty="0">
                <a:latin typeface="+mn-lt"/>
              </a:rPr>
              <a:t>Analizar el valor y los costos de las actividades identificadas.</a:t>
            </a:r>
          </a:p>
          <a:p>
            <a:pPr marL="457200" indent="-457200">
              <a:lnSpc>
                <a:spcPts val="2025"/>
              </a:lnSpc>
              <a:spcAft>
                <a:spcPts val="1950"/>
              </a:spcAft>
              <a:buAutoNum type="arabicPeriod"/>
            </a:pPr>
            <a:r>
              <a:rPr lang="es-HN" sz="2200" dirty="0">
                <a:latin typeface="+mn-lt"/>
              </a:rPr>
              <a:t>Identificar vínculos.</a:t>
            </a:r>
          </a:p>
          <a:p>
            <a:pPr marL="457200" indent="-457200">
              <a:lnSpc>
                <a:spcPts val="2025"/>
              </a:lnSpc>
              <a:spcAft>
                <a:spcPts val="1950"/>
              </a:spcAft>
              <a:buAutoNum type="arabicPeriod"/>
            </a:pPr>
            <a:r>
              <a:rPr lang="es-HN" sz="2200" dirty="0">
                <a:latin typeface="+mn-lt"/>
              </a:rPr>
              <a:t>Buscar oportunidades para aumentar el valor.</a:t>
            </a: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768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pPr eaLnBrk="1" hangingPunct="1"/>
            <a:endParaRPr lang="es-ES" altLang="es-HN" sz="2400" b="1" u="sng" dirty="0"/>
          </a:p>
          <a:p>
            <a:pPr eaLnBrk="1" hangingPunct="1"/>
            <a:endParaRPr lang="es-ES" altLang="es-HN" sz="2400" b="1" u="sng" dirty="0"/>
          </a:p>
        </p:txBody>
      </p:sp>
      <p:pic>
        <p:nvPicPr>
          <p:cNvPr id="4" name="Imagen 3" descr="Imagen que contiene texto&#10;&#10;Descripción generada automáticamente">
            <a:extLst>
              <a:ext uri="{FF2B5EF4-FFF2-40B4-BE49-F238E27FC236}">
                <a16:creationId xmlns:a16="http://schemas.microsoft.com/office/drawing/2014/main" id="{9B2BFC18-B6AF-45A6-8F1C-E313238FE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0728"/>
            <a:ext cx="8517632" cy="5040560"/>
          </a:xfrm>
          <a:prstGeom prst="rect">
            <a:avLst/>
          </a:prstGeom>
        </p:spPr>
      </p:pic>
    </p:spTree>
    <p:extLst>
      <p:ext uri="{BB962C8B-B14F-4D97-AF65-F5344CB8AC3E}">
        <p14:creationId xmlns:p14="http://schemas.microsoft.com/office/powerpoint/2010/main" val="389150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8282973"/>
          </a:xfrm>
          <a:prstGeom prst="rect">
            <a:avLst/>
          </a:prstGeom>
        </p:spPr>
        <p:txBody>
          <a:bodyPr wrap="square">
            <a:spAutoFit/>
          </a:bodyPr>
          <a:lstStyle/>
          <a:p>
            <a:pPr>
              <a:lnSpc>
                <a:spcPts val="2025"/>
              </a:lnSpc>
              <a:spcAft>
                <a:spcPts val="1950"/>
              </a:spcAft>
            </a:pPr>
            <a:r>
              <a:rPr lang="es-HN" sz="2400" b="1" u="sng" dirty="0">
                <a:latin typeface="+mn-lt"/>
              </a:rPr>
              <a:t>Ventaja Competitiva</a:t>
            </a:r>
          </a:p>
          <a:p>
            <a:pPr>
              <a:lnSpc>
                <a:spcPts val="2025"/>
              </a:lnSpc>
              <a:spcAft>
                <a:spcPts val="1950"/>
              </a:spcAft>
            </a:pPr>
            <a:r>
              <a:rPr lang="es-HN" sz="2400" dirty="0">
                <a:latin typeface="+mn-lt"/>
              </a:rPr>
              <a:t>Def. todas las características o atributos de un producto o servicio que le den una cierta superioridad sobre sus competidores inmediatos. </a:t>
            </a:r>
          </a:p>
          <a:p>
            <a:pPr>
              <a:lnSpc>
                <a:spcPts val="2025"/>
              </a:lnSpc>
              <a:spcAft>
                <a:spcPts val="1950"/>
              </a:spcAft>
            </a:pPr>
            <a:r>
              <a:rPr lang="es-HN" sz="2400" b="1" dirty="0">
                <a:latin typeface="+mn-lt"/>
              </a:rPr>
              <a:t>Ventaja competitiva externa</a:t>
            </a:r>
            <a:r>
              <a:rPr lang="es-HN" sz="2400" dirty="0">
                <a:latin typeface="+mn-lt"/>
              </a:rPr>
              <a:t>: cualidades distintas del producto que constituye un valor para el comprador.</a:t>
            </a:r>
          </a:p>
          <a:p>
            <a:pPr>
              <a:lnSpc>
                <a:spcPts val="2025"/>
              </a:lnSpc>
              <a:spcAft>
                <a:spcPts val="1950"/>
              </a:spcAft>
            </a:pPr>
            <a:r>
              <a:rPr lang="es-HN" sz="2400" b="1" dirty="0">
                <a:latin typeface="+mn-lt"/>
              </a:rPr>
              <a:t>Ventaja competitiva interna</a:t>
            </a:r>
            <a:r>
              <a:rPr lang="es-HN" sz="2400" dirty="0">
                <a:latin typeface="+mn-lt"/>
              </a:rPr>
              <a:t>: superioridad de la empresa en el dominio de los costos de fabricación, administración o gestión del producto o servicio y que aporta un valor al fabricante. </a:t>
            </a:r>
          </a:p>
          <a:p>
            <a:pPr>
              <a:lnSpc>
                <a:spcPts val="2025"/>
              </a:lnSpc>
              <a:spcAft>
                <a:spcPts val="1950"/>
              </a:spcAft>
            </a:pPr>
            <a:r>
              <a:rPr lang="es-HN" sz="2400" dirty="0">
                <a:latin typeface="+mn-lt"/>
              </a:rPr>
              <a:t>De aquí se deriva las ventajas competitivas</a:t>
            </a:r>
          </a:p>
          <a:p>
            <a:pPr marL="457200" indent="-457200">
              <a:lnSpc>
                <a:spcPts val="2025"/>
              </a:lnSpc>
              <a:spcAft>
                <a:spcPts val="1950"/>
              </a:spcAft>
              <a:buAutoNum type="alphaLcParenR"/>
            </a:pPr>
            <a:r>
              <a:rPr lang="es-HN" sz="2400" dirty="0">
                <a:latin typeface="+mn-lt"/>
              </a:rPr>
              <a:t>de bajo costo</a:t>
            </a:r>
          </a:p>
          <a:p>
            <a:pPr marL="457200" indent="-457200">
              <a:lnSpc>
                <a:spcPts val="2025"/>
              </a:lnSpc>
              <a:spcAft>
                <a:spcPts val="1950"/>
              </a:spcAft>
              <a:buAutoNum type="alphaLcParenR"/>
            </a:pPr>
            <a:r>
              <a:rPr lang="es-HN" sz="2400" dirty="0">
                <a:latin typeface="+mn-lt"/>
              </a:rPr>
              <a:t>De diferenciación o de valor.</a:t>
            </a: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466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8026493"/>
          </a:xfrm>
          <a:prstGeom prst="rect">
            <a:avLst/>
          </a:prstGeom>
        </p:spPr>
        <p:txBody>
          <a:bodyPr wrap="square">
            <a:spAutoFit/>
          </a:bodyPr>
          <a:lstStyle/>
          <a:p>
            <a:pPr>
              <a:lnSpc>
                <a:spcPts val="2025"/>
              </a:lnSpc>
              <a:spcAft>
                <a:spcPts val="1950"/>
              </a:spcAft>
            </a:pPr>
            <a:r>
              <a:rPr lang="es-HN" sz="2400" b="1" u="sng" dirty="0">
                <a:latin typeface="+mn-lt"/>
              </a:rPr>
              <a:t>Sistema de valor</a:t>
            </a:r>
          </a:p>
          <a:p>
            <a:pPr>
              <a:lnSpc>
                <a:spcPts val="2025"/>
              </a:lnSpc>
              <a:spcAft>
                <a:spcPts val="1950"/>
              </a:spcAft>
            </a:pPr>
            <a:r>
              <a:rPr lang="es-HN" sz="2400" dirty="0">
                <a:latin typeface="+mn-lt"/>
              </a:rPr>
              <a:t>Según Porter(1986): La cadena del valor de una compañía para competir en un determinado sector forma parte de una mayor corriente de actividades. </a:t>
            </a:r>
          </a:p>
          <a:p>
            <a:pPr>
              <a:lnSpc>
                <a:spcPts val="2025"/>
              </a:lnSpc>
              <a:spcAft>
                <a:spcPts val="1950"/>
              </a:spcAft>
            </a:pPr>
            <a:r>
              <a:rPr lang="es-HN" sz="2400" dirty="0">
                <a:latin typeface="+mn-lt"/>
              </a:rPr>
              <a:t>Surgen tres cadenas de valor: </a:t>
            </a:r>
          </a:p>
          <a:p>
            <a:pPr marL="457200" indent="-457200">
              <a:lnSpc>
                <a:spcPts val="2025"/>
              </a:lnSpc>
              <a:spcAft>
                <a:spcPts val="1950"/>
              </a:spcAft>
              <a:buAutoNum type="alphaLcParenR"/>
            </a:pPr>
            <a:r>
              <a:rPr lang="es-HN" sz="2400" b="1" dirty="0">
                <a:latin typeface="+mn-lt"/>
              </a:rPr>
              <a:t>La cadena de Valor de los Proveedores: </a:t>
            </a:r>
            <a:r>
              <a:rPr lang="es-HN" sz="2400" dirty="0">
                <a:latin typeface="+mn-lt"/>
              </a:rPr>
              <a:t>abastecimientos esenciales. </a:t>
            </a:r>
          </a:p>
          <a:p>
            <a:pPr marL="457200" indent="-457200">
              <a:lnSpc>
                <a:spcPts val="2025"/>
              </a:lnSpc>
              <a:spcAft>
                <a:spcPts val="1950"/>
              </a:spcAft>
              <a:buAutoNum type="alphaLcParenR"/>
            </a:pPr>
            <a:r>
              <a:rPr lang="es-HN" sz="2400" b="1" dirty="0">
                <a:latin typeface="+mn-lt"/>
              </a:rPr>
              <a:t>La cadena de Valor de los Canales: </a:t>
            </a:r>
            <a:r>
              <a:rPr lang="es-HN" sz="2400" dirty="0">
                <a:latin typeface="+mn-lt"/>
              </a:rPr>
              <a:t>mecanismos de entrega de los productos por parte de la empresa. </a:t>
            </a:r>
          </a:p>
          <a:p>
            <a:pPr marL="457200" indent="-457200">
              <a:lnSpc>
                <a:spcPts val="2025"/>
              </a:lnSpc>
              <a:spcAft>
                <a:spcPts val="1950"/>
              </a:spcAft>
              <a:buAutoNum type="alphaLcParenR"/>
            </a:pPr>
            <a:r>
              <a:rPr lang="es-HN" sz="2400" b="1" dirty="0">
                <a:latin typeface="+mn-lt"/>
              </a:rPr>
              <a:t>La cadena de Valor de los Compradores: </a:t>
            </a:r>
            <a:r>
              <a:rPr lang="es-HN" sz="2400" dirty="0">
                <a:latin typeface="+mn-lt"/>
              </a:rPr>
              <a:t>fuente de diferenciación por excelencia, función del producto determina las necesidades del cliente. </a:t>
            </a:r>
            <a:endParaRPr lang="es-HN" sz="2400" b="1"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6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8026493"/>
          </a:xfrm>
          <a:prstGeom prst="rect">
            <a:avLst/>
          </a:prstGeom>
        </p:spPr>
        <p:txBody>
          <a:bodyPr wrap="square">
            <a:spAutoFit/>
          </a:bodyPr>
          <a:lstStyle/>
          <a:p>
            <a:pPr>
              <a:lnSpc>
                <a:spcPts val="2025"/>
              </a:lnSpc>
              <a:spcAft>
                <a:spcPts val="1950"/>
              </a:spcAft>
            </a:pPr>
            <a:r>
              <a:rPr lang="es-HN" sz="2400" b="1" u="sng" dirty="0">
                <a:latin typeface="+mn-lt"/>
              </a:rPr>
              <a:t>Formulación de estrategias a partir de la cadena de valor</a:t>
            </a:r>
          </a:p>
          <a:p>
            <a:pPr>
              <a:lnSpc>
                <a:spcPts val="2025"/>
              </a:lnSpc>
              <a:spcAft>
                <a:spcPts val="1950"/>
              </a:spcAft>
            </a:pPr>
            <a:r>
              <a:rPr lang="es-HN" sz="2400" dirty="0">
                <a:latin typeface="+mn-lt"/>
              </a:rPr>
              <a:t>Análisis de la cadena de valor                     ventaja competitiva</a:t>
            </a:r>
          </a:p>
          <a:p>
            <a:pPr>
              <a:lnSpc>
                <a:spcPts val="2025"/>
              </a:lnSpc>
              <a:spcAft>
                <a:spcPts val="1950"/>
              </a:spcAft>
            </a:pPr>
            <a:r>
              <a:rPr lang="es-HN" sz="2400" dirty="0">
                <a:latin typeface="+mn-lt"/>
              </a:rPr>
              <a:t>Necesario: </a:t>
            </a:r>
          </a:p>
          <a:p>
            <a:pPr>
              <a:lnSpc>
                <a:spcPts val="2025"/>
              </a:lnSpc>
              <a:spcAft>
                <a:spcPts val="1950"/>
              </a:spcAft>
            </a:pPr>
            <a:r>
              <a:rPr lang="es-HN" sz="2400" dirty="0">
                <a:latin typeface="+mn-lt"/>
              </a:rPr>
              <a:t>Definir la estrategia que permita el cumplimiento de la misión de la misma, teniendo en cuenta la evolución del entorno. </a:t>
            </a:r>
          </a:p>
          <a:p>
            <a:pPr>
              <a:lnSpc>
                <a:spcPts val="2025"/>
              </a:lnSpc>
              <a:spcAft>
                <a:spcPts val="1950"/>
              </a:spcAft>
            </a:pPr>
            <a:endParaRPr lang="es-HN" sz="2400" dirty="0">
              <a:latin typeface="+mn-lt"/>
            </a:endParaRPr>
          </a:p>
          <a:p>
            <a:pPr>
              <a:lnSpc>
                <a:spcPts val="2025"/>
              </a:lnSpc>
              <a:spcAft>
                <a:spcPts val="1950"/>
              </a:spcAft>
            </a:pPr>
            <a:r>
              <a:rPr lang="es-HN" sz="2400" dirty="0">
                <a:latin typeface="+mn-lt"/>
              </a:rPr>
              <a:t>Estrategia ( Chandler, 2003): es la determinación de las metas y objetivos de una empresa a largo plazo, las acciones a emprender y la asignación de recursos necesarios para el logro de dichas metas. </a:t>
            </a:r>
          </a:p>
          <a:p>
            <a:pPr>
              <a:lnSpc>
                <a:spcPts val="2025"/>
              </a:lnSpc>
              <a:spcAft>
                <a:spcPts val="1950"/>
              </a:spcAft>
            </a:pPr>
            <a:r>
              <a:rPr lang="es-HN" sz="2400" dirty="0">
                <a:latin typeface="+mn-lt"/>
              </a:rPr>
              <a:t> </a:t>
            </a:r>
            <a:endParaRPr lang="es-HN" sz="2400" b="1"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lecha: a la derecha 2">
            <a:extLst>
              <a:ext uri="{FF2B5EF4-FFF2-40B4-BE49-F238E27FC236}">
                <a16:creationId xmlns:a16="http://schemas.microsoft.com/office/drawing/2014/main" id="{952F7DA3-5C2F-4466-9445-264A92C01AA5}"/>
              </a:ext>
            </a:extLst>
          </p:cNvPr>
          <p:cNvSpPr/>
          <p:nvPr/>
        </p:nvSpPr>
        <p:spPr>
          <a:xfrm>
            <a:off x="4535996" y="1628800"/>
            <a:ext cx="978408" cy="4846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HN"/>
          </a:p>
        </p:txBody>
      </p:sp>
    </p:spTree>
    <p:extLst>
      <p:ext uri="{BB962C8B-B14F-4D97-AF65-F5344CB8AC3E}">
        <p14:creationId xmlns:p14="http://schemas.microsoft.com/office/powerpoint/2010/main" val="225888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5974649"/>
          </a:xfrm>
          <a:prstGeom prst="rect">
            <a:avLst/>
          </a:prstGeom>
        </p:spPr>
        <p:txBody>
          <a:bodyPr wrap="square">
            <a:spAutoFit/>
          </a:bodyPr>
          <a:lstStyle/>
          <a:p>
            <a:pPr>
              <a:lnSpc>
                <a:spcPts val="2025"/>
              </a:lnSpc>
              <a:spcAft>
                <a:spcPts val="1950"/>
              </a:spcAft>
            </a:pPr>
            <a:r>
              <a:rPr lang="es-HN" sz="2400" b="1" u="sng" dirty="0">
                <a:latin typeface="+mn-lt"/>
              </a:rPr>
              <a:t>Estrategia genérica de negocios</a:t>
            </a:r>
          </a:p>
          <a:p>
            <a:pPr>
              <a:lnSpc>
                <a:spcPts val="2025"/>
              </a:lnSpc>
              <a:spcAft>
                <a:spcPts val="1950"/>
              </a:spcAft>
            </a:pPr>
            <a:r>
              <a:rPr lang="es-HN" sz="2400" i="1" dirty="0">
                <a:latin typeface="+mn-lt"/>
              </a:rPr>
              <a:t>Es la que otorga a una compañía una forma específica de posición o ventaja competitiva frente a sus rivales y que genera una rentabilidad superior al promedio. </a:t>
            </a:r>
          </a:p>
          <a:p>
            <a:pPr>
              <a:lnSpc>
                <a:spcPts val="2025"/>
              </a:lnSpc>
              <a:spcAft>
                <a:spcPts val="1950"/>
              </a:spcAft>
            </a:pPr>
            <a:endParaRPr lang="es-HN" sz="2400" i="1" dirty="0">
              <a:latin typeface="+mn-lt"/>
            </a:endParaRPr>
          </a:p>
          <a:p>
            <a:pPr>
              <a:lnSpc>
                <a:spcPts val="2025"/>
              </a:lnSpc>
              <a:spcAft>
                <a:spcPts val="1950"/>
              </a:spcAft>
            </a:pPr>
            <a:r>
              <a:rPr lang="es-HN" sz="2400" dirty="0">
                <a:latin typeface="+mn-lt"/>
              </a:rPr>
              <a:t> </a:t>
            </a:r>
            <a:endParaRPr lang="es-HN" sz="2400" b="1"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556C29C5-3B3B-46C5-B2F0-40B51E5082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636912"/>
            <a:ext cx="6336704" cy="3168352"/>
          </a:xfrm>
          <a:prstGeom prst="rect">
            <a:avLst/>
          </a:prstGeom>
          <a:noFill/>
          <a:ln>
            <a:noFill/>
          </a:ln>
        </p:spPr>
      </p:pic>
    </p:spTree>
    <p:extLst>
      <p:ext uri="{BB962C8B-B14F-4D97-AF65-F5344CB8AC3E}">
        <p14:creationId xmlns:p14="http://schemas.microsoft.com/office/powerpoint/2010/main" val="285986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8539454"/>
          </a:xfrm>
          <a:prstGeom prst="rect">
            <a:avLst/>
          </a:prstGeom>
        </p:spPr>
        <p:txBody>
          <a:bodyPr wrap="square">
            <a:spAutoFit/>
          </a:bodyPr>
          <a:lstStyle/>
          <a:p>
            <a:pPr>
              <a:lnSpc>
                <a:spcPts val="2025"/>
              </a:lnSpc>
              <a:spcAft>
                <a:spcPts val="1950"/>
              </a:spcAft>
            </a:pPr>
            <a:r>
              <a:rPr lang="es-HN" sz="2400" b="1" u="sng" dirty="0">
                <a:latin typeface="+mn-lt"/>
              </a:rPr>
              <a:t>Estrategias genéricas de Porter:</a:t>
            </a:r>
          </a:p>
          <a:p>
            <a:pPr>
              <a:lnSpc>
                <a:spcPts val="2025"/>
              </a:lnSpc>
              <a:spcAft>
                <a:spcPts val="1950"/>
              </a:spcAft>
            </a:pPr>
            <a:r>
              <a:rPr lang="es-HN" sz="2400" b="1" dirty="0">
                <a:latin typeface="+mn-lt"/>
              </a:rPr>
              <a:t>Estrategia amplia en costes bajos: </a:t>
            </a:r>
            <a:r>
              <a:rPr lang="es-HN" sz="2400" dirty="0">
                <a:latin typeface="+mn-lt"/>
              </a:rPr>
              <a:t>Disminución de los costos para bajar los precios y seguir obteniendo una ganancia. </a:t>
            </a:r>
          </a:p>
          <a:p>
            <a:pPr>
              <a:lnSpc>
                <a:spcPts val="2025"/>
              </a:lnSpc>
              <a:spcAft>
                <a:spcPts val="1950"/>
              </a:spcAft>
            </a:pPr>
            <a:r>
              <a:rPr lang="es-HN" sz="2400" b="1" dirty="0">
                <a:latin typeface="+mn-lt"/>
              </a:rPr>
              <a:t>Estrategia amplia de diferenciación: </a:t>
            </a:r>
            <a:r>
              <a:rPr lang="es-HN" sz="2400" dirty="0">
                <a:latin typeface="+mn-lt"/>
              </a:rPr>
              <a:t>Diferenciar el producto y que sea percibido por los consumidores. </a:t>
            </a:r>
          </a:p>
          <a:p>
            <a:pPr>
              <a:lnSpc>
                <a:spcPts val="2025"/>
              </a:lnSpc>
              <a:spcAft>
                <a:spcPts val="1950"/>
              </a:spcAft>
            </a:pPr>
            <a:r>
              <a:rPr lang="es-HN" sz="2400" b="1" dirty="0">
                <a:latin typeface="+mn-lt"/>
              </a:rPr>
              <a:t>Estrategia con un enfoque o concentración ( segmentación o especialización): </a:t>
            </a:r>
            <a:r>
              <a:rPr lang="es-HN" sz="2400" dirty="0">
                <a:latin typeface="+mn-lt"/>
              </a:rPr>
              <a:t>elección previa de un segmento.</a:t>
            </a:r>
          </a:p>
          <a:p>
            <a:pPr>
              <a:lnSpc>
                <a:spcPts val="2025"/>
              </a:lnSpc>
              <a:spcAft>
                <a:spcPts val="1950"/>
              </a:spcAft>
            </a:pPr>
            <a:endParaRPr lang="es-HN" sz="2400" b="1" dirty="0">
              <a:latin typeface="+mn-lt"/>
            </a:endParaRPr>
          </a:p>
          <a:p>
            <a:pPr>
              <a:lnSpc>
                <a:spcPts val="2025"/>
              </a:lnSpc>
              <a:spcAft>
                <a:spcPts val="1950"/>
              </a:spcAft>
            </a:pPr>
            <a:r>
              <a:rPr lang="es-HN" sz="2400" dirty="0">
                <a:latin typeface="+mn-lt"/>
              </a:rPr>
              <a:t>La elección de una estrategia implica riesgos de naturaleza diferentes y formas de organización diferentes también. </a:t>
            </a:r>
          </a:p>
          <a:p>
            <a:pPr>
              <a:lnSpc>
                <a:spcPts val="2025"/>
              </a:lnSpc>
              <a:spcAft>
                <a:spcPts val="1950"/>
              </a:spcAft>
            </a:pPr>
            <a:r>
              <a:rPr lang="es-HN" sz="2400" dirty="0">
                <a:latin typeface="+mn-lt"/>
              </a:rPr>
              <a:t>Implantación       recursos</a:t>
            </a:r>
          </a:p>
          <a:p>
            <a:pPr>
              <a:lnSpc>
                <a:spcPts val="2025"/>
              </a:lnSpc>
              <a:spcAft>
                <a:spcPts val="1950"/>
              </a:spcAft>
            </a:pPr>
            <a:r>
              <a:rPr lang="es-HN" sz="2400" dirty="0">
                <a:latin typeface="+mn-lt"/>
              </a:rPr>
              <a:t>                               relación empresa-entorno</a:t>
            </a:r>
          </a:p>
          <a:p>
            <a:pPr>
              <a:lnSpc>
                <a:spcPts val="2025"/>
              </a:lnSpc>
              <a:spcAft>
                <a:spcPts val="1950"/>
              </a:spcAft>
            </a:pPr>
            <a:r>
              <a:rPr lang="es-HN" sz="2400" b="1" dirty="0">
                <a:latin typeface="+mn-lt"/>
              </a:rPr>
              <a:t> </a:t>
            </a:r>
          </a:p>
          <a:p>
            <a:pPr>
              <a:lnSpc>
                <a:spcPts val="2025"/>
              </a:lnSpc>
              <a:spcAft>
                <a:spcPts val="1950"/>
              </a:spcAft>
            </a:pPr>
            <a:endParaRPr lang="es-HN" sz="2400" b="1" u="sng"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Conector recto de flecha 3">
            <a:extLst>
              <a:ext uri="{FF2B5EF4-FFF2-40B4-BE49-F238E27FC236}">
                <a16:creationId xmlns:a16="http://schemas.microsoft.com/office/drawing/2014/main" id="{32659513-2F57-419B-8553-9F3B71D47F43}"/>
              </a:ext>
            </a:extLst>
          </p:cNvPr>
          <p:cNvCxnSpPr>
            <a:cxnSpLocks/>
          </p:cNvCxnSpPr>
          <p:nvPr/>
        </p:nvCxnSpPr>
        <p:spPr>
          <a:xfrm>
            <a:off x="2267744" y="5445224"/>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CF837334-2A57-42F3-B329-7C568614F406}"/>
              </a:ext>
            </a:extLst>
          </p:cNvPr>
          <p:cNvCxnSpPr/>
          <p:nvPr/>
        </p:nvCxnSpPr>
        <p:spPr>
          <a:xfrm>
            <a:off x="2267744" y="5445224"/>
            <a:ext cx="43204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7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457200" y="1196752"/>
            <a:ext cx="8363272" cy="4435766"/>
          </a:xfrm>
          <a:prstGeom prst="rect">
            <a:avLst/>
          </a:prstGeom>
        </p:spPr>
        <p:txBody>
          <a:bodyPr wrap="square">
            <a:spAutoFit/>
          </a:bodyPr>
          <a:lstStyle/>
          <a:p>
            <a:pPr>
              <a:lnSpc>
                <a:spcPts val="2025"/>
              </a:lnSpc>
              <a:spcAft>
                <a:spcPts val="1950"/>
              </a:spcAft>
            </a:pPr>
            <a:r>
              <a:rPr lang="es-HN" sz="2400" b="1" u="sng" dirty="0">
                <a:latin typeface="+mn-lt"/>
              </a:rPr>
              <a:t>Estrategia del Océano Azul:</a:t>
            </a:r>
          </a:p>
          <a:p>
            <a:pPr>
              <a:lnSpc>
                <a:spcPts val="2025"/>
              </a:lnSpc>
              <a:spcAft>
                <a:spcPts val="1950"/>
              </a:spcAft>
            </a:pPr>
            <a:r>
              <a:rPr lang="es-HN" sz="2400" b="1" dirty="0">
                <a:latin typeface="+mn-lt"/>
              </a:rPr>
              <a:t> </a:t>
            </a:r>
            <a:r>
              <a:rPr lang="es-HN" sz="2400" dirty="0">
                <a:latin typeface="+mn-lt"/>
              </a:rPr>
              <a:t>Libro “ Blue </a:t>
            </a:r>
            <a:r>
              <a:rPr lang="es-HN" sz="2400" dirty="0" err="1">
                <a:latin typeface="+mn-lt"/>
              </a:rPr>
              <a:t>Ocean</a:t>
            </a:r>
            <a:r>
              <a:rPr lang="es-HN" sz="2400" dirty="0">
                <a:latin typeface="+mn-lt"/>
              </a:rPr>
              <a:t> </a:t>
            </a:r>
            <a:r>
              <a:rPr lang="es-HN" sz="2400" dirty="0" err="1">
                <a:latin typeface="+mn-lt"/>
              </a:rPr>
              <a:t>Strategy</a:t>
            </a:r>
            <a:r>
              <a:rPr lang="es-HN" sz="2400" dirty="0">
                <a:latin typeface="+mn-lt"/>
              </a:rPr>
              <a:t>”- Chan </a:t>
            </a:r>
            <a:r>
              <a:rPr lang="es-HN" sz="2400" dirty="0" err="1">
                <a:latin typeface="+mn-lt"/>
              </a:rPr>
              <a:t>Kin</a:t>
            </a:r>
            <a:r>
              <a:rPr lang="es-HN" sz="2400" dirty="0">
                <a:latin typeface="+mn-lt"/>
              </a:rPr>
              <a:t> y </a:t>
            </a:r>
            <a:r>
              <a:rPr lang="es-HN" sz="2400" dirty="0" err="1">
                <a:latin typeface="+mn-lt"/>
              </a:rPr>
              <a:t>Rennee</a:t>
            </a:r>
            <a:r>
              <a:rPr lang="es-HN" sz="2400" dirty="0">
                <a:latin typeface="+mn-lt"/>
              </a:rPr>
              <a:t> Mauborgne.(2004)</a:t>
            </a:r>
          </a:p>
          <a:p>
            <a:pPr>
              <a:lnSpc>
                <a:spcPts val="2025"/>
              </a:lnSpc>
              <a:spcAft>
                <a:spcPts val="1950"/>
              </a:spcAft>
            </a:pPr>
            <a:r>
              <a:rPr lang="es-HN" sz="2400" dirty="0">
                <a:latin typeface="+mn-lt"/>
              </a:rPr>
              <a:t>Hablaron de valor de la innovación. </a:t>
            </a:r>
          </a:p>
          <a:p>
            <a:pPr algn="just">
              <a:lnSpc>
                <a:spcPts val="2025"/>
              </a:lnSpc>
              <a:spcAft>
                <a:spcPts val="1950"/>
              </a:spcAft>
            </a:pPr>
            <a:r>
              <a:rPr lang="es-HN" sz="2400" dirty="0">
                <a:latin typeface="+mn-lt"/>
              </a:rPr>
              <a:t>Ventaja competitiva redefiniendo los productos que ofrecen por medio del valor de la innovación y , en escala, creando un nuevo espacio en el mercado. </a:t>
            </a:r>
          </a:p>
          <a:p>
            <a:pPr algn="just">
              <a:lnSpc>
                <a:spcPts val="2025"/>
              </a:lnSpc>
              <a:spcAft>
                <a:spcPts val="1950"/>
              </a:spcAft>
            </a:pPr>
            <a:r>
              <a:rPr lang="es-HN" sz="2400" dirty="0">
                <a:latin typeface="+mn-lt"/>
              </a:rPr>
              <a:t>Proceso de concebir la innovación como la búsqueda de un océano azul, que es un mercado de espacio abierto muy amplio en el cual una empresa puede trazar su ruta.( cambio de paradigma).   </a:t>
            </a: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507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22239"/>
            <a:ext cx="7543800" cy="930498"/>
          </a:xfrm>
        </p:spPr>
        <p:txBody>
          <a:bodyPr/>
          <a:lstStyle/>
          <a:p>
            <a:pPr eaLnBrk="1" hangingPunct="1"/>
            <a:r>
              <a:rPr lang="es-ES_tradnl" altLang="es-HN" sz="3200" dirty="0"/>
              <a:t>Fusiones y Adquisiciones</a:t>
            </a:r>
            <a:endParaRPr lang="es-ES" altLang="es-HN" sz="3200" dirty="0"/>
          </a:p>
        </p:txBody>
      </p:sp>
      <p:sp>
        <p:nvSpPr>
          <p:cNvPr id="9219" name="Rectangle 3"/>
          <p:cNvSpPr>
            <a:spLocks noGrp="1" noChangeArrowheads="1"/>
          </p:cNvSpPr>
          <p:nvPr>
            <p:ph type="body" idx="1"/>
          </p:nvPr>
        </p:nvSpPr>
        <p:spPr>
          <a:xfrm>
            <a:off x="444093" y="1052736"/>
            <a:ext cx="8229600" cy="5445125"/>
          </a:xfrm>
        </p:spPr>
        <p:txBody>
          <a:bodyPr/>
          <a:lstStyle/>
          <a:p>
            <a:pPr marL="0" indent="0">
              <a:buNone/>
            </a:pPr>
            <a:r>
              <a:rPr lang="es-ES" sz="2400" b="1" dirty="0"/>
              <a:t>Estrategia Financiera</a:t>
            </a:r>
          </a:p>
          <a:p>
            <a:pPr marL="0" indent="0" algn="just">
              <a:buNone/>
            </a:pPr>
            <a:r>
              <a:rPr lang="es-ES" sz="2400" dirty="0"/>
              <a:t>Es aquella parte de la gestión estratégica y proceso de planificación de cualquier empresa, que está relacionada con la obtención de los recursos necesarios para financiar las operaciones del negocio que contribuyan con el logro de objetivos delineados en el plan, a corto, mediano y largo plazo.</a:t>
            </a:r>
          </a:p>
          <a:p>
            <a:pPr eaLnBrk="1" hangingPunct="1">
              <a:lnSpc>
                <a:spcPct val="90000"/>
              </a:lnSpc>
              <a:buFont typeface="Wingdings" pitchFamily="2" charset="2"/>
              <a:buNone/>
            </a:pPr>
            <a:endParaRPr lang="es-ES" altLang="es-HN" sz="2200" dirty="0"/>
          </a:p>
        </p:txBody>
      </p:sp>
    </p:spTree>
    <p:extLst>
      <p:ext uri="{BB962C8B-B14F-4D97-AF65-F5344CB8AC3E}">
        <p14:creationId xmlns:p14="http://schemas.microsoft.com/office/powerpoint/2010/main" val="269075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468313" y="332656"/>
            <a:ext cx="7543800" cy="648072"/>
          </a:xfrm>
        </p:spPr>
        <p:txBody>
          <a:bodyPr/>
          <a:lstStyle/>
          <a:p>
            <a:pPr eaLnBrk="1" hangingPunct="1"/>
            <a:r>
              <a:rPr lang="es-ES_tradnl" altLang="es-HN" sz="3600" dirty="0">
                <a:latin typeface="Verdana" pitchFamily="34" charset="0"/>
              </a:rPr>
              <a:t>FUSIONES Y ADQUISICIONES</a:t>
            </a:r>
            <a:endParaRPr lang="es-ES" altLang="es-HN" sz="3600" dirty="0">
              <a:latin typeface="Verdana" pitchFamily="34" charset="0"/>
            </a:endParaRPr>
          </a:p>
        </p:txBody>
      </p:sp>
      <p:sp>
        <p:nvSpPr>
          <p:cNvPr id="2051" name="Rectangle 5"/>
          <p:cNvSpPr>
            <a:spLocks noGrp="1" noChangeArrowheads="1"/>
          </p:cNvSpPr>
          <p:nvPr>
            <p:ph type="body" idx="1"/>
          </p:nvPr>
        </p:nvSpPr>
        <p:spPr>
          <a:xfrm>
            <a:off x="457200" y="1124744"/>
            <a:ext cx="8229600" cy="5257006"/>
          </a:xfrm>
        </p:spPr>
        <p:txBody>
          <a:bodyPr/>
          <a:lstStyle/>
          <a:p>
            <a:pPr eaLnBrk="1" hangingPunct="1">
              <a:buFont typeface="Wingdings" pitchFamily="2" charset="2"/>
              <a:buNone/>
            </a:pPr>
            <a:endParaRPr lang="es-ES_tradnl" altLang="es-HN" sz="2400" dirty="0">
              <a:latin typeface="Verdana" pitchFamily="34" charset="0"/>
            </a:endParaRPr>
          </a:p>
          <a:p>
            <a:pPr marL="0" indent="0" eaLnBrk="1" hangingPunct="1">
              <a:buNone/>
            </a:pPr>
            <a:r>
              <a:rPr lang="es-ES_tradnl" altLang="es-HN" sz="2400" dirty="0">
                <a:latin typeface="Verdana" pitchFamily="34" charset="0"/>
              </a:rPr>
              <a:t>			         </a:t>
            </a:r>
            <a:r>
              <a:rPr lang="es-ES" altLang="es-HN" sz="2400" dirty="0"/>
              <a:t>        Globalización </a:t>
            </a:r>
          </a:p>
          <a:p>
            <a:pPr eaLnBrk="1" hangingPunct="1">
              <a:buFont typeface="Wingdings" pitchFamily="2" charset="2"/>
              <a:buNone/>
            </a:pPr>
            <a:endParaRPr lang="es-ES" altLang="es-HN" sz="2400" dirty="0"/>
          </a:p>
          <a:p>
            <a:pPr eaLnBrk="1" hangingPunct="1">
              <a:buFont typeface="Wingdings" pitchFamily="2" charset="2"/>
              <a:buNone/>
            </a:pPr>
            <a:r>
              <a:rPr lang="es-ES" altLang="es-HN" sz="2400" dirty="0"/>
              <a:t>	</a:t>
            </a:r>
            <a:r>
              <a:rPr lang="es-ES" altLang="es-HN" dirty="0"/>
              <a:t>Reto de las </a:t>
            </a:r>
            <a:r>
              <a:rPr lang="es-ES" altLang="es-HN" sz="2800" dirty="0"/>
              <a:t>		         </a:t>
            </a:r>
            <a:r>
              <a:rPr lang="es-ES" altLang="es-HN" sz="2400" dirty="0"/>
              <a:t>Competencia</a:t>
            </a:r>
          </a:p>
          <a:p>
            <a:pPr eaLnBrk="1" hangingPunct="1">
              <a:buFont typeface="Wingdings" pitchFamily="2" charset="2"/>
              <a:buNone/>
            </a:pPr>
            <a:r>
              <a:rPr lang="es-ES" altLang="es-HN" sz="2800" dirty="0"/>
              <a:t>     </a:t>
            </a:r>
            <a:r>
              <a:rPr lang="es-ES" altLang="es-HN" dirty="0"/>
              <a:t>empresas</a:t>
            </a:r>
            <a:r>
              <a:rPr lang="es-ES" altLang="es-HN" sz="2800" dirty="0"/>
              <a:t> </a:t>
            </a:r>
            <a:r>
              <a:rPr lang="es-ES" altLang="es-HN" sz="2400" dirty="0"/>
              <a:t>	</a:t>
            </a:r>
          </a:p>
          <a:p>
            <a:pPr eaLnBrk="1" hangingPunct="1">
              <a:buFont typeface="Wingdings" pitchFamily="2" charset="2"/>
              <a:buNone/>
            </a:pPr>
            <a:r>
              <a:rPr lang="es-ES" altLang="es-HN" sz="2400" dirty="0"/>
              <a:t>					          Mercados abiertos</a:t>
            </a:r>
          </a:p>
          <a:p>
            <a:pPr eaLnBrk="1" hangingPunct="1">
              <a:buFont typeface="Wingdings" pitchFamily="2" charset="2"/>
              <a:buNone/>
            </a:pPr>
            <a:endParaRPr lang="es-ES" altLang="es-HN" sz="2400" dirty="0"/>
          </a:p>
          <a:p>
            <a:pPr eaLnBrk="1" hangingPunct="1">
              <a:buFont typeface="Wingdings" pitchFamily="2" charset="2"/>
              <a:buNone/>
            </a:pPr>
            <a:r>
              <a:rPr lang="es-ES" altLang="es-HN" sz="2400" dirty="0"/>
              <a:t>					          Desarrollo tecnológico</a:t>
            </a:r>
          </a:p>
        </p:txBody>
      </p:sp>
      <p:sp>
        <p:nvSpPr>
          <p:cNvPr id="8" name="Flecha: cheurón 7">
            <a:extLst>
              <a:ext uri="{FF2B5EF4-FFF2-40B4-BE49-F238E27FC236}">
                <a16:creationId xmlns:a16="http://schemas.microsoft.com/office/drawing/2014/main" id="{DF2979F0-94A7-4978-B3D9-29F3D3238773}"/>
              </a:ext>
            </a:extLst>
          </p:cNvPr>
          <p:cNvSpPr/>
          <p:nvPr/>
        </p:nvSpPr>
        <p:spPr>
          <a:xfrm>
            <a:off x="3997897" y="1454407"/>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solidFill>
                <a:schemeClr val="tx1"/>
              </a:solidFill>
            </a:endParaRPr>
          </a:p>
        </p:txBody>
      </p:sp>
      <p:sp>
        <p:nvSpPr>
          <p:cNvPr id="11" name="Flecha: cheurón 10">
            <a:extLst>
              <a:ext uri="{FF2B5EF4-FFF2-40B4-BE49-F238E27FC236}">
                <a16:creationId xmlns:a16="http://schemas.microsoft.com/office/drawing/2014/main" id="{557952F0-B409-4FF2-B2E8-5A6C8AA00AB2}"/>
              </a:ext>
            </a:extLst>
          </p:cNvPr>
          <p:cNvSpPr/>
          <p:nvPr/>
        </p:nvSpPr>
        <p:spPr>
          <a:xfrm>
            <a:off x="3987657" y="2470279"/>
            <a:ext cx="484632" cy="484632"/>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solidFill>
                <a:schemeClr val="tx1"/>
              </a:solidFill>
            </a:endParaRPr>
          </a:p>
        </p:txBody>
      </p:sp>
      <p:pic>
        <p:nvPicPr>
          <p:cNvPr id="9" name="Imagen 8">
            <a:extLst>
              <a:ext uri="{FF2B5EF4-FFF2-40B4-BE49-F238E27FC236}">
                <a16:creationId xmlns:a16="http://schemas.microsoft.com/office/drawing/2014/main" id="{9402B4D3-7CFA-4C3F-8AE9-F59F0AC868DA}"/>
              </a:ext>
            </a:extLst>
          </p:cNvPr>
          <p:cNvPicPr>
            <a:picLocks noChangeAspect="1"/>
          </p:cNvPicPr>
          <p:nvPr/>
        </p:nvPicPr>
        <p:blipFill>
          <a:blip r:embed="rId3">
            <a:duotone>
              <a:schemeClr val="accent6">
                <a:shade val="45000"/>
                <a:satMod val="135000"/>
              </a:schemeClr>
              <a:prstClr val="white"/>
            </a:duotone>
          </a:blip>
          <a:stretch>
            <a:fillRect/>
          </a:stretch>
        </p:blipFill>
        <p:spPr>
          <a:xfrm>
            <a:off x="3987316" y="3414754"/>
            <a:ext cx="530398" cy="512108"/>
          </a:xfrm>
          <a:prstGeom prst="rect">
            <a:avLst/>
          </a:prstGeom>
        </p:spPr>
      </p:pic>
      <p:pic>
        <p:nvPicPr>
          <p:cNvPr id="10" name="Imagen 9">
            <a:extLst>
              <a:ext uri="{FF2B5EF4-FFF2-40B4-BE49-F238E27FC236}">
                <a16:creationId xmlns:a16="http://schemas.microsoft.com/office/drawing/2014/main" id="{2BCC7331-217B-43A6-A37D-EE12E0AEC41B}"/>
              </a:ext>
            </a:extLst>
          </p:cNvPr>
          <p:cNvPicPr>
            <a:picLocks noChangeAspect="1"/>
          </p:cNvPicPr>
          <p:nvPr/>
        </p:nvPicPr>
        <p:blipFill>
          <a:blip r:embed="rId3">
            <a:duotone>
              <a:schemeClr val="accent3">
                <a:shade val="45000"/>
                <a:satMod val="135000"/>
              </a:schemeClr>
              <a:prstClr val="white"/>
            </a:duotone>
          </a:blip>
          <a:stretch>
            <a:fillRect/>
          </a:stretch>
        </p:blipFill>
        <p:spPr>
          <a:xfrm>
            <a:off x="3975014" y="4302875"/>
            <a:ext cx="530398" cy="512108"/>
          </a:xfrm>
          <a:prstGeom prst="rect">
            <a:avLst/>
          </a:prstGeom>
        </p:spPr>
      </p:pic>
    </p:spTree>
    <p:extLst>
      <p:ext uri="{BB962C8B-B14F-4D97-AF65-F5344CB8AC3E}">
        <p14:creationId xmlns:p14="http://schemas.microsoft.com/office/powerpoint/2010/main" val="2693240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062938"/>
            <a:ext cx="8435280" cy="5461687"/>
          </a:xfrm>
        </p:spPr>
        <p:txBody>
          <a:bodyPr/>
          <a:lstStyle/>
          <a:p>
            <a:endParaRPr lang="es-HN" sz="2400" dirty="0"/>
          </a:p>
          <a:p>
            <a:pPr marL="0" indent="0">
              <a:buNone/>
            </a:pPr>
            <a:r>
              <a:rPr lang="es-HN" sz="2400" dirty="0">
                <a:effectLst/>
                <a:latin typeface="Calibri" panose="020F0502020204030204" pitchFamily="34" charset="0"/>
                <a:ea typeface="Calibri" panose="020F0502020204030204" pitchFamily="34" charset="0"/>
                <a:cs typeface="Times New Roman" panose="02020603050405020304" pitchFamily="18" charset="0"/>
              </a:rPr>
              <a:t>La misión y la visión son postulados mediante los cuales una</a:t>
            </a:r>
          </a:p>
          <a:p>
            <a:pPr marL="0" indent="0" algn="just">
              <a:buNone/>
            </a:pPr>
            <a:r>
              <a:rPr lang="es-HN" sz="2400" dirty="0">
                <a:effectLst/>
                <a:latin typeface="Calibri" panose="020F0502020204030204" pitchFamily="34" charset="0"/>
                <a:ea typeface="Calibri" panose="020F0502020204030204" pitchFamily="34" charset="0"/>
                <a:cs typeface="Times New Roman" panose="02020603050405020304" pitchFamily="18" charset="0"/>
              </a:rPr>
              <a:t> </a:t>
            </a:r>
            <a:r>
              <a:rPr lang="es-HN" sz="2400" strike="noStrike" dirty="0">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empresa</a:t>
            </a:r>
            <a:r>
              <a:rPr lang="es-HN" sz="2400" dirty="0">
                <a:effectLst/>
                <a:latin typeface="Calibri" panose="020F0502020204030204" pitchFamily="34" charset="0"/>
                <a:ea typeface="Calibri" panose="020F0502020204030204" pitchFamily="34" charset="0"/>
                <a:cs typeface="Times New Roman" panose="02020603050405020304" pitchFamily="18" charset="0"/>
              </a:rPr>
              <a:t> u organización plantea los </a:t>
            </a:r>
            <a:r>
              <a:rPr lang="es-HN" sz="2400" strike="noStrike"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objetivos</a:t>
            </a:r>
            <a:r>
              <a:rPr lang="es-HN" sz="2400" dirty="0">
                <a:effectLst/>
                <a:latin typeface="Calibri" panose="020F0502020204030204" pitchFamily="34" charset="0"/>
                <a:ea typeface="Calibri" panose="020F0502020204030204" pitchFamily="34" charset="0"/>
                <a:cs typeface="Times New Roman" panose="02020603050405020304" pitchFamily="18" charset="0"/>
              </a:rPr>
              <a:t> que desea alcanzar a mediano y largo plazo. Juntas describen la </a:t>
            </a:r>
            <a:r>
              <a:rPr lang="es-HN" sz="2400" strike="noStrike" dirty="0">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identidad</a:t>
            </a:r>
            <a:r>
              <a:rPr lang="es-HN" sz="2400" dirty="0">
                <a:effectLst/>
                <a:latin typeface="Calibri" panose="020F0502020204030204" pitchFamily="34" charset="0"/>
                <a:ea typeface="Calibri" panose="020F0502020204030204" pitchFamily="34" charset="0"/>
                <a:cs typeface="Times New Roman" panose="02020603050405020304" pitchFamily="18" charset="0"/>
              </a:rPr>
              <a:t> y la base teórica de una </a:t>
            </a:r>
            <a:r>
              <a:rPr lang="es-HN" sz="2400" strike="noStrike" dirty="0">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organización</a:t>
            </a:r>
            <a:r>
              <a:rPr lang="es-HN" sz="2400" dirty="0">
                <a:effectLst/>
                <a:latin typeface="Calibri" panose="020F0502020204030204" pitchFamily="34" charset="0"/>
                <a:ea typeface="Calibri" panose="020F0502020204030204" pitchFamily="34" charset="0"/>
                <a:cs typeface="Times New Roman" panose="02020603050405020304" pitchFamily="18" charset="0"/>
              </a:rPr>
              <a:t>, empresa o marca</a:t>
            </a:r>
            <a:r>
              <a:rPr lang="es-H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s-HN" sz="1800" dirty="0">
              <a:latin typeface="Calibri" panose="020F0502020204030204" pitchFamily="34" charset="0"/>
              <a:ea typeface="Calibri" panose="020F0502020204030204" pitchFamily="34" charset="0"/>
              <a:cs typeface="Times New Roman" panose="02020603050405020304" pitchFamily="18" charset="0"/>
            </a:endParaRPr>
          </a:p>
          <a:p>
            <a:pPr algn="just"/>
            <a:r>
              <a:rPr lang="es-HN" sz="2400" dirty="0">
                <a:effectLst/>
                <a:ea typeface="Times New Roman" panose="02020603050405020304" pitchFamily="18" charset="0"/>
              </a:rPr>
              <a:t>La </a:t>
            </a:r>
            <a:r>
              <a:rPr lang="es-HN" sz="2400" u="none" strike="noStrike" dirty="0">
                <a:effectLst/>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misión</a:t>
            </a:r>
            <a:r>
              <a:rPr lang="es-HN" sz="2400" dirty="0">
                <a:effectLst/>
                <a:ea typeface="Times New Roman" panose="02020603050405020304" pitchFamily="18" charset="0"/>
              </a:rPr>
              <a:t> describe el motivo </a:t>
            </a:r>
            <a:r>
              <a:rPr lang="es-HN" sz="2400" dirty="0">
                <a:solidFill>
                  <a:srgbClr val="000000"/>
                </a:solidFill>
                <a:effectLst/>
                <a:ea typeface="Times New Roman" panose="02020603050405020304" pitchFamily="18" charset="0"/>
              </a:rPr>
              <a:t>o la razón de ser de una organización, empresa o institución. Se enfoca en los objetivos a cumplir en el presente. Debe estar definida de manera precisa y concreta para guiar al grupo de trabajo en el día a día.</a:t>
            </a:r>
            <a:endParaRPr lang="es-HN" sz="2400" dirty="0">
              <a:effectLst/>
              <a:ea typeface="Calibri" panose="020F0502020204030204" pitchFamily="34" charset="0"/>
              <a:cs typeface="Times New Roman" panose="02020603050405020304" pitchFamily="18" charset="0"/>
            </a:endParaRPr>
          </a:p>
          <a:p>
            <a:pPr marL="0" indent="0">
              <a:buNone/>
            </a:pPr>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75556" y="1196752"/>
            <a:ext cx="7992888" cy="5461688"/>
          </a:xfrm>
          <a:prstGeom prst="rect">
            <a:avLst/>
          </a:prstGeom>
        </p:spPr>
        <p:txBody>
          <a:bodyPr wrap="square">
            <a:spAutoFit/>
          </a:bodyPr>
          <a:lstStyle/>
          <a:p>
            <a:pPr>
              <a:lnSpc>
                <a:spcPts val="2025"/>
              </a:lnSpc>
              <a:spcAft>
                <a:spcPts val="1950"/>
              </a:spcAft>
            </a:pPr>
            <a:r>
              <a:rPr lang="es-HN" sz="2400" b="1" u="sng" dirty="0">
                <a:latin typeface="+mn-lt"/>
              </a:rPr>
              <a:t>Visión y Misión</a:t>
            </a:r>
          </a:p>
          <a:p>
            <a:pPr>
              <a:lnSpc>
                <a:spcPts val="2025"/>
              </a:lnSpc>
              <a:spcAft>
                <a:spcPts val="1950"/>
              </a:spcAft>
            </a:pPr>
            <a:r>
              <a:rPr lang="es-HN" sz="2400" b="1" dirty="0">
                <a:latin typeface="+mn-lt"/>
              </a:rPr>
              <a:t> </a:t>
            </a:r>
          </a:p>
          <a:p>
            <a:pPr>
              <a:lnSpc>
                <a:spcPts val="2025"/>
              </a:lnSpc>
              <a:spcAft>
                <a:spcPts val="1950"/>
              </a:spcAft>
            </a:pPr>
            <a:endParaRPr lang="es-HN" sz="2400" b="1" dirty="0">
              <a:latin typeface="+mn-lt"/>
            </a:endParaRPr>
          </a:p>
          <a:p>
            <a:pPr>
              <a:lnSpc>
                <a:spcPts val="2025"/>
              </a:lnSpc>
              <a:spcAft>
                <a:spcPts val="1950"/>
              </a:spcAft>
            </a:pPr>
            <a:endParaRPr lang="es-HN" sz="2400" b="1" dirty="0">
              <a:latin typeface="+mn-lt"/>
            </a:endParaRPr>
          </a:p>
          <a:p>
            <a:pPr>
              <a:lnSpc>
                <a:spcPts val="2025"/>
              </a:lnSpc>
              <a:spcAft>
                <a:spcPts val="1950"/>
              </a:spcAft>
            </a:pPr>
            <a:endParaRPr lang="es-HN" sz="2400" b="1" dirty="0">
              <a:latin typeface="+mn-lt"/>
            </a:endParaRPr>
          </a:p>
          <a:p>
            <a:pPr>
              <a:lnSpc>
                <a:spcPts val="2025"/>
              </a:lnSpc>
              <a:spcAft>
                <a:spcPts val="1950"/>
              </a:spcAft>
            </a:pPr>
            <a:endParaRPr lang="es-HN" sz="2400" b="1" u="sng"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62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062938"/>
            <a:ext cx="8435280" cy="5461687"/>
          </a:xfrm>
        </p:spPr>
        <p:txBody>
          <a:bodyPr/>
          <a:lstStyle/>
          <a:p>
            <a:endParaRPr lang="es-HN" sz="2400" dirty="0"/>
          </a:p>
          <a:p>
            <a:pPr marL="0" indent="0">
              <a:buNone/>
            </a:pPr>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362118" y="1058906"/>
            <a:ext cx="8419764" cy="6744090"/>
          </a:xfrm>
          <a:prstGeom prst="rect">
            <a:avLst/>
          </a:prstGeom>
        </p:spPr>
        <p:txBody>
          <a:bodyPr wrap="square">
            <a:spAutoFit/>
          </a:bodyPr>
          <a:lstStyle/>
          <a:p>
            <a:pPr>
              <a:lnSpc>
                <a:spcPts val="2025"/>
              </a:lnSpc>
              <a:spcAft>
                <a:spcPts val="1950"/>
              </a:spcAft>
            </a:pPr>
            <a:r>
              <a:rPr lang="es-HN" sz="2400" b="1" u="sng" dirty="0">
                <a:latin typeface="+mn-lt"/>
              </a:rPr>
              <a:t>Visión y Misión </a:t>
            </a:r>
          </a:p>
          <a:p>
            <a:pPr marL="342900" indent="-342900">
              <a:lnSpc>
                <a:spcPts val="2025"/>
              </a:lnSpc>
              <a:spcAft>
                <a:spcPts val="1950"/>
              </a:spcAft>
              <a:buFont typeface="Arial" panose="020B0604020202020204" pitchFamily="34" charset="0"/>
              <a:buChar char="•"/>
            </a:pPr>
            <a:r>
              <a:rPr lang="es-HN" sz="2400" dirty="0">
                <a:effectLst/>
                <a:latin typeface="+mn-lt"/>
                <a:ea typeface="Times New Roman" panose="02020603050405020304" pitchFamily="18" charset="0"/>
              </a:rPr>
              <a:t>La </a:t>
            </a:r>
            <a:r>
              <a:rPr lang="es-HN" sz="2400" u="none" strike="noStrike" dirty="0">
                <a:effectLst/>
                <a:latin typeface="+mn-l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visión</a:t>
            </a:r>
            <a:r>
              <a:rPr lang="es-HN" sz="2400" dirty="0">
                <a:effectLst/>
                <a:latin typeface="+mn-lt"/>
                <a:ea typeface="Times New Roman" panose="02020603050405020304" pitchFamily="18" charset="0"/>
              </a:rPr>
              <a:t> describe una expectativa ideal sobre lo que se espera que la organización sea o alcance en un futuro. Debe ser realista, pero puede ser ambiciosa; su función es guiar y motivar al grupo para continuar con el trabajo.</a:t>
            </a:r>
          </a:p>
          <a:p>
            <a:pPr>
              <a:lnSpc>
                <a:spcPts val="2025"/>
              </a:lnSpc>
              <a:spcAft>
                <a:spcPts val="1950"/>
              </a:spcAft>
            </a:pPr>
            <a:endParaRPr lang="es-HN" sz="2400" dirty="0">
              <a:effectLst/>
              <a:latin typeface="+mn-lt"/>
              <a:ea typeface="Times New Roman" panose="02020603050405020304" pitchFamily="18" charset="0"/>
            </a:endParaRPr>
          </a:p>
          <a:p>
            <a:pPr>
              <a:lnSpc>
                <a:spcPts val="2025"/>
              </a:lnSpc>
              <a:spcAft>
                <a:spcPts val="1950"/>
              </a:spcAft>
            </a:pPr>
            <a:r>
              <a:rPr lang="es-HN" sz="2400" dirty="0">
                <a:effectLst/>
                <a:latin typeface="+mn-lt"/>
                <a:ea typeface="Times New Roman" panose="02020603050405020304" pitchFamily="18" charset="0"/>
                <a:cs typeface="Times New Roman" panose="02020603050405020304" pitchFamily="18" charset="0"/>
              </a:rPr>
              <a:t>La misión y la visión forman parte de una </a:t>
            </a:r>
            <a:r>
              <a:rPr lang="es-HN" sz="2400" u="none" strike="noStrike" dirty="0">
                <a:effectLst/>
                <a:latin typeface="+mn-lt"/>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estrategia</a:t>
            </a:r>
            <a:r>
              <a:rPr lang="es-HN" sz="2400" dirty="0">
                <a:effectLst/>
                <a:latin typeface="+mn-lt"/>
                <a:ea typeface="Times New Roman" panose="02020603050405020304" pitchFamily="18" charset="0"/>
                <a:cs typeface="Times New Roman" panose="02020603050405020304" pitchFamily="18" charset="0"/>
              </a:rPr>
              <a:t> y buscan alcanzar un mismo objetivo. Ambos conceptos juegan un papel importante como aspectos psicológicos y organizativos dentro de una institución. Suelen ser formulados por la cúpula directiva o los fundadores de la organización.</a:t>
            </a:r>
            <a:endParaRPr lang="es-HN" sz="2400" dirty="0">
              <a:effectLst/>
              <a:latin typeface="+mn-lt"/>
              <a:ea typeface="Calibri" panose="020F0502020204030204" pitchFamily="34" charset="0"/>
              <a:cs typeface="Times New Roman" panose="02020603050405020304" pitchFamily="18" charset="0"/>
            </a:endParaRPr>
          </a:p>
          <a:p>
            <a:pPr>
              <a:lnSpc>
                <a:spcPts val="2025"/>
              </a:lnSpc>
              <a:spcAft>
                <a:spcPts val="1950"/>
              </a:spcAft>
            </a:pPr>
            <a:endParaRPr lang="es-HN" sz="2400" u="sng" dirty="0">
              <a:latin typeface="+mn-lt"/>
            </a:endParaRPr>
          </a:p>
          <a:p>
            <a:pPr>
              <a:lnSpc>
                <a:spcPts val="2025"/>
              </a:lnSpc>
              <a:spcAft>
                <a:spcPts val="1950"/>
              </a:spcAft>
            </a:pPr>
            <a:endParaRPr lang="es-HN" sz="2400" b="1" dirty="0">
              <a:latin typeface="+mn-lt"/>
            </a:endParaRPr>
          </a:p>
          <a:p>
            <a:pPr>
              <a:lnSpc>
                <a:spcPts val="2025"/>
              </a:lnSpc>
              <a:spcAft>
                <a:spcPts val="1950"/>
              </a:spcAft>
            </a:pPr>
            <a:endParaRPr lang="es-HN" sz="2400" b="1" dirty="0">
              <a:latin typeface="+mn-lt"/>
            </a:endParaRPr>
          </a:p>
          <a:p>
            <a:pPr>
              <a:lnSpc>
                <a:spcPts val="2025"/>
              </a:lnSpc>
              <a:spcAft>
                <a:spcPts val="1950"/>
              </a:spcAft>
            </a:pPr>
            <a:endParaRPr lang="es-HN" sz="2400" b="1" u="sng" dirty="0">
              <a:latin typeface="+mn-lt"/>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876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062938"/>
            <a:ext cx="8435280" cy="5461687"/>
          </a:xfrm>
        </p:spPr>
        <p:txBody>
          <a:bodyPr/>
          <a:lstStyle/>
          <a:p>
            <a:endParaRPr lang="es-HN" sz="2400" dirty="0"/>
          </a:p>
          <a:p>
            <a:pPr marL="0" indent="0">
              <a:buNone/>
            </a:pPr>
            <a:endParaRPr lang="es-HN" sz="2400" dirty="0"/>
          </a:p>
          <a:p>
            <a:pPr eaLnBrk="1" hangingPunct="1"/>
            <a:endParaRPr lang="es-ES" altLang="es-HN" sz="2400" b="1" u="sng" dirty="0"/>
          </a:p>
          <a:p>
            <a:pPr eaLnBrk="1" hangingPunct="1"/>
            <a:endParaRPr lang="es-ES" altLang="es-HN" sz="2400" b="1" u="sng" dirty="0"/>
          </a:p>
          <a:p>
            <a:pPr eaLnBrk="1" hangingPunct="1"/>
            <a:endParaRPr lang="es-ES" altLang="es-HN" sz="2400" b="1" u="sng" dirty="0"/>
          </a:p>
          <a:p>
            <a:pPr marL="0" indent="0" eaLnBrk="1" hangingPunct="1">
              <a:buNone/>
            </a:pPr>
            <a:r>
              <a:rPr lang="es-ES" altLang="es-HN" sz="2400" b="1" dirty="0">
                <a:latin typeface="Arial" panose="020B0604020202020204" pitchFamily="34" charset="0"/>
                <a:cs typeface="Arial" panose="020B0604020202020204" pitchFamily="34" charset="0"/>
              </a:rPr>
              <a:t>Preguntas frecuentes para elaborar la Misión:</a:t>
            </a:r>
          </a:p>
          <a:p>
            <a:pPr marL="0" indent="0" eaLnBrk="1" hangingPunct="1">
              <a:buNone/>
            </a:pPr>
            <a:r>
              <a:rPr lang="es-ES" altLang="es-HN" sz="2000" dirty="0">
                <a:latin typeface="Arial" panose="020B0604020202020204" pitchFamily="34" charset="0"/>
                <a:cs typeface="Arial" panose="020B0604020202020204" pitchFamily="34" charset="0"/>
              </a:rPr>
              <a:t>¿Quiénes somos?</a:t>
            </a:r>
          </a:p>
          <a:p>
            <a:pPr marL="0" indent="0" eaLnBrk="1" hangingPunct="1">
              <a:buNone/>
            </a:pPr>
            <a:r>
              <a:rPr lang="es-ES" altLang="es-HN" sz="2000" dirty="0">
                <a:latin typeface="Arial" panose="020B0604020202020204" pitchFamily="34" charset="0"/>
                <a:cs typeface="Arial" panose="020B0604020202020204" pitchFamily="34" charset="0"/>
              </a:rPr>
              <a:t>¿Qué buscamos?</a:t>
            </a:r>
          </a:p>
          <a:p>
            <a:pPr marL="0" indent="0" eaLnBrk="1" hangingPunct="1">
              <a:buNone/>
            </a:pPr>
            <a:r>
              <a:rPr lang="es-ES" altLang="es-HN" sz="2000" dirty="0">
                <a:latin typeface="Arial" panose="020B0604020202020204" pitchFamily="34" charset="0"/>
                <a:cs typeface="Arial" panose="020B0604020202020204" pitchFamily="34" charset="0"/>
              </a:rPr>
              <a:t>¿Qué hacemos?</a:t>
            </a:r>
          </a:p>
          <a:p>
            <a:pPr marL="0" indent="0" eaLnBrk="1" hangingPunct="1">
              <a:buNone/>
            </a:pPr>
            <a:r>
              <a:rPr lang="es-ES" altLang="es-HN" sz="2000" dirty="0">
                <a:latin typeface="Arial" panose="020B0604020202020204" pitchFamily="34" charset="0"/>
                <a:cs typeface="Arial" panose="020B0604020202020204" pitchFamily="34" charset="0"/>
              </a:rPr>
              <a:t>¿Donde lo hacemos?</a:t>
            </a:r>
          </a:p>
          <a:p>
            <a:pPr marL="0" indent="0" eaLnBrk="1" hangingPunct="1">
              <a:buNone/>
            </a:pPr>
            <a:r>
              <a:rPr lang="es-ES" altLang="es-HN" sz="2000" dirty="0">
                <a:latin typeface="Arial" panose="020B0604020202020204" pitchFamily="34" charset="0"/>
                <a:cs typeface="Arial" panose="020B0604020202020204" pitchFamily="34" charset="0"/>
              </a:rPr>
              <a:t>¿Por qué lo hacemos?</a:t>
            </a:r>
          </a:p>
          <a:p>
            <a:pPr marL="0" indent="0" eaLnBrk="1" hangingPunct="1">
              <a:buNone/>
            </a:pPr>
            <a:r>
              <a:rPr lang="es-ES" altLang="es-HN" sz="2000" dirty="0">
                <a:latin typeface="Arial" panose="020B0604020202020204" pitchFamily="34" charset="0"/>
                <a:cs typeface="Arial" panose="020B0604020202020204" pitchFamily="34" charset="0"/>
              </a:rPr>
              <a:t>¿Para quién trabajamos?</a:t>
            </a:r>
          </a:p>
        </p:txBody>
      </p:sp>
      <p:sp>
        <p:nvSpPr>
          <p:cNvPr id="2" name="Rectángulo 1">
            <a:extLst>
              <a:ext uri="{FF2B5EF4-FFF2-40B4-BE49-F238E27FC236}">
                <a16:creationId xmlns:a16="http://schemas.microsoft.com/office/drawing/2014/main" id="{CDCE686A-AC41-4938-B18A-EA1AA44A8635}"/>
              </a:ext>
            </a:extLst>
          </p:cNvPr>
          <p:cNvSpPr/>
          <p:nvPr/>
        </p:nvSpPr>
        <p:spPr>
          <a:xfrm>
            <a:off x="362118" y="1058906"/>
            <a:ext cx="8419764" cy="2383922"/>
          </a:xfrm>
          <a:prstGeom prst="rect">
            <a:avLst/>
          </a:prstGeom>
        </p:spPr>
        <p:txBody>
          <a:bodyPr wrap="square">
            <a:spAutoFit/>
          </a:bodyPr>
          <a:lstStyle/>
          <a:p>
            <a:pPr>
              <a:lnSpc>
                <a:spcPts val="2025"/>
              </a:lnSpc>
              <a:spcAft>
                <a:spcPts val="1950"/>
              </a:spcAft>
            </a:pPr>
            <a:r>
              <a:rPr lang="es-HN" sz="2400" b="1" u="sng" dirty="0">
                <a:latin typeface="+mn-lt"/>
              </a:rPr>
              <a:t>Visión y Misión</a:t>
            </a:r>
          </a:p>
          <a:p>
            <a:r>
              <a:rPr lang="es-ES" sz="2000" b="1" dirty="0"/>
              <a:t>Preguntas frecuentes para elaborar la Visión:</a:t>
            </a:r>
            <a:endParaRPr lang="es-ES" sz="2000" dirty="0"/>
          </a:p>
          <a:p>
            <a:r>
              <a:rPr lang="es-ES" sz="2000" dirty="0"/>
              <a:t>¿Cuál es la imagen deseada de nuestro negocio?</a:t>
            </a:r>
          </a:p>
          <a:p>
            <a:r>
              <a:rPr lang="es-ES" sz="2000" dirty="0"/>
              <a:t>¿Cómo seremos en el futuro?</a:t>
            </a:r>
          </a:p>
          <a:p>
            <a:r>
              <a:rPr lang="es-ES" sz="2000" dirty="0"/>
              <a:t>¿Qué haremos en el futuro?</a:t>
            </a:r>
          </a:p>
          <a:p>
            <a:r>
              <a:rPr lang="es-ES" sz="2000" dirty="0"/>
              <a:t>¿Qué actividades desarrollaremos en el futuro?</a:t>
            </a: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9609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062938"/>
            <a:ext cx="8435280" cy="5461687"/>
          </a:xfrm>
        </p:spPr>
        <p:txBody>
          <a:bodyPr/>
          <a:lstStyle/>
          <a:p>
            <a:endParaRPr lang="es-HN" sz="2400" dirty="0"/>
          </a:p>
          <a:p>
            <a:pPr marL="0" indent="0">
              <a:buNone/>
            </a:pPr>
            <a:endParaRPr lang="es-HN" sz="2400" dirty="0"/>
          </a:p>
          <a:p>
            <a:pPr marL="342900" lvl="0" indent="-342900">
              <a:lnSpc>
                <a:spcPct val="107000"/>
              </a:lnSpc>
              <a:spcBef>
                <a:spcPts val="900"/>
              </a:spcBef>
              <a:spcAft>
                <a:spcPts val="800"/>
              </a:spcAft>
              <a:buSzPts val="1000"/>
              <a:buFont typeface="Symbol" panose="05050102010706020507" pitchFamily="18" charset="2"/>
              <a:buChar char=""/>
              <a:tabLst>
                <a:tab pos="457200" algn="l"/>
              </a:tabLst>
            </a:pPr>
            <a:endParaRPr lang="es-H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endParaRPr>
          </a:p>
          <a:p>
            <a:pPr marL="0" lvl="0" indent="0">
              <a:lnSpc>
                <a:spcPct val="107000"/>
              </a:lnSpc>
              <a:spcBef>
                <a:spcPts val="900"/>
              </a:spcBef>
              <a:spcAft>
                <a:spcPts val="800"/>
              </a:spcAft>
              <a:buSzPts val="1000"/>
              <a:buNone/>
              <a:tabLst>
                <a:tab pos="457200" algn="l"/>
              </a:tabLst>
            </a:pPr>
            <a:endParaRPr lang="es-HN" sz="1800" b="1" dirty="0">
              <a:solidFill>
                <a:srgbClr val="000000"/>
              </a:solidFill>
              <a:latin typeface="Tahoma" panose="020B0604030504040204" pitchFamily="34" charset="0"/>
              <a:ea typeface="Times New Roman" panose="02020603050405020304" pitchFamily="18" charset="0"/>
              <a:cs typeface="Times New Roman" panose="02020603050405020304" pitchFamily="18" charset="0"/>
            </a:endParaRPr>
          </a:p>
          <a:p>
            <a:pPr marL="0" lvl="0" indent="0">
              <a:lnSpc>
                <a:spcPct val="107000"/>
              </a:lnSpc>
              <a:spcBef>
                <a:spcPts val="900"/>
              </a:spcBef>
              <a:spcAft>
                <a:spcPts val="800"/>
              </a:spcAft>
              <a:buSzPts val="1000"/>
              <a:buNone/>
              <a:tabLst>
                <a:tab pos="457200" algn="l"/>
              </a:tabLst>
            </a:pPr>
            <a:endParaRPr lang="es-H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900"/>
              </a:spcBef>
              <a:spcAft>
                <a:spcPts val="800"/>
              </a:spcAft>
              <a:buSzPts val="1000"/>
              <a:buFont typeface="Symbol" panose="05050102010706020507" pitchFamily="18" charset="2"/>
              <a:buChar char=""/>
              <a:tabLst>
                <a:tab pos="457200" algn="l"/>
              </a:tabLst>
            </a:pPr>
            <a:r>
              <a:rPr lang="es-H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Misión:</a:t>
            </a:r>
            <a:r>
              <a:rPr lang="es-H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Ganar confianza y crear demanda para nuestras marcas en un mundo digital.</a:t>
            </a:r>
            <a:endParaRPr lang="es-H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HN" sz="1800" b="1"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Visión:</a:t>
            </a:r>
            <a:r>
              <a:rPr lang="es-HN" sz="1800" dirty="0">
                <a:solidFill>
                  <a:srgbClr val="000000"/>
                </a:solidFill>
                <a:effectLst/>
                <a:latin typeface="Tahoma" panose="020B0604030504040204" pitchFamily="34" charset="0"/>
                <a:ea typeface="Times New Roman" panose="02020603050405020304" pitchFamily="18" charset="0"/>
                <a:cs typeface="Times New Roman" panose="02020603050405020304" pitchFamily="18" charset="0"/>
              </a:rPr>
              <a:t> Ser la mejor compañía en soluciones para la cocina y el lavado, mejorando continuamente la vida en el hogar.</a:t>
            </a:r>
          </a:p>
          <a:p>
            <a:pPr marL="342900" lvl="0" indent="-342900">
              <a:lnSpc>
                <a:spcPct val="107000"/>
              </a:lnSpc>
              <a:spcAft>
                <a:spcPts val="800"/>
              </a:spcAft>
              <a:buSzPts val="1000"/>
              <a:buFont typeface="Symbol" panose="05050102010706020507" pitchFamily="18" charset="2"/>
              <a:buChar char=""/>
              <a:tabLst>
                <a:tab pos="457200" algn="l"/>
              </a:tabLst>
            </a:pPr>
            <a:endParaRPr lang="es-HN" sz="1800" dirty="0">
              <a:solidFill>
                <a:srgbClr val="000000"/>
              </a:solidFill>
              <a:latin typeface="Tahoma" panose="020B060403050404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s-H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HN" sz="2400" dirty="0"/>
          </a:p>
          <a:p>
            <a:pPr marL="0" indent="0">
              <a:buNone/>
            </a:pPr>
            <a:endParaRPr lang="es-HN" sz="2400" dirty="0"/>
          </a:p>
          <a:p>
            <a:pPr marL="0" indent="0">
              <a:buNone/>
            </a:pPr>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362118" y="1058906"/>
            <a:ext cx="8419764" cy="3409844"/>
          </a:xfrm>
          <a:prstGeom prst="rect">
            <a:avLst/>
          </a:prstGeom>
        </p:spPr>
        <p:txBody>
          <a:bodyPr wrap="square">
            <a:spAutoFit/>
          </a:bodyPr>
          <a:lstStyle/>
          <a:p>
            <a:pPr>
              <a:lnSpc>
                <a:spcPts val="2025"/>
              </a:lnSpc>
              <a:spcAft>
                <a:spcPts val="1950"/>
              </a:spcAft>
            </a:pPr>
            <a:r>
              <a:rPr lang="es-HN" sz="2400" b="1" u="sng" dirty="0">
                <a:latin typeface="+mn-lt"/>
              </a:rPr>
              <a:t>Ejemplo</a:t>
            </a:r>
          </a:p>
          <a:p>
            <a:pPr>
              <a:lnSpc>
                <a:spcPts val="2025"/>
              </a:lnSpc>
              <a:spcAft>
                <a:spcPts val="1950"/>
              </a:spcAft>
            </a:pPr>
            <a:r>
              <a:rPr lang="es-HN" sz="2400" b="1" dirty="0">
                <a:latin typeface="+mn-lt"/>
              </a:rPr>
              <a:t>Whirlpool</a:t>
            </a:r>
          </a:p>
          <a:p>
            <a:pPr>
              <a:lnSpc>
                <a:spcPts val="2025"/>
              </a:lnSpc>
              <a:spcAft>
                <a:spcPts val="1950"/>
              </a:spcAft>
            </a:pPr>
            <a:endParaRPr lang="es-HN" sz="2400" b="1" u="sng" dirty="0">
              <a:latin typeface="+mn-lt"/>
            </a:endParaRPr>
          </a:p>
          <a:p>
            <a:pPr>
              <a:lnSpc>
                <a:spcPts val="2025"/>
              </a:lnSpc>
              <a:spcAft>
                <a:spcPts val="1950"/>
              </a:spcAft>
            </a:pPr>
            <a:endParaRPr lang="es-HN" sz="2400" b="1" u="sng" dirty="0">
              <a:latin typeface="+mn-lt"/>
            </a:endParaRPr>
          </a:p>
          <a:p>
            <a:pPr>
              <a:lnSpc>
                <a:spcPts val="2025"/>
              </a:lnSpc>
              <a:spcAft>
                <a:spcPts val="1950"/>
              </a:spcAft>
            </a:pPr>
            <a:endParaRPr lang="es-HN" sz="2400" b="1" u="sng" dirty="0">
              <a:latin typeface="+mn-lt"/>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D649B30C-C0E6-4683-8343-0A553B9274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848" y="1125538"/>
            <a:ext cx="3528392" cy="2303462"/>
          </a:xfrm>
          <a:prstGeom prst="rect">
            <a:avLst/>
          </a:prstGeom>
        </p:spPr>
      </p:pic>
    </p:spTree>
    <p:extLst>
      <p:ext uri="{BB962C8B-B14F-4D97-AF65-F5344CB8AC3E}">
        <p14:creationId xmlns:p14="http://schemas.microsoft.com/office/powerpoint/2010/main" val="36080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6744090"/>
          </a:xfrm>
          <a:prstGeom prst="rect">
            <a:avLst/>
          </a:prstGeom>
        </p:spPr>
        <p:txBody>
          <a:bodyPr wrap="square">
            <a:spAutoFit/>
          </a:bodyPr>
          <a:lstStyle/>
          <a:p>
            <a:pPr>
              <a:lnSpc>
                <a:spcPts val="2025"/>
              </a:lnSpc>
              <a:spcAft>
                <a:spcPts val="1950"/>
              </a:spcAft>
            </a:pPr>
            <a:r>
              <a:rPr lang="es-HN" sz="2400" b="1" u="sng" dirty="0">
                <a:latin typeface="+mn-lt"/>
              </a:rPr>
              <a:t>Definiciones:</a:t>
            </a:r>
          </a:p>
          <a:p>
            <a:pPr>
              <a:lnSpc>
                <a:spcPts val="2025"/>
              </a:lnSpc>
              <a:spcAft>
                <a:spcPts val="1950"/>
              </a:spcAft>
            </a:pPr>
            <a:r>
              <a:rPr lang="es-HN" sz="2400" b="1" dirty="0">
                <a:latin typeface="+mn-lt"/>
              </a:rPr>
              <a:t>Fusión: </a:t>
            </a:r>
            <a:r>
              <a:rPr lang="es-HN" sz="2400" dirty="0">
                <a:latin typeface="+mn-lt"/>
              </a:rPr>
              <a:t>la integración de dos o más empresas que da origen a una nueva entidad económica y legal. </a:t>
            </a:r>
          </a:p>
          <a:p>
            <a:pPr>
              <a:lnSpc>
                <a:spcPts val="2025"/>
              </a:lnSpc>
              <a:spcAft>
                <a:spcPts val="1950"/>
              </a:spcAft>
            </a:pPr>
            <a:r>
              <a:rPr lang="es-HN" sz="2400" b="1" dirty="0">
                <a:latin typeface="+mn-lt"/>
              </a:rPr>
              <a:t>Adquisición: </a:t>
            </a:r>
            <a:r>
              <a:rPr lang="es-HN" sz="2400" dirty="0">
                <a:latin typeface="+mn-lt"/>
              </a:rPr>
              <a:t>es la operación que resulta de la compra y el control de una empresa por parte de otra que se asume como compradora. </a:t>
            </a:r>
          </a:p>
          <a:p>
            <a:pPr>
              <a:lnSpc>
                <a:spcPts val="2025"/>
              </a:lnSpc>
              <a:spcAft>
                <a:spcPts val="1950"/>
              </a:spcAft>
            </a:pPr>
            <a:r>
              <a:rPr lang="es-HN" sz="2400" dirty="0">
                <a:latin typeface="+mn-lt"/>
              </a:rPr>
              <a:t>Existen diferencias en las definiciones desde la perspectiva financiera práctica, pero normalmente se utilizan los términos asumiendo que tienen en mismo significado. </a:t>
            </a:r>
          </a:p>
          <a:p>
            <a:pPr>
              <a:lnSpc>
                <a:spcPts val="2025"/>
              </a:lnSpc>
              <a:spcAft>
                <a:spcPts val="1950"/>
              </a:spcAft>
            </a:pPr>
            <a:r>
              <a:rPr lang="es-HN" sz="2400" b="1" dirty="0">
                <a:latin typeface="+mn-lt"/>
              </a:rPr>
              <a:t> </a:t>
            </a:r>
          </a:p>
          <a:p>
            <a:pPr>
              <a:lnSpc>
                <a:spcPts val="2025"/>
              </a:lnSpc>
              <a:spcAft>
                <a:spcPts val="1950"/>
              </a:spcAft>
            </a:pPr>
            <a:endParaRPr lang="es-HN" sz="2400" b="1" u="sng"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Un rascacielos entre un conjunto de edificios&#10;&#10;Descripción generada automáticamente">
            <a:extLst>
              <a:ext uri="{FF2B5EF4-FFF2-40B4-BE49-F238E27FC236}">
                <a16:creationId xmlns:a16="http://schemas.microsoft.com/office/drawing/2014/main" id="{81D23ECA-2EAC-411E-AD52-92DE274827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4365104"/>
            <a:ext cx="4104456" cy="1800201"/>
          </a:xfrm>
          <a:prstGeom prst="rect">
            <a:avLst/>
          </a:prstGeom>
        </p:spPr>
      </p:pic>
    </p:spTree>
    <p:extLst>
      <p:ext uri="{BB962C8B-B14F-4D97-AF65-F5344CB8AC3E}">
        <p14:creationId xmlns:p14="http://schemas.microsoft.com/office/powerpoint/2010/main" val="112529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endParaRPr lang="es-HN" sz="2400" dirty="0"/>
          </a:p>
          <a:p>
            <a:endParaRPr lang="es-HN" sz="2400" dirty="0"/>
          </a:p>
          <a:p>
            <a:pPr eaLnBrk="1" hangingPunct="1"/>
            <a:endParaRPr lang="es-ES" altLang="es-HN" sz="2400" b="1" u="sng" dirty="0"/>
          </a:p>
          <a:p>
            <a:pPr eaLnBrk="1" hangingPunct="1"/>
            <a:endParaRPr lang="es-ES" altLang="es-HN" sz="2400" b="1" u="sng" dirty="0"/>
          </a:p>
        </p:txBody>
      </p:sp>
      <p:sp>
        <p:nvSpPr>
          <p:cNvPr id="2" name="Rectángulo 1">
            <a:extLst>
              <a:ext uri="{FF2B5EF4-FFF2-40B4-BE49-F238E27FC236}">
                <a16:creationId xmlns:a16="http://schemas.microsoft.com/office/drawing/2014/main" id="{CDCE686A-AC41-4938-B18A-EA1AA44A8635}"/>
              </a:ext>
            </a:extLst>
          </p:cNvPr>
          <p:cNvSpPr/>
          <p:nvPr/>
        </p:nvSpPr>
        <p:spPr>
          <a:xfrm>
            <a:off x="539552" y="1196752"/>
            <a:ext cx="7992888" cy="6231129"/>
          </a:xfrm>
          <a:prstGeom prst="rect">
            <a:avLst/>
          </a:prstGeom>
        </p:spPr>
        <p:txBody>
          <a:bodyPr wrap="square">
            <a:spAutoFit/>
          </a:bodyPr>
          <a:lstStyle/>
          <a:p>
            <a:pPr>
              <a:lnSpc>
                <a:spcPts val="2025"/>
              </a:lnSpc>
              <a:spcAft>
                <a:spcPts val="1950"/>
              </a:spcAft>
            </a:pPr>
            <a:r>
              <a:rPr lang="es-HN" sz="2400" b="1" u="sng" dirty="0">
                <a:latin typeface="+mn-lt"/>
              </a:rPr>
              <a:t>Tipos de fusiones y adquisiciones:</a:t>
            </a:r>
          </a:p>
          <a:p>
            <a:pPr>
              <a:lnSpc>
                <a:spcPts val="2025"/>
              </a:lnSpc>
              <a:spcAft>
                <a:spcPts val="1950"/>
              </a:spcAft>
            </a:pPr>
            <a:r>
              <a:rPr lang="es-HN" sz="2400" b="1" dirty="0">
                <a:latin typeface="+mn-lt"/>
              </a:rPr>
              <a:t>Fusiones horizontales: </a:t>
            </a:r>
            <a:r>
              <a:rPr lang="es-HN" sz="2400" dirty="0">
                <a:latin typeface="+mn-lt"/>
              </a:rPr>
              <a:t>dos empresas en la misma industria y, en ocasiones, en la misma línea de negocios.  </a:t>
            </a:r>
          </a:p>
          <a:p>
            <a:pPr>
              <a:lnSpc>
                <a:spcPts val="2025"/>
              </a:lnSpc>
              <a:spcAft>
                <a:spcPts val="1950"/>
              </a:spcAft>
            </a:pPr>
            <a:r>
              <a:rPr lang="es-HN" sz="2400" b="1" dirty="0">
                <a:latin typeface="+mn-lt"/>
              </a:rPr>
              <a:t>Fusiones verticales: </a:t>
            </a:r>
            <a:r>
              <a:rPr lang="es-HN" sz="2400" dirty="0">
                <a:latin typeface="+mn-lt"/>
              </a:rPr>
              <a:t>consolidan dos empresas en distintos niveles de la cadena productiva. </a:t>
            </a:r>
          </a:p>
          <a:p>
            <a:pPr>
              <a:lnSpc>
                <a:spcPts val="2025"/>
              </a:lnSpc>
              <a:spcAft>
                <a:spcPts val="1950"/>
              </a:spcAft>
            </a:pPr>
            <a:r>
              <a:rPr lang="es-HN" sz="2400" b="1" dirty="0">
                <a:latin typeface="+mn-lt"/>
              </a:rPr>
              <a:t>Conglomerados: </a:t>
            </a:r>
            <a:r>
              <a:rPr lang="es-HN" sz="2400" dirty="0">
                <a:latin typeface="+mn-lt"/>
              </a:rPr>
              <a:t>combinan compañías de diferentes industrias y líneas de negocios, buscando cómo dispersar los riesgos a nivel de la empresa tenedora de las inversiones, conocida como holding. </a:t>
            </a:r>
            <a:endParaRPr lang="es-HN" sz="2400" b="1" dirty="0">
              <a:latin typeface="+mn-lt"/>
            </a:endParaRPr>
          </a:p>
          <a:p>
            <a:pPr>
              <a:lnSpc>
                <a:spcPts val="2025"/>
              </a:lnSpc>
              <a:spcAft>
                <a:spcPts val="1950"/>
              </a:spcAft>
            </a:pPr>
            <a:endParaRPr lang="es-HN" sz="2400" b="1" u="sng" dirty="0">
              <a:latin typeface="+mn-lt"/>
            </a:endParaRPr>
          </a:p>
          <a:p>
            <a:pPr>
              <a:lnSpc>
                <a:spcPts val="2025"/>
              </a:lnSpc>
              <a:spcAft>
                <a:spcPts val="1950"/>
              </a:spcAft>
            </a:pPr>
            <a:endParaRPr lang="es-HN" sz="2400" dirty="0">
              <a:latin typeface="+mn-lt"/>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solidFill>
                <a:srgbClr val="222222"/>
              </a:solidFill>
              <a:latin typeface="Source Sans Pro" panose="020B0503030403020204" pitchFamily="34" charset="0"/>
              <a:ea typeface="Calibri" panose="020F0502020204030204" pitchFamily="34" charset="0"/>
              <a:cs typeface="Times New Roman" panose="02020603050405020304" pitchFamily="18" charset="0"/>
            </a:endParaRPr>
          </a:p>
          <a:p>
            <a:pPr>
              <a:lnSpc>
                <a:spcPts val="2025"/>
              </a:lnSpc>
              <a:spcAft>
                <a:spcPts val="1950"/>
              </a:spcAft>
            </a:pP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247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79388" y="260648"/>
            <a:ext cx="7821612" cy="720080"/>
          </a:xfrm>
        </p:spPr>
        <p:txBody>
          <a:bodyPr/>
          <a:lstStyle/>
          <a:p>
            <a:pPr eaLnBrk="1" hangingPunct="1"/>
            <a:r>
              <a:rPr lang="es-ES_tradnl" altLang="es-HN" sz="3500" dirty="0">
                <a:latin typeface="Verdana" pitchFamily="34" charset="0"/>
              </a:rPr>
              <a:t>Fusiones y Adquisiciones</a:t>
            </a:r>
            <a:endParaRPr lang="es-ES" altLang="es-HN" sz="3500" dirty="0">
              <a:latin typeface="Verdana" pitchFamily="34" charset="0"/>
            </a:endParaRPr>
          </a:p>
        </p:txBody>
      </p:sp>
      <p:sp>
        <p:nvSpPr>
          <p:cNvPr id="3075" name="Rectangle 3"/>
          <p:cNvSpPr>
            <a:spLocks noGrp="1" noChangeArrowheads="1"/>
          </p:cNvSpPr>
          <p:nvPr>
            <p:ph type="body" idx="1"/>
          </p:nvPr>
        </p:nvSpPr>
        <p:spPr>
          <a:xfrm>
            <a:off x="611188" y="980728"/>
            <a:ext cx="8229600" cy="5420072"/>
          </a:xfrm>
        </p:spPr>
        <p:txBody>
          <a:bodyPr/>
          <a:lstStyle/>
          <a:p>
            <a:pPr marL="571500" indent="-571500" eaLnBrk="1" hangingPunct="1">
              <a:lnSpc>
                <a:spcPct val="90000"/>
              </a:lnSpc>
              <a:buFont typeface="Wingdings" pitchFamily="2" charset="2"/>
              <a:buNone/>
            </a:pPr>
            <a:r>
              <a:rPr lang="es-ES_tradnl" altLang="es-HN" dirty="0"/>
              <a:t>-</a:t>
            </a:r>
            <a:r>
              <a:rPr lang="es-ES_tradnl" altLang="es-HN" sz="2400" dirty="0"/>
              <a:t>Importante para la empresa definir una estrategia. </a:t>
            </a:r>
          </a:p>
          <a:p>
            <a:pPr marL="571500" indent="-571500" eaLnBrk="1" hangingPunct="1">
              <a:lnSpc>
                <a:spcPct val="90000"/>
              </a:lnSpc>
              <a:buFont typeface="Wingdings" pitchFamily="2" charset="2"/>
              <a:buNone/>
            </a:pPr>
            <a:r>
              <a:rPr lang="es-ES_tradnl" altLang="es-HN" sz="2400" dirty="0"/>
              <a:t>- La estrategia sirve para conquistar una ventaja competitiva.</a:t>
            </a:r>
          </a:p>
          <a:p>
            <a:pPr>
              <a:lnSpc>
                <a:spcPct val="90000"/>
              </a:lnSpc>
            </a:pPr>
            <a:endParaRPr lang="es-ES_tradnl" altLang="es-HN" sz="2400" dirty="0"/>
          </a:p>
          <a:p>
            <a:pPr marL="571500" indent="-571500" eaLnBrk="1" hangingPunct="1">
              <a:lnSpc>
                <a:spcPct val="90000"/>
              </a:lnSpc>
              <a:buFont typeface="Wingdings" pitchFamily="2" charset="2"/>
              <a:buNone/>
            </a:pPr>
            <a:endParaRPr lang="es-ES_tradnl" altLang="es-HN" sz="2400" dirty="0"/>
          </a:p>
          <a:p>
            <a:pPr marL="571500" indent="-571500" eaLnBrk="1" hangingPunct="1">
              <a:lnSpc>
                <a:spcPct val="90000"/>
              </a:lnSpc>
              <a:buFont typeface="Wingdings" pitchFamily="2" charset="2"/>
              <a:buNone/>
            </a:pPr>
            <a:r>
              <a:rPr lang="es-ES_tradnl" altLang="es-HN" sz="2800" b="1" dirty="0"/>
              <a:t>LA CADENA DE VALOR</a:t>
            </a:r>
          </a:p>
          <a:p>
            <a:pPr marL="571500" indent="-571500" eaLnBrk="1" hangingPunct="1">
              <a:lnSpc>
                <a:spcPct val="90000"/>
              </a:lnSpc>
              <a:buFont typeface="Wingdings" pitchFamily="2" charset="2"/>
              <a:buNone/>
            </a:pPr>
            <a:r>
              <a:rPr lang="es-ES_tradnl" altLang="es-HN" sz="2400" dirty="0"/>
              <a:t>Modelo teórico que gráfica y permite describir las actividades de una organización para generar valor al cliente final y a la misma empresa. </a:t>
            </a:r>
          </a:p>
          <a:p>
            <a:pPr marL="571500" indent="-571500" eaLnBrk="1" hangingPunct="1">
              <a:lnSpc>
                <a:spcPct val="90000"/>
              </a:lnSpc>
              <a:buFont typeface="Wingdings" pitchFamily="2" charset="2"/>
              <a:buNone/>
            </a:pPr>
            <a:r>
              <a:rPr lang="es-ES_tradnl" altLang="es-HN" sz="2400" dirty="0"/>
              <a:t>Concepto presentado por Michael Porter ( 1985). </a:t>
            </a:r>
          </a:p>
          <a:p>
            <a:pPr marL="571500" indent="-571500" eaLnBrk="1" hangingPunct="1">
              <a:lnSpc>
                <a:spcPct val="90000"/>
              </a:lnSpc>
              <a:buFont typeface="Wingdings" pitchFamily="2" charset="2"/>
              <a:buNone/>
            </a:pPr>
            <a:r>
              <a:rPr lang="es-HN" sz="2400" dirty="0"/>
              <a:t>Cada empresa es un conjunto de actividades que se desempeñan para diseñar, producir, llevar al mercado, entregar y apoyar sus productos</a:t>
            </a:r>
            <a:r>
              <a:rPr lang="es-HN" dirty="0"/>
              <a:t>. </a:t>
            </a:r>
            <a:endParaRPr lang="es-ES_tradnl" altLang="es-HN" sz="2400" dirty="0"/>
          </a:p>
          <a:p>
            <a:pPr marL="571500" indent="-571500" eaLnBrk="1" hangingPunct="1">
              <a:lnSpc>
                <a:spcPct val="90000"/>
              </a:lnSpc>
              <a:buFont typeface="Wingdings" pitchFamily="2" charset="2"/>
              <a:buNone/>
            </a:pPr>
            <a:endParaRPr lang="es-ES_tradnl" altLang="es-HN" sz="2400" b="1" dirty="0"/>
          </a:p>
          <a:p>
            <a:pPr marL="571500" indent="-571500" eaLnBrk="1" hangingPunct="1">
              <a:lnSpc>
                <a:spcPct val="90000"/>
              </a:lnSpc>
              <a:buFont typeface="Wingdings" pitchFamily="2" charset="2"/>
              <a:buNone/>
            </a:pPr>
            <a:endParaRPr lang="es-ES_tradnl" altLang="es-HN" sz="2800" b="1"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a:p>
            <a:pPr marL="571500" indent="-571500" eaLnBrk="1" hangingPunct="1">
              <a:lnSpc>
                <a:spcPct val="90000"/>
              </a:lnSpc>
              <a:buFont typeface="Wingdings" pitchFamily="2" charset="2"/>
              <a:buNone/>
            </a:pPr>
            <a:endParaRPr lang="es-ES_tradnl" altLang="es-HN" dirty="0"/>
          </a:p>
        </p:txBody>
      </p:sp>
    </p:spTree>
    <p:extLst>
      <p:ext uri="{BB962C8B-B14F-4D97-AF65-F5344CB8AC3E}">
        <p14:creationId xmlns:p14="http://schemas.microsoft.com/office/powerpoint/2010/main" val="229688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22238"/>
            <a:ext cx="7543800" cy="858837"/>
          </a:xfrm>
        </p:spPr>
        <p:txBody>
          <a:bodyPr/>
          <a:lstStyle/>
          <a:p>
            <a:pPr eaLnBrk="1" hangingPunct="1"/>
            <a:r>
              <a:rPr lang="es-ES_tradnl" altLang="es-HN" sz="3500" dirty="0"/>
              <a:t>Fusiones y Adquisiciones</a:t>
            </a:r>
            <a:endParaRPr lang="es-ES" altLang="es-HN" sz="3500" dirty="0"/>
          </a:p>
        </p:txBody>
      </p:sp>
      <p:sp>
        <p:nvSpPr>
          <p:cNvPr id="4099" name="Rectangle 3"/>
          <p:cNvSpPr>
            <a:spLocks noGrp="1" noChangeArrowheads="1"/>
          </p:cNvSpPr>
          <p:nvPr>
            <p:ph type="body" idx="1"/>
          </p:nvPr>
        </p:nvSpPr>
        <p:spPr>
          <a:xfrm>
            <a:off x="468313" y="1125538"/>
            <a:ext cx="8229600" cy="5327650"/>
          </a:xfrm>
        </p:spPr>
        <p:txBody>
          <a:bodyPr/>
          <a:lstStyle/>
          <a:p>
            <a:pPr marL="0" indent="0" eaLnBrk="1" hangingPunct="1">
              <a:lnSpc>
                <a:spcPct val="90000"/>
              </a:lnSpc>
              <a:buNone/>
            </a:pPr>
            <a:r>
              <a:rPr lang="es-ES_tradnl" altLang="es-HN" sz="2000" dirty="0"/>
              <a:t> </a:t>
            </a:r>
            <a:endParaRPr lang="es-ES" altLang="es-HN" sz="2000" u="sng" dirty="0"/>
          </a:p>
        </p:txBody>
      </p:sp>
      <p:pic>
        <p:nvPicPr>
          <p:cNvPr id="3" name="Imagen 2" descr="Imagen que contiene tarjeta de presentación&#10;&#10;Descripción generada automáticamente">
            <a:extLst>
              <a:ext uri="{FF2B5EF4-FFF2-40B4-BE49-F238E27FC236}">
                <a16:creationId xmlns:a16="http://schemas.microsoft.com/office/drawing/2014/main" id="{F0936AD7-3397-4903-BF38-B153BCBAD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026323"/>
            <a:ext cx="8856984" cy="4346893"/>
          </a:xfrm>
          <a:prstGeom prst="rect">
            <a:avLst/>
          </a:prstGeom>
        </p:spPr>
      </p:pic>
    </p:spTree>
    <p:extLst>
      <p:ext uri="{BB962C8B-B14F-4D97-AF65-F5344CB8AC3E}">
        <p14:creationId xmlns:p14="http://schemas.microsoft.com/office/powerpoint/2010/main" val="157775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22238"/>
            <a:ext cx="7543800" cy="858837"/>
          </a:xfrm>
        </p:spPr>
        <p:txBody>
          <a:bodyPr/>
          <a:lstStyle/>
          <a:p>
            <a:pPr eaLnBrk="1" hangingPunct="1"/>
            <a:r>
              <a:rPr lang="es-ES_tradnl" altLang="es-HN" sz="3500" dirty="0"/>
              <a:t>Fusiones y adquisiciones</a:t>
            </a:r>
            <a:endParaRPr lang="es-ES" altLang="es-HN" sz="3500" dirty="0"/>
          </a:p>
        </p:txBody>
      </p:sp>
      <p:sp>
        <p:nvSpPr>
          <p:cNvPr id="5123" name="Rectangle 3"/>
          <p:cNvSpPr>
            <a:spLocks noGrp="1" noChangeArrowheads="1"/>
          </p:cNvSpPr>
          <p:nvPr>
            <p:ph type="body" idx="1"/>
          </p:nvPr>
        </p:nvSpPr>
        <p:spPr>
          <a:xfrm>
            <a:off x="457200" y="981075"/>
            <a:ext cx="8229600" cy="5616575"/>
          </a:xfrm>
        </p:spPr>
        <p:txBody>
          <a:bodyPr/>
          <a:lstStyle/>
          <a:p>
            <a:pPr>
              <a:buNone/>
            </a:pPr>
            <a:r>
              <a:rPr lang="es-ES_tradnl" altLang="es-HN" sz="2900" dirty="0"/>
              <a:t>   </a:t>
            </a:r>
            <a:r>
              <a:rPr lang="es-HN" sz="2400" b="1" dirty="0"/>
              <a:t>Margen:</a:t>
            </a:r>
            <a:r>
              <a:rPr lang="es-HN" sz="2400" dirty="0"/>
              <a:t> Es la diferencia entre el valor total y el costo colectivo de desempeñar las actividades de valor.</a:t>
            </a:r>
            <a:br>
              <a:rPr lang="es-HN" sz="2400" dirty="0"/>
            </a:br>
            <a:r>
              <a:rPr lang="es-HN" sz="2400" b="1" dirty="0"/>
              <a:t>Actividades de Valor</a:t>
            </a:r>
            <a:r>
              <a:rPr lang="es-HN" sz="2400" dirty="0"/>
              <a:t>: Son las distintas actividades que realiza una empresa. Se dividen en dos amplios tipos:</a:t>
            </a:r>
          </a:p>
          <a:p>
            <a:pPr>
              <a:buNone/>
            </a:pPr>
            <a:endParaRPr lang="es-HN" sz="2400" dirty="0"/>
          </a:p>
          <a:p>
            <a:pPr>
              <a:buAutoNum type="arabicPeriod"/>
            </a:pPr>
            <a:r>
              <a:rPr lang="es-HN" sz="1800" b="1" dirty="0"/>
              <a:t>Actividades Primarias:</a:t>
            </a:r>
            <a:r>
              <a:rPr lang="es-HN" sz="1800" dirty="0"/>
              <a:t> Las actividades primarias en </a:t>
            </a:r>
            <a:r>
              <a:rPr lang="es-HN" sz="1800" b="1" dirty="0"/>
              <a:t>la cadena de valor</a:t>
            </a:r>
            <a:r>
              <a:rPr lang="es-HN" sz="1800" dirty="0"/>
              <a:t> son las actividades implicadas en la creación física del producto, su venta y transferencia al comprador así como la asistencia posterior a la venta. Se dividen a su vez en las cinco categorías genéricas que se observan en la imagen.</a:t>
            </a:r>
          </a:p>
          <a:p>
            <a:pPr>
              <a:buAutoNum type="arabicPeriod"/>
            </a:pPr>
            <a:r>
              <a:rPr lang="es-HN" sz="1800" b="1" dirty="0"/>
              <a:t>Actividades de Apoyo:</a:t>
            </a:r>
            <a:r>
              <a:rPr lang="es-HN" sz="1800" dirty="0"/>
              <a:t> En la cadena de Valor de Michael Porter las actividades de apoyo son las que sustentan a las actividades primarias y se apoyan entre sí, proporcionando insumos comprados, tecnología, recursos humanos y varias funciones de toda la empresa.</a:t>
            </a:r>
          </a:p>
          <a:p>
            <a:pPr>
              <a:buNone/>
            </a:pPr>
            <a:endParaRPr lang="es-HN" sz="2400" dirty="0"/>
          </a:p>
          <a:p>
            <a:pPr eaLnBrk="1" hangingPunct="1">
              <a:buFont typeface="Wingdings" pitchFamily="2" charset="2"/>
              <a:buNone/>
            </a:pPr>
            <a:endParaRPr lang="es-ES" altLang="es-HN" sz="2400" b="1" u="sng" dirty="0"/>
          </a:p>
        </p:txBody>
      </p:sp>
    </p:spTree>
    <p:extLst>
      <p:ext uri="{BB962C8B-B14F-4D97-AF65-F5344CB8AC3E}">
        <p14:creationId xmlns:p14="http://schemas.microsoft.com/office/powerpoint/2010/main" val="288871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pPr marL="0" indent="0" eaLnBrk="1" hangingPunct="1">
              <a:buNone/>
            </a:pPr>
            <a:r>
              <a:rPr lang="es-HN" sz="2400" b="1" dirty="0"/>
              <a:t>Actividades primarias</a:t>
            </a:r>
          </a:p>
          <a:p>
            <a:pPr eaLnBrk="1" hangingPunct="1"/>
            <a:endParaRPr lang="es-HN" sz="2400" b="1" dirty="0"/>
          </a:p>
          <a:p>
            <a:pPr eaLnBrk="1" hangingPunct="1"/>
            <a:r>
              <a:rPr lang="es-HN" sz="2400" b="1" dirty="0"/>
              <a:t>Logística interna</a:t>
            </a:r>
            <a:r>
              <a:rPr lang="es-HN" sz="2400" dirty="0"/>
              <a:t>: La primera actividad primaria de la cadena de valor. Es gestionar y administrar de alguna manera las actividades de recibir y almacenar las materias prima, y la forma de distribuir los materiales.</a:t>
            </a:r>
          </a:p>
          <a:p>
            <a:r>
              <a:rPr lang="es-HN" sz="2400" b="1" dirty="0"/>
              <a:t>Operaciones</a:t>
            </a:r>
            <a:r>
              <a:rPr lang="es-HN" sz="2400" dirty="0"/>
              <a:t>: Transformación del producto final. Al ser eficientes se produce el ahorro y por ende un valor agregado al resultado final.</a:t>
            </a:r>
          </a:p>
          <a:p>
            <a:r>
              <a:rPr lang="es-HN" sz="2400" b="1" dirty="0"/>
              <a:t>Logística Externa</a:t>
            </a:r>
            <a:r>
              <a:rPr lang="es-HN" sz="2400" dirty="0"/>
              <a:t>: Aquí es donde el producto sale del centro de la producción y se entrega a los mayoristas, distribuidores, o incluso a los consumidores finales.</a:t>
            </a:r>
          </a:p>
          <a:p>
            <a:pPr eaLnBrk="1" hangingPunct="1"/>
            <a:endParaRPr lang="es-ES" altLang="es-HN" sz="2400" b="1" u="sng" dirty="0"/>
          </a:p>
        </p:txBody>
      </p:sp>
    </p:spTree>
    <p:extLst>
      <p:ext uri="{BB962C8B-B14F-4D97-AF65-F5344CB8AC3E}">
        <p14:creationId xmlns:p14="http://schemas.microsoft.com/office/powerpoint/2010/main" val="341518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76250"/>
            <a:ext cx="7543800" cy="649288"/>
          </a:xfrm>
        </p:spPr>
        <p:txBody>
          <a:bodyPr/>
          <a:lstStyle/>
          <a:p>
            <a:pPr eaLnBrk="1" hangingPunct="1"/>
            <a:r>
              <a:rPr lang="es-ES" altLang="es-HN" sz="3500" dirty="0"/>
              <a:t>Fusiones y Adquisiciones</a:t>
            </a:r>
          </a:p>
        </p:txBody>
      </p:sp>
      <p:sp>
        <p:nvSpPr>
          <p:cNvPr id="6147" name="Rectangle 3"/>
          <p:cNvSpPr>
            <a:spLocks noGrp="1" noChangeArrowheads="1"/>
          </p:cNvSpPr>
          <p:nvPr>
            <p:ph type="body" idx="1"/>
          </p:nvPr>
        </p:nvSpPr>
        <p:spPr>
          <a:xfrm>
            <a:off x="457200" y="1196752"/>
            <a:ext cx="8229600" cy="5327873"/>
          </a:xfrm>
        </p:spPr>
        <p:txBody>
          <a:bodyPr/>
          <a:lstStyle/>
          <a:p>
            <a:r>
              <a:rPr lang="es-HN" sz="2400" b="1" dirty="0"/>
              <a:t>Marketing y Ventas</a:t>
            </a:r>
            <a:r>
              <a:rPr lang="es-HN" sz="2400" dirty="0"/>
              <a:t>: integra las actividades involucradas en la inducción y fácil adquisición de los productos( publicidad, fuerza de ventas, selección de canales, precios y otros)</a:t>
            </a:r>
          </a:p>
          <a:p>
            <a:pPr eaLnBrk="1" hangingPunct="1"/>
            <a:r>
              <a:rPr lang="es-HN" sz="2400" b="1" dirty="0"/>
              <a:t>Servicios</a:t>
            </a:r>
            <a:r>
              <a:rPr lang="es-HN" sz="2400" dirty="0"/>
              <a:t>: Cubren muchas áreas, que van desde la administración de cualquier instalación hasta el servicio al cliente después de la venta del producto, como reparación, entrenamiento, suministro de repuestos).</a:t>
            </a:r>
          </a:p>
          <a:p>
            <a:pPr marL="0" indent="0">
              <a:buNone/>
            </a:pPr>
            <a:endParaRPr lang="es-HN" sz="2400" dirty="0">
              <a:solidFill>
                <a:srgbClr val="222222"/>
              </a:solidFill>
              <a:ea typeface="Times New Roman" panose="02020603050405020304" pitchFamily="18" charset="0"/>
              <a:cs typeface="Times New Roman" panose="02020603050405020304" pitchFamily="18" charset="0"/>
            </a:endParaRPr>
          </a:p>
          <a:p>
            <a:pPr marL="0" indent="0">
              <a:buNone/>
            </a:pPr>
            <a:r>
              <a:rPr lang="es-HN" sz="2400" dirty="0">
                <a:solidFill>
                  <a:srgbClr val="222222"/>
                </a:solidFill>
                <a:ea typeface="Times New Roman" panose="02020603050405020304" pitchFamily="18" charset="0"/>
                <a:cs typeface="Times New Roman" panose="02020603050405020304" pitchFamily="18" charset="0"/>
              </a:rPr>
              <a:t>Las actividades de la cadena de valor no son independientes, ya que interactúan con otras «cadenas de valor» (clientes y proveedores).</a:t>
            </a:r>
          </a:p>
          <a:p>
            <a:pPr marL="0" indent="0" eaLnBrk="1" hangingPunct="1">
              <a:buNone/>
            </a:pPr>
            <a:endParaRPr lang="es-ES" altLang="es-HN" sz="2400" b="1" u="sng" dirty="0"/>
          </a:p>
        </p:txBody>
      </p:sp>
    </p:spTree>
    <p:extLst>
      <p:ext uri="{BB962C8B-B14F-4D97-AF65-F5344CB8AC3E}">
        <p14:creationId xmlns:p14="http://schemas.microsoft.com/office/powerpoint/2010/main" val="28110278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1705</Words>
  <Application>Microsoft Office PowerPoint</Application>
  <PresentationFormat>Presentación en pantalla (4:3)</PresentationFormat>
  <Paragraphs>263</Paragraphs>
  <Slides>23</Slides>
  <Notes>22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Calibri</vt:lpstr>
      <vt:lpstr>Source Sans Pro</vt:lpstr>
      <vt:lpstr>Symbol</vt:lpstr>
      <vt:lpstr>Tahoma</vt:lpstr>
      <vt:lpstr>Verdana</vt:lpstr>
      <vt:lpstr>Wingdings</vt:lpstr>
      <vt:lpstr>Tema de Office</vt:lpstr>
      <vt:lpstr>UNITEC</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lpstr>Fusiones y Adquisiciones</vt:lpstr>
    </vt:vector>
  </TitlesOfParts>
  <Company>UNITEC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Alejandro Trundle</dc:creator>
  <cp:lastModifiedBy>RICARDO ABRAHAM YONES TORRES</cp:lastModifiedBy>
  <cp:revision>75</cp:revision>
  <dcterms:created xsi:type="dcterms:W3CDTF">2013-04-19T16:02:47Z</dcterms:created>
  <dcterms:modified xsi:type="dcterms:W3CDTF">2022-02-02T03:41:11Z</dcterms:modified>
</cp:coreProperties>
</file>