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2" r:id="rId2"/>
    <p:sldId id="311" r:id="rId3"/>
    <p:sldId id="290" r:id="rId4"/>
    <p:sldId id="298" r:id="rId5"/>
    <p:sldId id="308" r:id="rId6"/>
    <p:sldId id="273" r:id="rId7"/>
    <p:sldId id="302" r:id="rId8"/>
    <p:sldId id="320" r:id="rId9"/>
    <p:sldId id="300" r:id="rId10"/>
    <p:sldId id="301" r:id="rId11"/>
    <p:sldId id="304" r:id="rId12"/>
    <p:sldId id="317" r:id="rId13"/>
    <p:sldId id="309" r:id="rId14"/>
    <p:sldId id="310" r:id="rId15"/>
    <p:sldId id="303" r:id="rId16"/>
    <p:sldId id="305" r:id="rId17"/>
    <p:sldId id="312" r:id="rId18"/>
    <p:sldId id="313" r:id="rId19"/>
    <p:sldId id="306" r:id="rId20"/>
    <p:sldId id="314" r:id="rId21"/>
    <p:sldId id="315" r:id="rId22"/>
    <p:sldId id="319"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9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8D291-028B-45CF-AF76-D4C4136C1237}" type="datetimeFigureOut">
              <a:rPr lang="es-HN" smtClean="0"/>
              <a:t>16/10/2021</a:t>
            </a:fld>
            <a:endParaRPr lang="es-HN"/>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326A2-65B6-4C83-9437-75186E675DBB}" type="slidenum">
              <a:rPr lang="es-HN" smtClean="0"/>
              <a:t>‹Nº›</a:t>
            </a:fld>
            <a:endParaRPr lang="es-HN"/>
          </a:p>
        </p:txBody>
      </p:sp>
    </p:spTree>
    <p:extLst>
      <p:ext uri="{BB962C8B-B14F-4D97-AF65-F5344CB8AC3E}">
        <p14:creationId xmlns:p14="http://schemas.microsoft.com/office/powerpoint/2010/main" val="315223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75B2FEFB-DDB7-4A6D-B370-21B1C715B530}" type="slidenum">
              <a:rPr lang="es-HN" altLang="es-HN" smtClean="0"/>
              <a:pPr eaLnBrk="1" hangingPunct="1"/>
              <a:t>1</a:t>
            </a:fld>
            <a:endParaRPr lang="es-HN" altLang="es-H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10</a:t>
            </a:fld>
            <a:endParaRPr lang="es-HN" altLang="es-HN"/>
          </a:p>
        </p:txBody>
      </p:sp>
    </p:spTree>
    <p:extLst>
      <p:ext uri="{BB962C8B-B14F-4D97-AF65-F5344CB8AC3E}">
        <p14:creationId xmlns:p14="http://schemas.microsoft.com/office/powerpoint/2010/main" val="91283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11</a:t>
            </a:fld>
            <a:endParaRPr lang="es-HN" altLang="es-HN"/>
          </a:p>
        </p:txBody>
      </p:sp>
    </p:spTree>
    <p:extLst>
      <p:ext uri="{BB962C8B-B14F-4D97-AF65-F5344CB8AC3E}">
        <p14:creationId xmlns:p14="http://schemas.microsoft.com/office/powerpoint/2010/main" val="1900112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ED47E3-140A-42EE-B11D-F46E647526C2}" type="slidenum">
              <a:rPr kumimoji="0" lang="es-HN" altLang="es-HN" sz="1200" b="0" i="0" u="sng"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s-HN" altLang="es-HN" sz="1200" b="0" i="0" u="sng"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38351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13</a:t>
            </a:fld>
            <a:endParaRPr lang="es-HN" altLang="es-HN"/>
          </a:p>
        </p:txBody>
      </p:sp>
    </p:spTree>
    <p:extLst>
      <p:ext uri="{BB962C8B-B14F-4D97-AF65-F5344CB8AC3E}">
        <p14:creationId xmlns:p14="http://schemas.microsoft.com/office/powerpoint/2010/main" val="2235189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14</a:t>
            </a:fld>
            <a:endParaRPr lang="es-HN" altLang="es-HN"/>
          </a:p>
        </p:txBody>
      </p:sp>
    </p:spTree>
    <p:extLst>
      <p:ext uri="{BB962C8B-B14F-4D97-AF65-F5344CB8AC3E}">
        <p14:creationId xmlns:p14="http://schemas.microsoft.com/office/powerpoint/2010/main" val="2786559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15</a:t>
            </a:fld>
            <a:endParaRPr lang="es-HN" altLang="es-HN"/>
          </a:p>
        </p:txBody>
      </p:sp>
    </p:spTree>
    <p:extLst>
      <p:ext uri="{BB962C8B-B14F-4D97-AF65-F5344CB8AC3E}">
        <p14:creationId xmlns:p14="http://schemas.microsoft.com/office/powerpoint/2010/main" val="569713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16</a:t>
            </a:fld>
            <a:endParaRPr lang="es-HN" altLang="es-HN"/>
          </a:p>
        </p:txBody>
      </p:sp>
    </p:spTree>
    <p:extLst>
      <p:ext uri="{BB962C8B-B14F-4D97-AF65-F5344CB8AC3E}">
        <p14:creationId xmlns:p14="http://schemas.microsoft.com/office/powerpoint/2010/main" val="426058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17</a:t>
            </a:fld>
            <a:endParaRPr lang="es-HN" altLang="es-HN"/>
          </a:p>
        </p:txBody>
      </p:sp>
    </p:spTree>
    <p:extLst>
      <p:ext uri="{BB962C8B-B14F-4D97-AF65-F5344CB8AC3E}">
        <p14:creationId xmlns:p14="http://schemas.microsoft.com/office/powerpoint/2010/main" val="3546245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18</a:t>
            </a:fld>
            <a:endParaRPr lang="es-HN" altLang="es-HN"/>
          </a:p>
        </p:txBody>
      </p:sp>
    </p:spTree>
    <p:extLst>
      <p:ext uri="{BB962C8B-B14F-4D97-AF65-F5344CB8AC3E}">
        <p14:creationId xmlns:p14="http://schemas.microsoft.com/office/powerpoint/2010/main" val="726049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19</a:t>
            </a:fld>
            <a:endParaRPr lang="es-HN" altLang="es-HN"/>
          </a:p>
        </p:txBody>
      </p:sp>
    </p:spTree>
    <p:extLst>
      <p:ext uri="{BB962C8B-B14F-4D97-AF65-F5344CB8AC3E}">
        <p14:creationId xmlns:p14="http://schemas.microsoft.com/office/powerpoint/2010/main" val="97531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75B2FEFB-DDB7-4A6D-B370-21B1C715B530}" type="slidenum">
              <a:rPr lang="es-HN" altLang="es-HN" smtClean="0"/>
              <a:pPr eaLnBrk="1" hangingPunct="1"/>
              <a:t>2</a:t>
            </a:fld>
            <a:endParaRPr lang="es-HN" altLang="es-HN"/>
          </a:p>
        </p:txBody>
      </p:sp>
    </p:spTree>
    <p:extLst>
      <p:ext uri="{BB962C8B-B14F-4D97-AF65-F5344CB8AC3E}">
        <p14:creationId xmlns:p14="http://schemas.microsoft.com/office/powerpoint/2010/main" val="4253493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20</a:t>
            </a:fld>
            <a:endParaRPr lang="es-HN" altLang="es-HN"/>
          </a:p>
        </p:txBody>
      </p:sp>
    </p:spTree>
    <p:extLst>
      <p:ext uri="{BB962C8B-B14F-4D97-AF65-F5344CB8AC3E}">
        <p14:creationId xmlns:p14="http://schemas.microsoft.com/office/powerpoint/2010/main" val="3234661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21</a:t>
            </a:fld>
            <a:endParaRPr lang="es-HN" altLang="es-HN"/>
          </a:p>
        </p:txBody>
      </p:sp>
    </p:spTree>
    <p:extLst>
      <p:ext uri="{BB962C8B-B14F-4D97-AF65-F5344CB8AC3E}">
        <p14:creationId xmlns:p14="http://schemas.microsoft.com/office/powerpoint/2010/main" val="3748754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22</a:t>
            </a:fld>
            <a:endParaRPr lang="es-HN" altLang="es-HN"/>
          </a:p>
        </p:txBody>
      </p:sp>
    </p:spTree>
    <p:extLst>
      <p:ext uri="{BB962C8B-B14F-4D97-AF65-F5344CB8AC3E}">
        <p14:creationId xmlns:p14="http://schemas.microsoft.com/office/powerpoint/2010/main" val="264380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3</a:t>
            </a:fld>
            <a:endParaRPr lang="es-HN" altLang="es-HN"/>
          </a:p>
        </p:txBody>
      </p:sp>
    </p:spTree>
    <p:extLst>
      <p:ext uri="{BB962C8B-B14F-4D97-AF65-F5344CB8AC3E}">
        <p14:creationId xmlns:p14="http://schemas.microsoft.com/office/powerpoint/2010/main" val="97361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4</a:t>
            </a:fld>
            <a:endParaRPr lang="es-HN" altLang="es-HN"/>
          </a:p>
        </p:txBody>
      </p:sp>
    </p:spTree>
    <p:extLst>
      <p:ext uri="{BB962C8B-B14F-4D97-AF65-F5344CB8AC3E}">
        <p14:creationId xmlns:p14="http://schemas.microsoft.com/office/powerpoint/2010/main" val="93667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5</a:t>
            </a:fld>
            <a:endParaRPr lang="es-HN" altLang="es-HN"/>
          </a:p>
        </p:txBody>
      </p:sp>
    </p:spTree>
    <p:extLst>
      <p:ext uri="{BB962C8B-B14F-4D97-AF65-F5344CB8AC3E}">
        <p14:creationId xmlns:p14="http://schemas.microsoft.com/office/powerpoint/2010/main" val="378459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6</a:t>
            </a:fld>
            <a:endParaRPr lang="es-HN" altLang="es-H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7</a:t>
            </a:fld>
            <a:endParaRPr lang="es-HN" altLang="es-HN"/>
          </a:p>
        </p:txBody>
      </p:sp>
    </p:spTree>
    <p:extLst>
      <p:ext uri="{BB962C8B-B14F-4D97-AF65-F5344CB8AC3E}">
        <p14:creationId xmlns:p14="http://schemas.microsoft.com/office/powerpoint/2010/main" val="338351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8</a:t>
            </a:fld>
            <a:endParaRPr lang="es-HN" altLang="es-HN"/>
          </a:p>
        </p:txBody>
      </p:sp>
    </p:spTree>
    <p:extLst>
      <p:ext uri="{BB962C8B-B14F-4D97-AF65-F5344CB8AC3E}">
        <p14:creationId xmlns:p14="http://schemas.microsoft.com/office/powerpoint/2010/main" val="286935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9</a:t>
            </a:fld>
            <a:endParaRPr lang="es-HN" altLang="es-HN"/>
          </a:p>
        </p:txBody>
      </p:sp>
    </p:spTree>
    <p:extLst>
      <p:ext uri="{BB962C8B-B14F-4D97-AF65-F5344CB8AC3E}">
        <p14:creationId xmlns:p14="http://schemas.microsoft.com/office/powerpoint/2010/main" val="381183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E5E7AE36-0A48-4A4D-89A9-8FA66A6E65C7}" type="datetimeFigureOut">
              <a:rPr lang="es-ES"/>
              <a:pPr>
                <a:defRPr/>
              </a:pPr>
              <a:t>16/10/2021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4224D747-C334-45C6-9441-505E1F89B4CC}" type="slidenum">
              <a:rPr lang="es-ES" altLang="es-HN"/>
              <a:pPr/>
              <a:t>‹Nº›</a:t>
            </a:fld>
            <a:endParaRPr lang="es-ES" altLang="es-HN"/>
          </a:p>
        </p:txBody>
      </p:sp>
    </p:spTree>
    <p:extLst>
      <p:ext uri="{BB962C8B-B14F-4D97-AF65-F5344CB8AC3E}">
        <p14:creationId xmlns:p14="http://schemas.microsoft.com/office/powerpoint/2010/main" val="135833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631E1440-ABD4-48CE-B1BF-FE4E32FC149A}" type="datetimeFigureOut">
              <a:rPr lang="es-ES"/>
              <a:pPr>
                <a:defRPr/>
              </a:pPr>
              <a:t>16/10/2021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1BDD2107-CEF5-49B4-B991-C817108DFBD4}" type="slidenum">
              <a:rPr lang="es-ES" altLang="es-HN"/>
              <a:pPr/>
              <a:t>‹Nº›</a:t>
            </a:fld>
            <a:endParaRPr lang="es-ES" altLang="es-HN"/>
          </a:p>
        </p:txBody>
      </p:sp>
    </p:spTree>
    <p:extLst>
      <p:ext uri="{BB962C8B-B14F-4D97-AF65-F5344CB8AC3E}">
        <p14:creationId xmlns:p14="http://schemas.microsoft.com/office/powerpoint/2010/main" val="219491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312B8CBA-0D74-4714-A3F7-89F40F00A0DB}" type="datetimeFigureOut">
              <a:rPr lang="es-ES"/>
              <a:pPr>
                <a:defRPr/>
              </a:pPr>
              <a:t>16/10/2021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715413DC-B1E1-406F-9811-B6C725C0D9D9}" type="slidenum">
              <a:rPr lang="es-ES" altLang="es-HN"/>
              <a:pPr/>
              <a:t>‹Nº›</a:t>
            </a:fld>
            <a:endParaRPr lang="es-ES" altLang="es-HN"/>
          </a:p>
        </p:txBody>
      </p:sp>
    </p:spTree>
    <p:extLst>
      <p:ext uri="{BB962C8B-B14F-4D97-AF65-F5344CB8AC3E}">
        <p14:creationId xmlns:p14="http://schemas.microsoft.com/office/powerpoint/2010/main" val="130574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E204CB90-CAE3-4A79-A154-A14EE63C6F8B}" type="datetimeFigureOut">
              <a:rPr lang="es-ES"/>
              <a:pPr>
                <a:defRPr/>
              </a:pPr>
              <a:t>16/10/2021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505C16F1-8254-4D54-8B41-00ED10E9BA59}" type="slidenum">
              <a:rPr lang="es-ES" altLang="es-HN"/>
              <a:pPr/>
              <a:t>‹Nº›</a:t>
            </a:fld>
            <a:endParaRPr lang="es-ES" altLang="es-HN"/>
          </a:p>
        </p:txBody>
      </p:sp>
    </p:spTree>
    <p:extLst>
      <p:ext uri="{BB962C8B-B14F-4D97-AF65-F5344CB8AC3E}">
        <p14:creationId xmlns:p14="http://schemas.microsoft.com/office/powerpoint/2010/main" val="125982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3AE0265A-B01C-4EEA-9BC0-0078B70B2E8A}" type="datetimeFigureOut">
              <a:rPr lang="es-ES"/>
              <a:pPr>
                <a:defRPr/>
              </a:pPr>
              <a:t>16/10/2021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263545D1-461F-4D3A-9E6E-31BA4BED527B}" type="slidenum">
              <a:rPr lang="es-ES" altLang="es-HN"/>
              <a:pPr/>
              <a:t>‹Nº›</a:t>
            </a:fld>
            <a:endParaRPr lang="es-ES" altLang="es-HN"/>
          </a:p>
        </p:txBody>
      </p:sp>
    </p:spTree>
    <p:extLst>
      <p:ext uri="{BB962C8B-B14F-4D97-AF65-F5344CB8AC3E}">
        <p14:creationId xmlns:p14="http://schemas.microsoft.com/office/powerpoint/2010/main" val="377924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FDD3D6A1-BC99-4D87-80B4-21FB10E5570A}" type="datetimeFigureOut">
              <a:rPr lang="es-ES"/>
              <a:pPr>
                <a:defRPr/>
              </a:pPr>
              <a:t>16/10/2021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fld id="{302DD328-000C-4A3A-BA75-52BF4719725B}" type="slidenum">
              <a:rPr lang="es-ES" altLang="es-HN"/>
              <a:pPr/>
              <a:t>‹Nº›</a:t>
            </a:fld>
            <a:endParaRPr lang="es-ES" altLang="es-HN"/>
          </a:p>
        </p:txBody>
      </p:sp>
    </p:spTree>
    <p:extLst>
      <p:ext uri="{BB962C8B-B14F-4D97-AF65-F5344CB8AC3E}">
        <p14:creationId xmlns:p14="http://schemas.microsoft.com/office/powerpoint/2010/main" val="3116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6652B486-EE80-4521-A2E9-01DCD70D3EA3}" type="datetimeFigureOut">
              <a:rPr lang="es-ES"/>
              <a:pPr>
                <a:defRPr/>
              </a:pPr>
              <a:t>16/10/2021</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fld id="{039A3D1B-8124-475E-95B0-376699C68848}" type="slidenum">
              <a:rPr lang="es-ES" altLang="es-HN"/>
              <a:pPr/>
              <a:t>‹Nº›</a:t>
            </a:fld>
            <a:endParaRPr lang="es-ES" altLang="es-HN"/>
          </a:p>
        </p:txBody>
      </p:sp>
    </p:spTree>
    <p:extLst>
      <p:ext uri="{BB962C8B-B14F-4D97-AF65-F5344CB8AC3E}">
        <p14:creationId xmlns:p14="http://schemas.microsoft.com/office/powerpoint/2010/main" val="79039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0DACEF0C-A56F-4581-AC34-EAB09507CE06}" type="datetimeFigureOut">
              <a:rPr lang="es-ES"/>
              <a:pPr>
                <a:defRPr/>
              </a:pPr>
              <a:t>16/10/2021</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fld id="{595CD40A-65CC-4CA6-9CBD-C71317404E12}" type="slidenum">
              <a:rPr lang="es-ES" altLang="es-HN"/>
              <a:pPr/>
              <a:t>‹Nº›</a:t>
            </a:fld>
            <a:endParaRPr lang="es-ES" altLang="es-HN"/>
          </a:p>
        </p:txBody>
      </p:sp>
    </p:spTree>
    <p:extLst>
      <p:ext uri="{BB962C8B-B14F-4D97-AF65-F5344CB8AC3E}">
        <p14:creationId xmlns:p14="http://schemas.microsoft.com/office/powerpoint/2010/main" val="191146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8ACAF648-695A-450C-9199-412A2EBB3794}" type="datetimeFigureOut">
              <a:rPr lang="es-ES"/>
              <a:pPr>
                <a:defRPr/>
              </a:pPr>
              <a:t>16/10/2021</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fld id="{EC3130CC-203E-47C0-83E6-064188AAECA9}" type="slidenum">
              <a:rPr lang="es-ES" altLang="es-HN"/>
              <a:pPr/>
              <a:t>‹Nº›</a:t>
            </a:fld>
            <a:endParaRPr lang="es-ES" altLang="es-HN"/>
          </a:p>
        </p:txBody>
      </p:sp>
    </p:spTree>
    <p:extLst>
      <p:ext uri="{BB962C8B-B14F-4D97-AF65-F5344CB8AC3E}">
        <p14:creationId xmlns:p14="http://schemas.microsoft.com/office/powerpoint/2010/main" val="262234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4606C4D-8BE7-475E-83CE-1D7FD4C8F6AC}" type="datetimeFigureOut">
              <a:rPr lang="es-ES"/>
              <a:pPr>
                <a:defRPr/>
              </a:pPr>
              <a:t>16/10/2021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fld id="{6CCC543D-F166-41A2-9D8D-9E5138AB4E70}" type="slidenum">
              <a:rPr lang="es-ES" altLang="es-HN"/>
              <a:pPr/>
              <a:t>‹Nº›</a:t>
            </a:fld>
            <a:endParaRPr lang="es-ES" altLang="es-HN"/>
          </a:p>
        </p:txBody>
      </p:sp>
    </p:spTree>
    <p:extLst>
      <p:ext uri="{BB962C8B-B14F-4D97-AF65-F5344CB8AC3E}">
        <p14:creationId xmlns:p14="http://schemas.microsoft.com/office/powerpoint/2010/main" val="246640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C318D8E-3C18-4C03-BBDD-011B3C7C2417}" type="datetimeFigureOut">
              <a:rPr lang="es-ES"/>
              <a:pPr>
                <a:defRPr/>
              </a:pPr>
              <a:t>16/10/2021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fld id="{06D23942-95C8-4AAA-BAFA-7AA84958E8B8}" type="slidenum">
              <a:rPr lang="es-ES" altLang="es-HN"/>
              <a:pPr/>
              <a:t>‹Nº›</a:t>
            </a:fld>
            <a:endParaRPr lang="es-ES" altLang="es-HN"/>
          </a:p>
        </p:txBody>
      </p:sp>
    </p:spTree>
    <p:extLst>
      <p:ext uri="{BB962C8B-B14F-4D97-AF65-F5344CB8AC3E}">
        <p14:creationId xmlns:p14="http://schemas.microsoft.com/office/powerpoint/2010/main" val="383761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HN"/>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HN"/>
              <a:t>Haga clic para modificar el estilo de texto del patrón</a:t>
            </a:r>
          </a:p>
          <a:p>
            <a:pPr lvl="1"/>
            <a:r>
              <a:rPr lang="es-ES" altLang="es-HN"/>
              <a:t>Segundo nivel</a:t>
            </a:r>
          </a:p>
          <a:p>
            <a:pPr lvl="2"/>
            <a:r>
              <a:rPr lang="es-ES" altLang="es-HN"/>
              <a:t>Tercer nivel</a:t>
            </a:r>
          </a:p>
          <a:p>
            <a:pPr lvl="3"/>
            <a:r>
              <a:rPr lang="es-ES" altLang="es-HN"/>
              <a:t>Cuarto nivel</a:t>
            </a:r>
          </a:p>
          <a:p>
            <a:pPr lvl="4"/>
            <a:r>
              <a:rPr lang="es-ES" altLang="es-H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5C968FB-FA58-4C60-91A9-B2233EEEEFE8}" type="datetimeFigureOut">
              <a:rPr lang="es-ES"/>
              <a:pPr>
                <a:defRPr/>
              </a:pPr>
              <a:t>16/10/2021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B6D62F7-59C3-461A-BC02-C6A18CCCE1E8}" type="slidenum">
              <a:rPr lang="es-ES" altLang="es-HN"/>
              <a:pPr/>
              <a:t>‹Nº›</a:t>
            </a:fld>
            <a:endParaRPr lang="es-ES" altLang="es-H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68313" y="332656"/>
            <a:ext cx="7543800" cy="648072"/>
          </a:xfrm>
        </p:spPr>
        <p:txBody>
          <a:bodyPr/>
          <a:lstStyle/>
          <a:p>
            <a:pPr eaLnBrk="1" hangingPunct="1"/>
            <a:r>
              <a:rPr lang="es-ES_tradnl" altLang="es-HN" sz="3600" dirty="0">
                <a:latin typeface="Verdana" pitchFamily="34" charset="0"/>
              </a:rPr>
              <a:t>FUSIONES Y ADQUISICIONES</a:t>
            </a:r>
            <a:endParaRPr lang="es-ES" altLang="es-HN" sz="3600" dirty="0">
              <a:latin typeface="Verdana" pitchFamily="34" charset="0"/>
            </a:endParaRPr>
          </a:p>
        </p:txBody>
      </p:sp>
      <p:sp>
        <p:nvSpPr>
          <p:cNvPr id="2051" name="Rectangle 5"/>
          <p:cNvSpPr>
            <a:spLocks noGrp="1" noChangeArrowheads="1"/>
          </p:cNvSpPr>
          <p:nvPr>
            <p:ph type="body" idx="1"/>
          </p:nvPr>
        </p:nvSpPr>
        <p:spPr>
          <a:xfrm>
            <a:off x="457200" y="1124744"/>
            <a:ext cx="8229600" cy="5257006"/>
          </a:xfrm>
        </p:spPr>
        <p:txBody>
          <a:bodyPr/>
          <a:lstStyle/>
          <a:p>
            <a:pPr eaLnBrk="1" hangingPunct="1">
              <a:buFont typeface="Wingdings" pitchFamily="2" charset="2"/>
              <a:buNone/>
            </a:pPr>
            <a:endParaRPr lang="es-ES_tradnl" altLang="es-HN" sz="2400" dirty="0">
              <a:latin typeface="Verdana" pitchFamily="34" charset="0"/>
            </a:endParaRPr>
          </a:p>
          <a:p>
            <a:pPr marL="0" indent="0" eaLnBrk="1" hangingPunct="1">
              <a:buNone/>
            </a:pPr>
            <a:r>
              <a:rPr lang="es-ES_tradnl" altLang="es-HN" sz="2400" dirty="0">
                <a:latin typeface="Verdana" pitchFamily="34" charset="0"/>
              </a:rPr>
              <a:t>			         </a:t>
            </a:r>
            <a:r>
              <a:rPr lang="es-ES" altLang="es-HN" sz="2400" dirty="0"/>
              <a:t>        Globalización </a:t>
            </a:r>
          </a:p>
          <a:p>
            <a:pPr eaLnBrk="1" hangingPunct="1">
              <a:buFont typeface="Wingdings" pitchFamily="2" charset="2"/>
              <a:buNone/>
            </a:pPr>
            <a:endParaRPr lang="es-ES" altLang="es-HN" sz="2400" dirty="0"/>
          </a:p>
          <a:p>
            <a:pPr eaLnBrk="1" hangingPunct="1">
              <a:buFont typeface="Wingdings" pitchFamily="2" charset="2"/>
              <a:buNone/>
            </a:pPr>
            <a:r>
              <a:rPr lang="es-ES" altLang="es-HN" sz="2400" dirty="0"/>
              <a:t>	</a:t>
            </a:r>
            <a:r>
              <a:rPr lang="es-ES" altLang="es-HN" dirty="0"/>
              <a:t>Reto de las </a:t>
            </a:r>
            <a:r>
              <a:rPr lang="es-ES" altLang="es-HN" sz="2800" dirty="0"/>
              <a:t>		         </a:t>
            </a:r>
            <a:r>
              <a:rPr lang="es-ES" altLang="es-HN" sz="2400" dirty="0"/>
              <a:t>Competencia</a:t>
            </a:r>
          </a:p>
          <a:p>
            <a:pPr eaLnBrk="1" hangingPunct="1">
              <a:buFont typeface="Wingdings" pitchFamily="2" charset="2"/>
              <a:buNone/>
            </a:pPr>
            <a:r>
              <a:rPr lang="es-ES" altLang="es-HN" sz="2800" dirty="0"/>
              <a:t>     </a:t>
            </a:r>
            <a:r>
              <a:rPr lang="es-ES" altLang="es-HN" dirty="0"/>
              <a:t>empresas</a:t>
            </a:r>
            <a:r>
              <a:rPr lang="es-ES" altLang="es-HN" sz="2800" dirty="0"/>
              <a:t> </a:t>
            </a:r>
            <a:r>
              <a:rPr lang="es-ES" altLang="es-HN" sz="2400" dirty="0"/>
              <a:t>	</a:t>
            </a:r>
          </a:p>
          <a:p>
            <a:pPr eaLnBrk="1" hangingPunct="1">
              <a:buFont typeface="Wingdings" pitchFamily="2" charset="2"/>
              <a:buNone/>
            </a:pPr>
            <a:r>
              <a:rPr lang="es-ES" altLang="es-HN" sz="2400" dirty="0"/>
              <a:t>					          Mercados abiertos</a:t>
            </a:r>
          </a:p>
          <a:p>
            <a:pPr eaLnBrk="1" hangingPunct="1">
              <a:buFont typeface="Wingdings" pitchFamily="2" charset="2"/>
              <a:buNone/>
            </a:pPr>
            <a:endParaRPr lang="es-ES" altLang="es-HN" sz="2400" dirty="0"/>
          </a:p>
          <a:p>
            <a:pPr eaLnBrk="1" hangingPunct="1">
              <a:buFont typeface="Wingdings" pitchFamily="2" charset="2"/>
              <a:buNone/>
            </a:pPr>
            <a:r>
              <a:rPr lang="es-ES" altLang="es-HN" sz="2400" dirty="0"/>
              <a:t>					          Desarrollo tecnológico</a:t>
            </a:r>
          </a:p>
        </p:txBody>
      </p:sp>
      <p:sp>
        <p:nvSpPr>
          <p:cNvPr id="8" name="Flecha: cheurón 7">
            <a:extLst>
              <a:ext uri="{FF2B5EF4-FFF2-40B4-BE49-F238E27FC236}">
                <a16:creationId xmlns:a16="http://schemas.microsoft.com/office/drawing/2014/main" id="{DF2979F0-94A7-4978-B3D9-29F3D3238773}"/>
              </a:ext>
            </a:extLst>
          </p:cNvPr>
          <p:cNvSpPr/>
          <p:nvPr/>
        </p:nvSpPr>
        <p:spPr>
          <a:xfrm>
            <a:off x="3997897" y="1454407"/>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solidFill>
                <a:schemeClr val="tx1"/>
              </a:solidFill>
            </a:endParaRPr>
          </a:p>
        </p:txBody>
      </p:sp>
      <p:sp>
        <p:nvSpPr>
          <p:cNvPr id="11" name="Flecha: cheurón 10">
            <a:extLst>
              <a:ext uri="{FF2B5EF4-FFF2-40B4-BE49-F238E27FC236}">
                <a16:creationId xmlns:a16="http://schemas.microsoft.com/office/drawing/2014/main" id="{557952F0-B409-4FF2-B2E8-5A6C8AA00AB2}"/>
              </a:ext>
            </a:extLst>
          </p:cNvPr>
          <p:cNvSpPr/>
          <p:nvPr/>
        </p:nvSpPr>
        <p:spPr>
          <a:xfrm>
            <a:off x="3987657" y="2470279"/>
            <a:ext cx="484632" cy="484632"/>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solidFill>
                <a:schemeClr val="tx1"/>
              </a:solidFill>
            </a:endParaRPr>
          </a:p>
        </p:txBody>
      </p:sp>
      <p:pic>
        <p:nvPicPr>
          <p:cNvPr id="9" name="Imagen 8">
            <a:extLst>
              <a:ext uri="{FF2B5EF4-FFF2-40B4-BE49-F238E27FC236}">
                <a16:creationId xmlns:a16="http://schemas.microsoft.com/office/drawing/2014/main" id="{9402B4D3-7CFA-4C3F-8AE9-F59F0AC868DA}"/>
              </a:ext>
            </a:extLst>
          </p:cNvPr>
          <p:cNvPicPr>
            <a:picLocks noChangeAspect="1"/>
          </p:cNvPicPr>
          <p:nvPr/>
        </p:nvPicPr>
        <p:blipFill>
          <a:blip r:embed="rId3">
            <a:duotone>
              <a:schemeClr val="accent6">
                <a:shade val="45000"/>
                <a:satMod val="135000"/>
              </a:schemeClr>
              <a:prstClr val="white"/>
            </a:duotone>
          </a:blip>
          <a:stretch>
            <a:fillRect/>
          </a:stretch>
        </p:blipFill>
        <p:spPr>
          <a:xfrm>
            <a:off x="3987316" y="3414754"/>
            <a:ext cx="530398" cy="512108"/>
          </a:xfrm>
          <a:prstGeom prst="rect">
            <a:avLst/>
          </a:prstGeom>
        </p:spPr>
      </p:pic>
      <p:pic>
        <p:nvPicPr>
          <p:cNvPr id="10" name="Imagen 9">
            <a:extLst>
              <a:ext uri="{FF2B5EF4-FFF2-40B4-BE49-F238E27FC236}">
                <a16:creationId xmlns:a16="http://schemas.microsoft.com/office/drawing/2014/main" id="{2BCC7331-217B-43A6-A37D-EE12E0AEC41B}"/>
              </a:ext>
            </a:extLst>
          </p:cNvPr>
          <p:cNvPicPr>
            <a:picLocks noChangeAspect="1"/>
          </p:cNvPicPr>
          <p:nvPr/>
        </p:nvPicPr>
        <p:blipFill>
          <a:blip r:embed="rId3">
            <a:duotone>
              <a:schemeClr val="accent3">
                <a:shade val="45000"/>
                <a:satMod val="135000"/>
              </a:schemeClr>
              <a:prstClr val="white"/>
            </a:duotone>
          </a:blip>
          <a:stretch>
            <a:fillRect/>
          </a:stretch>
        </p:blipFill>
        <p:spPr>
          <a:xfrm>
            <a:off x="3975014" y="4302875"/>
            <a:ext cx="530398" cy="512108"/>
          </a:xfrm>
          <a:prstGeom prst="rect">
            <a:avLst/>
          </a:prstGeom>
        </p:spPr>
      </p:pic>
    </p:spTree>
    <p:extLst>
      <p:ext uri="{BB962C8B-B14F-4D97-AF65-F5344CB8AC3E}">
        <p14:creationId xmlns:p14="http://schemas.microsoft.com/office/powerpoint/2010/main" val="269324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sz="2000" dirty="0"/>
          </a:p>
          <a:p>
            <a:pPr marL="571500" indent="-571500" eaLnBrk="1" hangingPunct="1">
              <a:lnSpc>
                <a:spcPct val="90000"/>
              </a:lnSpc>
              <a:buFont typeface="Wingdings" pitchFamily="2" charset="2"/>
              <a:buNone/>
            </a:pPr>
            <a:r>
              <a:rPr lang="es-ES_tradnl" sz="2000" dirty="0"/>
              <a:t>Este método es que las utilidades futuras son un determinante importante del valor de una empresa. </a:t>
            </a:r>
            <a:endParaRPr lang="es-ES_tradnl" sz="2000" b="1" dirty="0"/>
          </a:p>
          <a:p>
            <a:pPr marL="571500" indent="-571500" eaLnBrk="1" hangingPunct="1">
              <a:lnSpc>
                <a:spcPct val="90000"/>
              </a:lnSpc>
              <a:buFont typeface="Wingdings" pitchFamily="2" charset="2"/>
              <a:buNone/>
            </a:pPr>
            <a:endParaRPr lang="es-ES_tradnl" sz="2000" b="1" dirty="0"/>
          </a:p>
          <a:p>
            <a:pPr marL="571500" indent="-571500" eaLnBrk="1" hangingPunct="1">
              <a:lnSpc>
                <a:spcPct val="90000"/>
              </a:lnSpc>
              <a:buFont typeface="Wingdings" pitchFamily="2" charset="2"/>
              <a:buNone/>
            </a:pPr>
            <a:r>
              <a:rPr lang="es-ES_tradnl" sz="2000" dirty="0"/>
              <a:t>Si EL PRECIO de la acción lo multiplicamos por el número de acciones en circulación se obtiene el valor de capital de la empresa. </a:t>
            </a:r>
          </a:p>
          <a:p>
            <a:pPr marL="571500" indent="-571500" eaLnBrk="1" hangingPunct="1">
              <a:lnSpc>
                <a:spcPct val="90000"/>
              </a:lnSpc>
              <a:buFont typeface="Wingdings" pitchFamily="2" charset="2"/>
              <a:buNone/>
            </a:pPr>
            <a:r>
              <a:rPr lang="es-ES_tradnl" sz="2000" dirty="0"/>
              <a:t>El valor de capital representa un precio de mercado en condiciones de equilibrio y es muy significativo para los inversionistas financieros. </a:t>
            </a:r>
          </a:p>
          <a:p>
            <a:pPr marL="571500" indent="-571500" eaLnBrk="1" hangingPunct="1">
              <a:lnSpc>
                <a:spcPct val="90000"/>
              </a:lnSpc>
              <a:buFont typeface="Wingdings" pitchFamily="2" charset="2"/>
              <a:buNone/>
            </a:pPr>
            <a:endParaRPr lang="es-ES_tradnl" sz="2000" dirty="0"/>
          </a:p>
          <a:p>
            <a:pPr marL="571500" indent="-571500" eaLnBrk="1" hangingPunct="1">
              <a:lnSpc>
                <a:spcPct val="90000"/>
              </a:lnSpc>
              <a:buFont typeface="Wingdings" pitchFamily="2" charset="2"/>
              <a:buNone/>
            </a:pPr>
            <a:r>
              <a:rPr lang="es-ES_tradnl" sz="2000" dirty="0"/>
              <a:t>Si la empresa no cotiza en bolsas se utilizan empresas “ comparables” con las que se está valorando y utilizar un promedio de sus múltiplos. (</a:t>
            </a:r>
            <a:r>
              <a:rPr lang="es-ES_tradnl" sz="2000"/>
              <a:t>P /U</a:t>
            </a:r>
            <a:r>
              <a:rPr lang="es-ES_tradnl" sz="2000" dirty="0"/>
              <a:t>)</a:t>
            </a:r>
          </a:p>
          <a:p>
            <a:pPr marL="571500" indent="-571500" eaLnBrk="1" hangingPunct="1">
              <a:lnSpc>
                <a:spcPct val="90000"/>
              </a:lnSpc>
              <a:buFont typeface="Wingdings" pitchFamily="2" charset="2"/>
              <a:buNone/>
            </a:pPr>
            <a:endParaRPr lang="es-ES_tradnl" sz="2000" b="1" dirty="0"/>
          </a:p>
          <a:p>
            <a:pPr marL="0" indent="0" eaLnBrk="1" hangingPunct="1">
              <a:lnSpc>
                <a:spcPct val="90000"/>
              </a:lnSpc>
              <a:buNone/>
            </a:pPr>
            <a:endParaRPr lang="es-ES_tradnl" altLang="es-HN" sz="28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157672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r>
              <a:rPr lang="es-ES_tradnl" altLang="es-HN" sz="2200" dirty="0"/>
              <a:t>Otros múltiplos que se utilizan:</a:t>
            </a:r>
          </a:p>
          <a:p>
            <a:pPr eaLnBrk="1" hangingPunct="1">
              <a:lnSpc>
                <a:spcPct val="90000"/>
              </a:lnSpc>
              <a:buFontTx/>
              <a:buChar char="-"/>
            </a:pPr>
            <a:r>
              <a:rPr lang="es-ES_tradnl" altLang="es-HN" sz="2200" dirty="0"/>
              <a:t>Relación precio/venta. </a:t>
            </a:r>
          </a:p>
          <a:p>
            <a:pPr eaLnBrk="1" hangingPunct="1">
              <a:lnSpc>
                <a:spcPct val="90000"/>
              </a:lnSpc>
              <a:buFontTx/>
              <a:buChar char="-"/>
            </a:pPr>
            <a:r>
              <a:rPr lang="es-ES_tradnl" altLang="es-HN" sz="2200" dirty="0"/>
              <a:t>Relación precio/valor en libros.</a:t>
            </a:r>
          </a:p>
          <a:p>
            <a:pPr eaLnBrk="1" hangingPunct="1">
              <a:lnSpc>
                <a:spcPct val="90000"/>
              </a:lnSpc>
              <a:buFontTx/>
              <a:buChar char="-"/>
            </a:pPr>
            <a:r>
              <a:rPr lang="es-ES_tradnl" altLang="es-HN" sz="2200" dirty="0"/>
              <a:t>Múltiplo del EBITDA( ganancias antes de intereses, impuestos, depreciaciones y amortizaciones). Toma en cuenta un factor de capitalización. </a:t>
            </a:r>
          </a:p>
          <a:p>
            <a:pPr marL="0" indent="0" eaLnBrk="1" hangingPunct="1">
              <a:lnSpc>
                <a:spcPct val="90000"/>
              </a:lnSpc>
              <a:buNone/>
            </a:pPr>
            <a:endParaRPr lang="es-ES_tradnl" altLang="es-HN" sz="2200" dirty="0"/>
          </a:p>
          <a:p>
            <a:pPr marL="0" indent="0" eaLnBrk="1" hangingPunct="1">
              <a:lnSpc>
                <a:spcPct val="90000"/>
              </a:lnSpc>
              <a:buNone/>
            </a:pPr>
            <a:r>
              <a:rPr lang="es-ES_tradnl" altLang="es-HN" sz="2200" dirty="0"/>
              <a:t>Limitantes del método múltiplo del EBITDA:</a:t>
            </a:r>
          </a:p>
          <a:p>
            <a:pPr marL="457200" indent="-457200" eaLnBrk="1" hangingPunct="1">
              <a:lnSpc>
                <a:spcPct val="90000"/>
              </a:lnSpc>
              <a:buAutoNum type="alphaLcParenR"/>
            </a:pPr>
            <a:r>
              <a:rPr lang="es-ES_tradnl" altLang="es-HN" sz="2200" dirty="0"/>
              <a:t>No se toma en cuenta el valor del dinero en el tiempo. </a:t>
            </a:r>
          </a:p>
          <a:p>
            <a:pPr marL="457200" indent="-457200" eaLnBrk="1" hangingPunct="1">
              <a:lnSpc>
                <a:spcPct val="90000"/>
              </a:lnSpc>
              <a:buAutoNum type="alphaLcParenR"/>
            </a:pPr>
            <a:r>
              <a:rPr lang="es-ES_tradnl" altLang="es-HN" sz="2200" dirty="0"/>
              <a:t>No se toman en cuenta las posibles nuevas inversiones.</a:t>
            </a:r>
          </a:p>
          <a:p>
            <a:pPr marL="457200" indent="-457200" eaLnBrk="1" hangingPunct="1">
              <a:lnSpc>
                <a:spcPct val="90000"/>
              </a:lnSpc>
              <a:buAutoNum type="alphaLcParenR"/>
            </a:pPr>
            <a:r>
              <a:rPr lang="es-ES_tradnl" altLang="es-HN" sz="2200" dirty="0"/>
              <a:t>Factores de capitalización muy subjetivos.</a:t>
            </a:r>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370539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eaLnBrk="1" hangingPunct="1">
              <a:lnSpc>
                <a:spcPct val="90000"/>
              </a:lnSpc>
              <a:buFont typeface="Wingdings" pitchFamily="2" charset="2"/>
              <a:buNone/>
            </a:pPr>
            <a:r>
              <a:rPr lang="es-ES_tradnl" sz="2400" b="1" u="sng" dirty="0"/>
              <a:t>VALOR EN LIBROS ( Valor contable)</a:t>
            </a:r>
          </a:p>
          <a:p>
            <a:pPr eaLnBrk="1" hangingPunct="1">
              <a:lnSpc>
                <a:spcPct val="90000"/>
              </a:lnSpc>
              <a:buFont typeface="Wingdings" pitchFamily="2" charset="2"/>
              <a:buNone/>
            </a:pPr>
            <a:endParaRPr lang="es-ES_tradnl" sz="2400" b="1" u="sng" dirty="0"/>
          </a:p>
          <a:p>
            <a:pPr eaLnBrk="1" hangingPunct="1">
              <a:lnSpc>
                <a:spcPct val="90000"/>
              </a:lnSpc>
              <a:buFont typeface="Wingdings" pitchFamily="2" charset="2"/>
              <a:buNone/>
            </a:pPr>
            <a:r>
              <a:rPr lang="es-ES_tradnl" sz="2200" dirty="0"/>
              <a:t> Valor en libros =   Patrimonio de la empresa/ No. De acciones emitidas</a:t>
            </a:r>
          </a:p>
          <a:p>
            <a:pPr eaLnBrk="1" hangingPunct="1">
              <a:lnSpc>
                <a:spcPct val="90000"/>
              </a:lnSpc>
              <a:buFont typeface="Wingdings" pitchFamily="2" charset="2"/>
              <a:buNone/>
            </a:pPr>
            <a:endParaRPr lang="es-ES_tradnl" sz="2000" dirty="0"/>
          </a:p>
          <a:p>
            <a:pPr marL="571500" indent="-571500" eaLnBrk="1" hangingPunct="1">
              <a:lnSpc>
                <a:spcPct val="90000"/>
              </a:lnSpc>
              <a:buFont typeface="Wingdings" pitchFamily="2" charset="2"/>
              <a:buNone/>
            </a:pPr>
            <a:r>
              <a:rPr lang="es-ES_tradnl" altLang="es-HN" sz="2000" dirty="0"/>
              <a:t>  </a:t>
            </a:r>
            <a:r>
              <a:rPr lang="es-ES_tradnl" altLang="es-HN" sz="2200" dirty="0"/>
              <a:t>Ejemplo   =   </a:t>
            </a:r>
            <a:r>
              <a:rPr lang="es-ES_tradnl" altLang="es-HN" sz="2200" u="sng" dirty="0"/>
              <a:t>12,500,000 = </a:t>
            </a:r>
            <a:r>
              <a:rPr lang="es-ES_tradnl" altLang="es-HN" sz="2200" dirty="0"/>
              <a:t>34.72 por acción</a:t>
            </a:r>
            <a:endParaRPr lang="es-ES_tradnl" altLang="es-HN" sz="2200" u="sng" dirty="0"/>
          </a:p>
          <a:p>
            <a:pPr marL="571500" indent="-571500" eaLnBrk="1" hangingPunct="1">
              <a:lnSpc>
                <a:spcPct val="90000"/>
              </a:lnSpc>
              <a:buFont typeface="Wingdings" pitchFamily="2" charset="2"/>
              <a:buNone/>
            </a:pPr>
            <a:r>
              <a:rPr lang="es-ES_tradnl" altLang="es-HN" sz="2200" dirty="0"/>
              <a:t>                           360,000</a:t>
            </a:r>
          </a:p>
          <a:p>
            <a:pPr marL="571500" indent="-571500" eaLnBrk="1" hangingPunct="1">
              <a:lnSpc>
                <a:spcPct val="90000"/>
              </a:lnSpc>
              <a:buFont typeface="Wingdings" pitchFamily="2" charset="2"/>
              <a:buNone/>
            </a:pPr>
            <a:r>
              <a:rPr lang="es-ES_tradnl" altLang="es-HN" sz="2200" dirty="0"/>
              <a:t>Valor nominal de cada acciones L. 10.00</a:t>
            </a:r>
          </a:p>
          <a:p>
            <a:pPr marL="571500" indent="-571500" eaLnBrk="1" hangingPunct="1">
              <a:lnSpc>
                <a:spcPct val="90000"/>
              </a:lnSpc>
              <a:buFont typeface="Wingdings" pitchFamily="2" charset="2"/>
              <a:buNone/>
            </a:pPr>
            <a:r>
              <a:rPr lang="es-ES_tradnl" altLang="es-HN" sz="2200" dirty="0"/>
              <a:t>Valor de mercado L. 65/ acción. </a:t>
            </a:r>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r>
              <a:rPr lang="es-ES_tradnl" altLang="es-HN" sz="2200" dirty="0"/>
              <a:t>Relación precio valor en libros:  65/34.72  = 1.87 veces</a:t>
            </a:r>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322955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560" y="948211"/>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ACCIONES</a:t>
            </a:r>
          </a:p>
          <a:p>
            <a:pPr eaLnBrk="1" hangingPunct="1">
              <a:lnSpc>
                <a:spcPct val="80000"/>
              </a:lnSpc>
              <a:buFont typeface="Wingdings" pitchFamily="2" charset="2"/>
              <a:buNone/>
            </a:pPr>
            <a:r>
              <a:rPr lang="es-ES_tradnl" sz="2400" b="1" dirty="0">
                <a:solidFill>
                  <a:srgbClr val="FF0000"/>
                </a:solidFill>
              </a:rPr>
              <a:t>2. Métodos basados en descuento de flujos: </a:t>
            </a:r>
          </a:p>
          <a:p>
            <a:pPr>
              <a:lnSpc>
                <a:spcPct val="80000"/>
              </a:lnSpc>
            </a:pPr>
            <a:r>
              <a:rPr lang="es-ES_tradnl" sz="2400" b="1" dirty="0">
                <a:solidFill>
                  <a:srgbClr val="FF0000"/>
                </a:solidFill>
              </a:rPr>
              <a:t>    </a:t>
            </a:r>
            <a:r>
              <a:rPr lang="es-ES_tradnl" sz="2400" b="1" dirty="0"/>
              <a:t>Modelo descuento de dividendos. </a:t>
            </a:r>
            <a:r>
              <a:rPr lang="es-ES_tradnl" sz="2400" b="1" dirty="0">
                <a:solidFill>
                  <a:srgbClr val="FF0000"/>
                </a:solidFill>
              </a:rPr>
              <a:t>  </a:t>
            </a:r>
            <a:r>
              <a:rPr lang="es-ES_tradnl" sz="2400" dirty="0"/>
              <a:t>El precio de un acción debe reflejar el valor presente de los dividendos de la acción:</a:t>
            </a:r>
          </a:p>
          <a:p>
            <a:pPr eaLnBrk="1" hangingPunct="1">
              <a:lnSpc>
                <a:spcPct val="80000"/>
              </a:lnSpc>
              <a:buFont typeface="Wingdings" pitchFamily="2" charset="2"/>
              <a:buNone/>
            </a:pPr>
            <a:endParaRPr lang="es-ES_tradnl" sz="2400" dirty="0"/>
          </a:p>
          <a:p>
            <a:pPr eaLnBrk="1" hangingPunct="1">
              <a:lnSpc>
                <a:spcPct val="80000"/>
              </a:lnSpc>
              <a:buFont typeface="Wingdings" pitchFamily="2" charset="2"/>
              <a:buNone/>
            </a:pPr>
            <a:r>
              <a:rPr lang="es-ES_tradnl" sz="2400" dirty="0"/>
              <a:t>             Precio =   </a:t>
            </a:r>
            <a:r>
              <a:rPr lang="el-GR" sz="2400" dirty="0">
                <a:cs typeface="Arial" charset="0"/>
              </a:rPr>
              <a:t>Σ</a:t>
            </a:r>
            <a:r>
              <a:rPr lang="es-ES_tradnl" sz="2400" dirty="0">
                <a:cs typeface="Arial" charset="0"/>
              </a:rPr>
              <a:t> </a:t>
            </a:r>
            <a:r>
              <a:rPr lang="es-ES_tradnl" sz="2400" u="sng" dirty="0"/>
              <a:t> </a:t>
            </a:r>
            <a:r>
              <a:rPr lang="es-ES_tradnl" sz="2400" b="1" u="sng" dirty="0" err="1"/>
              <a:t>D</a:t>
            </a:r>
            <a:r>
              <a:rPr lang="es-ES_tradnl" sz="2400" b="1" u="sng" baseline="-25000" dirty="0" err="1"/>
              <a:t>t</a:t>
            </a:r>
            <a:r>
              <a:rPr lang="es-ES_tradnl" sz="2400" b="1" u="sng" baseline="-25000" dirty="0"/>
              <a:t>      </a:t>
            </a:r>
            <a:r>
              <a:rPr lang="es-ES_tradnl" sz="2400" b="1" baseline="-25000" dirty="0"/>
              <a:t> </a:t>
            </a:r>
          </a:p>
          <a:p>
            <a:pPr eaLnBrk="1" hangingPunct="1">
              <a:lnSpc>
                <a:spcPct val="80000"/>
              </a:lnSpc>
              <a:buFont typeface="Wingdings" pitchFamily="2" charset="2"/>
              <a:buNone/>
            </a:pPr>
            <a:r>
              <a:rPr lang="es-ES_tradnl" sz="2400" b="1" baseline="-25000" dirty="0"/>
              <a:t>                                               </a:t>
            </a:r>
            <a:r>
              <a:rPr lang="es-ES_tradnl" sz="2400" dirty="0"/>
              <a:t>(1+k) </a:t>
            </a:r>
            <a:r>
              <a:rPr lang="es-ES_tradnl" sz="2400" baseline="30000" dirty="0"/>
              <a:t>t</a:t>
            </a:r>
          </a:p>
          <a:p>
            <a:pPr eaLnBrk="1" hangingPunct="1">
              <a:lnSpc>
                <a:spcPct val="80000"/>
              </a:lnSpc>
              <a:buFont typeface="Wingdings" pitchFamily="2" charset="2"/>
              <a:buNone/>
            </a:pPr>
            <a:r>
              <a:rPr lang="es-ES_tradnl" sz="2400" baseline="30000" dirty="0"/>
              <a:t>  </a:t>
            </a:r>
            <a:r>
              <a:rPr lang="es-ES_tradnl" sz="2400" dirty="0"/>
              <a:t>             t periodo</a:t>
            </a:r>
          </a:p>
          <a:p>
            <a:pPr eaLnBrk="1" hangingPunct="1">
              <a:lnSpc>
                <a:spcPct val="80000"/>
              </a:lnSpc>
              <a:buFont typeface="Wingdings" pitchFamily="2" charset="2"/>
              <a:buNone/>
            </a:pPr>
            <a:r>
              <a:rPr lang="es-ES_tradnl" sz="2400" dirty="0"/>
              <a:t>              D dividendo del periodo t</a:t>
            </a:r>
          </a:p>
          <a:p>
            <a:pPr eaLnBrk="1" hangingPunct="1">
              <a:lnSpc>
                <a:spcPct val="80000"/>
              </a:lnSpc>
              <a:buFont typeface="Wingdings" pitchFamily="2" charset="2"/>
              <a:buNone/>
            </a:pPr>
            <a:r>
              <a:rPr lang="es-ES_tradnl" sz="2400" dirty="0"/>
              <a:t>              k tasa de descuento</a:t>
            </a:r>
          </a:p>
          <a:p>
            <a:pPr eaLnBrk="1" hangingPunct="1">
              <a:lnSpc>
                <a:spcPct val="80000"/>
              </a:lnSpc>
              <a:buFont typeface="Wingdings" pitchFamily="2" charset="2"/>
              <a:buNone/>
            </a:pPr>
            <a:endParaRPr lang="es-ES_tradnl" sz="2400" dirty="0"/>
          </a:p>
          <a:p>
            <a:pPr eaLnBrk="1" hangingPunct="1">
              <a:lnSpc>
                <a:spcPct val="80000"/>
              </a:lnSpc>
              <a:buFont typeface="Wingdings" pitchFamily="2" charset="2"/>
              <a:buNone/>
            </a:pPr>
            <a:r>
              <a:rPr lang="es-ES_tradnl" sz="2400" dirty="0"/>
              <a:t>El modelo puede considerar la incertidumbre, pues permite la revisión de D o de k, en respuesta a nuevas expectativas sobre los flujos de efectivo de una empresa.  </a:t>
            </a:r>
            <a:endParaRPr lang="es-ES" sz="2400"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132232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ACCIONES</a:t>
            </a:r>
          </a:p>
          <a:p>
            <a:pPr eaLnBrk="1" hangingPunct="1">
              <a:buFont typeface="Wingdings" pitchFamily="2" charset="2"/>
              <a:buNone/>
            </a:pPr>
            <a:r>
              <a:rPr lang="es-ES_tradnl" sz="2400" dirty="0"/>
              <a:t>Si el dividendo crezca a una tasa constante, la acción puede </a:t>
            </a:r>
            <a:r>
              <a:rPr lang="es-ES_tradnl" sz="2400" dirty="0" err="1"/>
              <a:t>valuarse</a:t>
            </a:r>
            <a:r>
              <a:rPr lang="es-ES_tradnl" sz="2400" dirty="0"/>
              <a:t> mediante el modelo de descuento de dividendos de crecimiento constante:</a:t>
            </a:r>
          </a:p>
          <a:p>
            <a:pPr eaLnBrk="1" hangingPunct="1">
              <a:buFont typeface="Wingdings" pitchFamily="2" charset="2"/>
              <a:buNone/>
            </a:pPr>
            <a:r>
              <a:rPr lang="es-ES_tradnl" sz="2400" dirty="0"/>
              <a:t>        VP acciones=  </a:t>
            </a:r>
            <a:r>
              <a:rPr lang="es-ES_tradnl" sz="2400" b="1" dirty="0"/>
              <a:t>D</a:t>
            </a:r>
            <a:r>
              <a:rPr lang="es-ES_tradnl" sz="2400" b="1" baseline="-25000" dirty="0"/>
              <a:t>1</a:t>
            </a:r>
            <a:r>
              <a:rPr lang="es-ES_tradnl" sz="2400" b="1" dirty="0"/>
              <a:t> /( k – g)</a:t>
            </a:r>
          </a:p>
          <a:p>
            <a:pPr eaLnBrk="1" hangingPunct="1">
              <a:buFont typeface="Wingdings" pitchFamily="2" charset="2"/>
              <a:buNone/>
            </a:pPr>
            <a:r>
              <a:rPr lang="es-ES_tradnl" sz="2400" b="1" dirty="0"/>
              <a:t>    k tasa de descuento requerida por los inversionistas.( rendimiento)</a:t>
            </a:r>
          </a:p>
          <a:p>
            <a:pPr eaLnBrk="1" hangingPunct="1">
              <a:buFont typeface="Wingdings" pitchFamily="2" charset="2"/>
              <a:buNone/>
            </a:pPr>
            <a:r>
              <a:rPr lang="es-ES_tradnl" sz="2400" b="1" dirty="0"/>
              <a:t>    g tasa que se espera que crezcan los dividendos.</a:t>
            </a:r>
          </a:p>
          <a:p>
            <a:pPr eaLnBrk="1" hangingPunct="1">
              <a:buFont typeface="Wingdings" pitchFamily="2" charset="2"/>
              <a:buNone/>
            </a:pPr>
            <a:endParaRPr lang="es-ES_tradnl" sz="2400" b="1" dirty="0"/>
          </a:p>
          <a:p>
            <a:pPr eaLnBrk="1" hangingPunct="1">
              <a:buFont typeface="Wingdings" pitchFamily="2" charset="2"/>
              <a:buNone/>
            </a:pPr>
            <a:r>
              <a:rPr lang="es-ES_tradnl" sz="2400" dirty="0"/>
              <a:t> Su rendimiento R  =  </a:t>
            </a:r>
            <a:r>
              <a:rPr lang="es-ES_tradnl" sz="2400" u="sng" dirty="0"/>
              <a:t>D</a:t>
            </a:r>
            <a:r>
              <a:rPr lang="es-ES_tradnl" sz="2400" u="sng" baseline="-25000" dirty="0"/>
              <a:t>1</a:t>
            </a:r>
            <a:r>
              <a:rPr lang="es-ES_tradnl" sz="2400" b="1" u="sng" dirty="0"/>
              <a:t> </a:t>
            </a:r>
            <a:r>
              <a:rPr lang="es-ES_tradnl" sz="2400" b="1" dirty="0"/>
              <a:t>+  g</a:t>
            </a:r>
          </a:p>
          <a:p>
            <a:pPr eaLnBrk="1" hangingPunct="1">
              <a:buFont typeface="Wingdings" pitchFamily="2" charset="2"/>
              <a:buNone/>
            </a:pPr>
            <a:r>
              <a:rPr lang="es-ES_tradnl" sz="2400" b="1" dirty="0"/>
              <a:t>                                      </a:t>
            </a:r>
            <a:r>
              <a:rPr lang="es-ES_tradnl" sz="2400" dirty="0"/>
              <a:t>P</a:t>
            </a:r>
            <a:r>
              <a:rPr lang="es-ES_tradnl" sz="2400" baseline="-25000" dirty="0"/>
              <a:t>o</a:t>
            </a:r>
            <a:endParaRPr lang="es-ES_tradnl" sz="2400" b="1" dirty="0"/>
          </a:p>
          <a:p>
            <a:pPr eaLnBrk="1" hangingPunct="1">
              <a:buFont typeface="Wingdings" pitchFamily="2" charset="2"/>
              <a:buNone/>
            </a:pPr>
            <a:r>
              <a:rPr lang="es-ES" sz="2400" dirty="0"/>
              <a:t> </a:t>
            </a:r>
            <a:r>
              <a:rPr lang="es-ES_tradnl" sz="2400" dirty="0"/>
              <a:t>D</a:t>
            </a:r>
            <a:r>
              <a:rPr lang="es-ES_tradnl" sz="2400" baseline="-25000" dirty="0"/>
              <a:t>1 = </a:t>
            </a:r>
            <a:r>
              <a:rPr lang="es-ES_tradnl" sz="2400" dirty="0"/>
              <a:t>D</a:t>
            </a:r>
            <a:r>
              <a:rPr lang="es-ES_tradnl" sz="2400" baseline="-25000" dirty="0"/>
              <a:t>o</a:t>
            </a:r>
            <a:r>
              <a:rPr lang="es-ES_tradnl" sz="2400" dirty="0"/>
              <a:t> (1</a:t>
            </a:r>
            <a:r>
              <a:rPr lang="es-ES_tradnl" sz="2400"/>
              <a:t>+ g)</a:t>
            </a:r>
            <a:endParaRPr lang="es-ES" sz="2400" dirty="0"/>
          </a:p>
          <a:p>
            <a:pPr eaLnBrk="1" hangingPunct="1">
              <a:lnSpc>
                <a:spcPct val="80000"/>
              </a:lnSpc>
              <a:buFont typeface="Wingdings" pitchFamily="2" charset="2"/>
              <a:buNone/>
            </a:pPr>
            <a:r>
              <a:rPr lang="es-ES_tradnl" sz="2400" dirty="0"/>
              <a:t>  </a:t>
            </a:r>
            <a:endParaRPr lang="es-ES" sz="2400"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295495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a:lnSpc>
                <a:spcPct val="90000"/>
              </a:lnSpc>
            </a:pPr>
            <a:r>
              <a:rPr lang="es-ES_tradnl" altLang="es-HN" sz="2400" b="1" dirty="0">
                <a:solidFill>
                  <a:srgbClr val="FF0000"/>
                </a:solidFill>
              </a:rPr>
              <a:t>  </a:t>
            </a:r>
            <a:r>
              <a:rPr lang="es-ES_tradnl" altLang="es-HN" sz="2400" b="1" dirty="0"/>
              <a:t>Métodos del flujo de fondos libre( Free Cash Flow):</a:t>
            </a:r>
            <a:endParaRPr lang="es-ES_tradnl" altLang="es-HN" sz="2400" b="1" dirty="0">
              <a:solidFill>
                <a:srgbClr val="FF0000"/>
              </a:solidFill>
            </a:endParaRPr>
          </a:p>
          <a:p>
            <a:pPr marL="571500" indent="-571500" eaLnBrk="1" hangingPunct="1">
              <a:lnSpc>
                <a:spcPct val="90000"/>
              </a:lnSpc>
              <a:buFont typeface="Wingdings" pitchFamily="2" charset="2"/>
              <a:buNone/>
            </a:pPr>
            <a:r>
              <a:rPr lang="es-ES_tradnl" altLang="es-HN" sz="2400" b="1" dirty="0">
                <a:solidFill>
                  <a:srgbClr val="FF0000"/>
                </a:solidFill>
              </a:rPr>
              <a:t> </a:t>
            </a:r>
          </a:p>
          <a:p>
            <a:pPr marL="571500" indent="-571500" eaLnBrk="1" hangingPunct="1">
              <a:lnSpc>
                <a:spcPct val="90000"/>
              </a:lnSpc>
              <a:buFont typeface="Wingdings" pitchFamily="2" charset="2"/>
              <a:buNone/>
            </a:pPr>
            <a:r>
              <a:rPr lang="es-ES_tradnl" altLang="es-HN" sz="2400" dirty="0">
                <a:solidFill>
                  <a:srgbClr val="FF0000"/>
                </a:solidFill>
              </a:rPr>
              <a:t>  </a:t>
            </a:r>
            <a:r>
              <a:rPr lang="es-ES_tradnl" altLang="es-HN" sz="2400" dirty="0"/>
              <a:t>Requieren de un pronóstico de flujos de caja netos después de impuestos, que se espera que la empresa necesite o genere para cada año futuro, y los que se descuentan para obtener un valor actual neto de los flujos de efectivo. </a:t>
            </a:r>
          </a:p>
          <a:p>
            <a:pPr marL="571500" indent="-571500" eaLnBrk="1" hangingPunct="1">
              <a:lnSpc>
                <a:spcPct val="90000"/>
              </a:lnSpc>
              <a:buFont typeface="Wingdings" pitchFamily="2" charset="2"/>
              <a:buNone/>
            </a:pPr>
            <a:endParaRPr lang="es-ES_tradnl" altLang="es-HN" sz="2400" dirty="0"/>
          </a:p>
          <a:p>
            <a:pPr eaLnBrk="1" hangingPunct="1">
              <a:lnSpc>
                <a:spcPct val="80000"/>
              </a:lnSpc>
              <a:buFont typeface="Wingdings" pitchFamily="2" charset="2"/>
              <a:buNone/>
            </a:pPr>
            <a:r>
              <a:rPr lang="es-ES_tradnl" sz="2400" dirty="0"/>
              <a:t>V</a:t>
            </a:r>
            <a:r>
              <a:rPr lang="es-ES_tradnl" sz="2400" baseline="-25000" dirty="0"/>
              <a:t>e</a:t>
            </a:r>
            <a:r>
              <a:rPr lang="es-ES_tradnl" sz="2400" dirty="0"/>
              <a:t>=    </a:t>
            </a:r>
            <a:r>
              <a:rPr lang="es-ES_tradnl" sz="2400" u="sng" dirty="0"/>
              <a:t>FC</a:t>
            </a:r>
            <a:r>
              <a:rPr lang="es-ES_tradnl" sz="1600" u="sng" baseline="-25000" dirty="0"/>
              <a:t>1        </a:t>
            </a:r>
            <a:r>
              <a:rPr lang="es-ES_tradnl" sz="1600" b="1" baseline="-25000" dirty="0"/>
              <a:t>   </a:t>
            </a:r>
            <a:r>
              <a:rPr lang="es-ES_tradnl" sz="2400" b="1" baseline="-25000" dirty="0"/>
              <a:t>+</a:t>
            </a:r>
            <a:r>
              <a:rPr lang="es-ES_tradnl" sz="1600" b="1" baseline="-25000" dirty="0"/>
              <a:t>    </a:t>
            </a:r>
            <a:r>
              <a:rPr lang="es-ES_tradnl" sz="2400" u="sng" dirty="0"/>
              <a:t>FC</a:t>
            </a:r>
            <a:r>
              <a:rPr lang="es-ES_tradnl" sz="1600" u="sng" baseline="-25000" dirty="0"/>
              <a:t>2         </a:t>
            </a:r>
            <a:r>
              <a:rPr lang="es-ES_tradnl" sz="1600" b="1" u="sng" baseline="-25000" dirty="0"/>
              <a:t> </a:t>
            </a:r>
            <a:r>
              <a:rPr lang="es-ES_tradnl" sz="2400" baseline="-25000" dirty="0"/>
              <a:t>+</a:t>
            </a:r>
            <a:r>
              <a:rPr lang="es-ES_tradnl" sz="1600" baseline="-25000" dirty="0"/>
              <a:t>      </a:t>
            </a:r>
            <a:r>
              <a:rPr lang="es-ES_tradnl" sz="2400" u="sng" dirty="0"/>
              <a:t>FC</a:t>
            </a:r>
            <a:r>
              <a:rPr lang="es-ES_tradnl" sz="1600" u="sng" baseline="-25000" dirty="0"/>
              <a:t>3        </a:t>
            </a:r>
            <a:r>
              <a:rPr lang="es-ES_tradnl" sz="2400" baseline="-25000" dirty="0"/>
              <a:t>    +   </a:t>
            </a:r>
            <a:r>
              <a:rPr lang="es-ES_tradnl" sz="2400" u="sng" dirty="0" err="1"/>
              <a:t>FC</a:t>
            </a:r>
            <a:r>
              <a:rPr lang="es-ES_tradnl" sz="2400" u="sng" baseline="-25000" dirty="0" err="1"/>
              <a:t>n</a:t>
            </a:r>
            <a:r>
              <a:rPr lang="es-ES_tradnl" sz="1600" u="sng" baseline="-25000" dirty="0"/>
              <a:t>       </a:t>
            </a:r>
            <a:r>
              <a:rPr lang="es-ES_tradnl" sz="1600" baseline="-25000" dirty="0"/>
              <a:t>   </a:t>
            </a:r>
            <a:r>
              <a:rPr lang="es-ES_tradnl" sz="2400" baseline="-25000" dirty="0"/>
              <a:t>+    </a:t>
            </a:r>
            <a:r>
              <a:rPr lang="es-ES_tradnl" sz="2400" u="sng" dirty="0"/>
              <a:t>VT</a:t>
            </a:r>
          </a:p>
          <a:p>
            <a:pPr eaLnBrk="1" hangingPunct="1">
              <a:lnSpc>
                <a:spcPct val="80000"/>
              </a:lnSpc>
              <a:buFont typeface="Wingdings" pitchFamily="2" charset="2"/>
              <a:buNone/>
            </a:pPr>
            <a:r>
              <a:rPr lang="es-ES_tradnl" sz="1600" b="1" baseline="-25000" dirty="0"/>
              <a:t>                    </a:t>
            </a:r>
            <a:r>
              <a:rPr lang="es-ES_tradnl" sz="2400" dirty="0">
                <a:latin typeface="+mj-lt"/>
              </a:rPr>
              <a:t>(1+k)     (1+k)</a:t>
            </a:r>
            <a:r>
              <a:rPr lang="es-ES_tradnl" sz="2400" baseline="30000" dirty="0">
                <a:latin typeface="+mj-lt"/>
              </a:rPr>
              <a:t>2     </a:t>
            </a:r>
            <a:r>
              <a:rPr lang="es-ES_tradnl" sz="2400" dirty="0">
                <a:latin typeface="+mj-lt"/>
              </a:rPr>
              <a:t>(1+K)</a:t>
            </a:r>
            <a:r>
              <a:rPr lang="es-ES_tradnl" sz="2400" baseline="30000" dirty="0">
                <a:latin typeface="+mj-lt"/>
              </a:rPr>
              <a:t>3</a:t>
            </a:r>
            <a:r>
              <a:rPr lang="es-ES_tradnl" sz="2400" dirty="0">
                <a:latin typeface="+mj-lt"/>
              </a:rPr>
              <a:t>     (1+k)</a:t>
            </a:r>
            <a:r>
              <a:rPr lang="es-ES_tradnl" sz="2400" baseline="30000" dirty="0">
                <a:latin typeface="+mj-lt"/>
              </a:rPr>
              <a:t>n     </a:t>
            </a:r>
            <a:r>
              <a:rPr lang="es-ES_tradnl" sz="2400" dirty="0">
                <a:latin typeface="+mj-lt"/>
              </a:rPr>
              <a:t>(1+K)</a:t>
            </a:r>
            <a:r>
              <a:rPr lang="es-ES_tradnl" sz="2400" baseline="30000" dirty="0">
                <a:latin typeface="+mj-lt"/>
              </a:rPr>
              <a:t>n</a:t>
            </a:r>
            <a:endParaRPr lang="es-ES_tradnl" sz="2400" dirty="0">
              <a:latin typeface="+mj-lt"/>
            </a:endParaRPr>
          </a:p>
          <a:p>
            <a:pPr eaLnBrk="1" hangingPunct="1">
              <a:lnSpc>
                <a:spcPct val="80000"/>
              </a:lnSpc>
              <a:buFont typeface="Wingdings" pitchFamily="2" charset="2"/>
              <a:buNone/>
            </a:pPr>
            <a:endParaRPr lang="es-ES_tradnl" sz="1600" b="1" baseline="-25000" dirty="0"/>
          </a:p>
          <a:p>
            <a:pPr eaLnBrk="1" hangingPunct="1">
              <a:lnSpc>
                <a:spcPct val="80000"/>
              </a:lnSpc>
              <a:buFont typeface="Wingdings" pitchFamily="2" charset="2"/>
              <a:buNone/>
            </a:pPr>
            <a:r>
              <a:rPr lang="es-ES_tradnl" sz="1600" b="1" baseline="-25000" dirty="0"/>
              <a:t>                    </a:t>
            </a:r>
            <a:endParaRPr lang="es-ES_tradnl" sz="2400" dirty="0"/>
          </a:p>
          <a:p>
            <a:pPr eaLnBrk="1" hangingPunct="1">
              <a:lnSpc>
                <a:spcPct val="80000"/>
              </a:lnSpc>
              <a:buFont typeface="Wingdings" pitchFamily="2" charset="2"/>
              <a:buNone/>
            </a:pPr>
            <a:r>
              <a:rPr lang="es-ES_tradnl" sz="2400" dirty="0"/>
              <a:t>              FC = Flujos de efectivo</a:t>
            </a:r>
          </a:p>
          <a:p>
            <a:pPr eaLnBrk="1" hangingPunct="1">
              <a:lnSpc>
                <a:spcPct val="80000"/>
              </a:lnSpc>
              <a:buFont typeface="Wingdings" pitchFamily="2" charset="2"/>
              <a:buNone/>
            </a:pPr>
            <a:r>
              <a:rPr lang="es-ES_tradnl" sz="2400" dirty="0"/>
              <a:t>              k tasa de descuento</a:t>
            </a:r>
          </a:p>
          <a:p>
            <a:pPr eaLnBrk="1" hangingPunct="1">
              <a:lnSpc>
                <a:spcPct val="80000"/>
              </a:lnSpc>
              <a:buFont typeface="Wingdings" pitchFamily="2" charset="2"/>
              <a:buNone/>
            </a:pPr>
            <a:r>
              <a:rPr lang="es-ES_tradnl" sz="2400" dirty="0"/>
              <a:t>               VT= valor terminal</a:t>
            </a:r>
          </a:p>
          <a:p>
            <a:pPr marL="571500" indent="-571500" eaLnBrk="1" hangingPunct="1">
              <a:lnSpc>
                <a:spcPct val="90000"/>
              </a:lnSpc>
              <a:buFont typeface="Wingdings" pitchFamily="2" charset="2"/>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265723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altLang="es-HN" sz="2400" dirty="0"/>
          </a:p>
          <a:p>
            <a:pPr marL="571500" indent="-571500" eaLnBrk="1" hangingPunct="1">
              <a:lnSpc>
                <a:spcPct val="90000"/>
              </a:lnSpc>
              <a:buFont typeface="Wingdings" pitchFamily="2" charset="2"/>
              <a:buNone/>
            </a:pPr>
            <a:r>
              <a:rPr lang="es-ES_tradnl" altLang="es-HN" sz="2400" dirty="0"/>
              <a:t>Importante calidad de los pronósticos de ingresos por ventas, costos, gastos en inversiones. </a:t>
            </a:r>
          </a:p>
          <a:p>
            <a:pPr marL="571500" indent="-571500" eaLnBrk="1" hangingPunct="1">
              <a:lnSpc>
                <a:spcPct val="90000"/>
              </a:lnSpc>
              <a:buFont typeface="Wingdings" pitchFamily="2" charset="2"/>
              <a:buNone/>
            </a:pPr>
            <a:r>
              <a:rPr lang="es-ES_tradnl" altLang="es-HN" sz="2400" dirty="0"/>
              <a:t>Es fundamental disponer de una adecuada comprensión del entorno macroeconómico, las realidades competitivas, las operaciones productivas y las finanzas de la empresa. </a:t>
            </a:r>
          </a:p>
          <a:p>
            <a:pPr marL="571500" indent="-571500" eaLnBrk="1" hangingPunct="1">
              <a:lnSpc>
                <a:spcPct val="90000"/>
              </a:lnSpc>
              <a:buFont typeface="Wingdings" pitchFamily="2" charset="2"/>
              <a:buNone/>
            </a:pPr>
            <a:endParaRPr lang="es-ES_tradnl" altLang="es-HN" sz="2400" dirty="0"/>
          </a:p>
          <a:p>
            <a:pPr marL="571500" indent="-571500" eaLnBrk="1" hangingPunct="1">
              <a:lnSpc>
                <a:spcPct val="90000"/>
              </a:lnSpc>
              <a:buFont typeface="Wingdings" pitchFamily="2" charset="2"/>
              <a:buAutoNum type="alphaLcParenR"/>
            </a:pPr>
            <a:r>
              <a:rPr lang="es-ES_tradnl" altLang="es-HN" sz="2400" dirty="0"/>
              <a:t>Método clásico o método del valor de la inversión.</a:t>
            </a:r>
          </a:p>
          <a:p>
            <a:pPr marL="0" indent="0" eaLnBrk="1" hangingPunct="1">
              <a:lnSpc>
                <a:spcPct val="90000"/>
              </a:lnSpc>
              <a:buNone/>
            </a:pPr>
            <a:r>
              <a:rPr lang="es-ES_tradnl" altLang="es-HN" sz="2400" dirty="0"/>
              <a:t>     -Estimar los flujos de efectivo libres después de impuestos y    </a:t>
            </a:r>
          </a:p>
          <a:p>
            <a:pPr marL="0" indent="0" eaLnBrk="1" hangingPunct="1">
              <a:lnSpc>
                <a:spcPct val="90000"/>
              </a:lnSpc>
              <a:buNone/>
            </a:pPr>
            <a:r>
              <a:rPr lang="es-ES_tradnl" altLang="es-HN" sz="2400" dirty="0"/>
              <a:t>       descontados al costo ponderado de capital de los recursos </a:t>
            </a:r>
          </a:p>
          <a:p>
            <a:pPr marL="0" indent="0" eaLnBrk="1" hangingPunct="1">
              <a:lnSpc>
                <a:spcPct val="90000"/>
              </a:lnSpc>
              <a:buNone/>
            </a:pPr>
            <a:r>
              <a:rPr lang="es-ES_tradnl" altLang="es-HN" sz="2400" dirty="0"/>
              <a:t>       empleados en la adquisición. </a:t>
            </a:r>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129282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altLang="es-HN" sz="2400" dirty="0"/>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graphicFrame>
        <p:nvGraphicFramePr>
          <p:cNvPr id="3" name="Objeto 2">
            <a:extLst>
              <a:ext uri="{FF2B5EF4-FFF2-40B4-BE49-F238E27FC236}">
                <a16:creationId xmlns:a16="http://schemas.microsoft.com/office/drawing/2014/main" id="{71636DF7-FEE7-4953-8538-42F1450608D4}"/>
              </a:ext>
            </a:extLst>
          </p:cNvPr>
          <p:cNvGraphicFramePr>
            <a:graphicFrameLocks noChangeAspect="1"/>
          </p:cNvGraphicFramePr>
          <p:nvPr>
            <p:extLst>
              <p:ext uri="{D42A27DB-BD31-4B8C-83A1-F6EECF244321}">
                <p14:modId xmlns:p14="http://schemas.microsoft.com/office/powerpoint/2010/main" val="3862377089"/>
              </p:ext>
            </p:extLst>
          </p:nvPr>
        </p:nvGraphicFramePr>
        <p:xfrm>
          <a:off x="211138" y="1557338"/>
          <a:ext cx="6232525" cy="4405312"/>
        </p:xfrm>
        <a:graphic>
          <a:graphicData uri="http://schemas.openxmlformats.org/presentationml/2006/ole">
            <mc:AlternateContent xmlns:mc="http://schemas.openxmlformats.org/markup-compatibility/2006">
              <mc:Choice xmlns:v="urn:schemas-microsoft-com:vml" Requires="v">
                <p:oleObj spid="_x0000_s1037" name="Worksheet" r:id="rId4" imgW="3933662" imgH="2438541" progId="Excel.Sheet.12">
                  <p:embed/>
                </p:oleObj>
              </mc:Choice>
              <mc:Fallback>
                <p:oleObj name="Worksheet" r:id="rId4" imgW="3933662" imgH="2438541" progId="Excel.Sheet.12">
                  <p:embed/>
                  <p:pic>
                    <p:nvPicPr>
                      <p:cNvPr id="0" name=""/>
                      <p:cNvPicPr/>
                      <p:nvPr/>
                    </p:nvPicPr>
                    <p:blipFill>
                      <a:blip r:embed="rId5"/>
                      <a:stretch>
                        <a:fillRect/>
                      </a:stretch>
                    </p:blipFill>
                    <p:spPr>
                      <a:xfrm>
                        <a:off x="211138" y="1557338"/>
                        <a:ext cx="6232525" cy="4405312"/>
                      </a:xfrm>
                      <a:prstGeom prst="rect">
                        <a:avLst/>
                      </a:prstGeom>
                    </p:spPr>
                  </p:pic>
                </p:oleObj>
              </mc:Fallback>
            </mc:AlternateContent>
          </a:graphicData>
        </a:graphic>
      </p:graphicFrame>
    </p:spTree>
    <p:extLst>
      <p:ext uri="{BB962C8B-B14F-4D97-AF65-F5344CB8AC3E}">
        <p14:creationId xmlns:p14="http://schemas.microsoft.com/office/powerpoint/2010/main" val="237083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altLang="es-HN" sz="2400" dirty="0"/>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graphicFrame>
        <p:nvGraphicFramePr>
          <p:cNvPr id="4" name="Objeto 3">
            <a:extLst>
              <a:ext uri="{FF2B5EF4-FFF2-40B4-BE49-F238E27FC236}">
                <a16:creationId xmlns:a16="http://schemas.microsoft.com/office/drawing/2014/main" id="{747EC236-7B92-439E-8827-6658FF104B6D}"/>
              </a:ext>
            </a:extLst>
          </p:cNvPr>
          <p:cNvGraphicFramePr>
            <a:graphicFrameLocks noChangeAspect="1"/>
          </p:cNvGraphicFramePr>
          <p:nvPr>
            <p:extLst>
              <p:ext uri="{D42A27DB-BD31-4B8C-83A1-F6EECF244321}">
                <p14:modId xmlns:p14="http://schemas.microsoft.com/office/powerpoint/2010/main" val="3898863835"/>
              </p:ext>
            </p:extLst>
          </p:nvPr>
        </p:nvGraphicFramePr>
        <p:xfrm>
          <a:off x="745890" y="1844824"/>
          <a:ext cx="6634422" cy="2808311"/>
        </p:xfrm>
        <a:graphic>
          <a:graphicData uri="http://schemas.openxmlformats.org/presentationml/2006/ole">
            <mc:AlternateContent xmlns:mc="http://schemas.openxmlformats.org/markup-compatibility/2006">
              <mc:Choice xmlns:v="urn:schemas-microsoft-com:vml" Requires="v">
                <p:oleObj spid="_x0000_s2061" name="Worksheet" r:id="rId4" imgW="3933662" imgH="1628795" progId="Excel.Sheet.12">
                  <p:embed/>
                </p:oleObj>
              </mc:Choice>
              <mc:Fallback>
                <p:oleObj name="Worksheet" r:id="rId4" imgW="3933662" imgH="1628795" progId="Excel.Sheet.12">
                  <p:embed/>
                  <p:pic>
                    <p:nvPicPr>
                      <p:cNvPr id="0" name=""/>
                      <p:cNvPicPr/>
                      <p:nvPr/>
                    </p:nvPicPr>
                    <p:blipFill>
                      <a:blip r:embed="rId5"/>
                      <a:stretch>
                        <a:fillRect/>
                      </a:stretch>
                    </p:blipFill>
                    <p:spPr>
                      <a:xfrm>
                        <a:off x="745890" y="1844824"/>
                        <a:ext cx="6634422" cy="2808311"/>
                      </a:xfrm>
                      <a:prstGeom prst="rect">
                        <a:avLst/>
                      </a:prstGeom>
                    </p:spPr>
                  </p:pic>
                </p:oleObj>
              </mc:Fallback>
            </mc:AlternateContent>
          </a:graphicData>
        </a:graphic>
      </p:graphicFrame>
    </p:spTree>
    <p:extLst>
      <p:ext uri="{BB962C8B-B14F-4D97-AF65-F5344CB8AC3E}">
        <p14:creationId xmlns:p14="http://schemas.microsoft.com/office/powerpoint/2010/main" val="426144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0" indent="0" eaLnBrk="1" hangingPunct="1">
              <a:lnSpc>
                <a:spcPct val="90000"/>
              </a:lnSpc>
              <a:buNone/>
            </a:pPr>
            <a:r>
              <a:rPr lang="es-ES_tradnl" altLang="es-HN" sz="2400" dirty="0"/>
              <a:t>b) Método Valor presente neto ajustado ( VPNA)</a:t>
            </a:r>
          </a:p>
          <a:p>
            <a:pPr marL="0" indent="0" algn="just" eaLnBrk="1" hangingPunct="1">
              <a:lnSpc>
                <a:spcPct val="90000"/>
              </a:lnSpc>
              <a:buNone/>
            </a:pPr>
            <a:r>
              <a:rPr lang="es-ES_tradnl" altLang="es-HN" sz="2400" dirty="0"/>
              <a:t>     -Estimar los flujos de efectivo como si fuera la empresa a ser financiada con recursos propios en su totalidad: luego se modifica el valor básico para incorporar los efectos de las decisiones de financiamiento requeridas para realizar la fusión o adquisición correspondiente. Su uso actualmente es muy restringido. </a:t>
            </a:r>
          </a:p>
          <a:p>
            <a:pPr marL="0" indent="0" eaLnBrk="1" hangingPunct="1">
              <a:lnSpc>
                <a:spcPct val="90000"/>
              </a:lnSpc>
              <a:buNone/>
            </a:pPr>
            <a:endParaRPr lang="es-ES_tradnl" altLang="es-HN" sz="2400" dirty="0"/>
          </a:p>
          <a:p>
            <a:pPr marL="0" indent="0" eaLnBrk="1" hangingPunct="1">
              <a:lnSpc>
                <a:spcPct val="90000"/>
              </a:lnSpc>
              <a:buNone/>
            </a:pPr>
            <a:r>
              <a:rPr lang="es-ES_tradnl" altLang="es-HN" sz="2400" b="1" dirty="0"/>
              <a:t>Los componentes del flujo de fondos libre</a:t>
            </a:r>
          </a:p>
          <a:p>
            <a:pPr>
              <a:lnSpc>
                <a:spcPct val="90000"/>
              </a:lnSpc>
            </a:pPr>
            <a:r>
              <a:rPr lang="es-ES_tradnl" altLang="es-HN" sz="2400" dirty="0"/>
              <a:t>Utilidad antes de intereses e impuestos (UAIT)</a:t>
            </a:r>
          </a:p>
          <a:p>
            <a:pPr>
              <a:lnSpc>
                <a:spcPct val="90000"/>
              </a:lnSpc>
            </a:pPr>
            <a:r>
              <a:rPr lang="es-ES_tradnl" altLang="es-HN" sz="2400" dirty="0"/>
              <a:t>Impuestos sobre las UAI ( cálculo de impuesto si la empresa careciese de financiamiento)</a:t>
            </a:r>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b="1" dirty="0"/>
          </a:p>
          <a:p>
            <a:pPr marL="0" indent="0" eaLnBrk="1" hangingPunct="1">
              <a:lnSpc>
                <a:spcPct val="90000"/>
              </a:lnSpc>
              <a:buNone/>
            </a:pPr>
            <a:endParaRPr lang="es-ES_tradnl" altLang="es-HN" sz="2400" dirty="0"/>
          </a:p>
          <a:p>
            <a:pPr marL="0" indent="0" eaLnBrk="1" hangingPunct="1">
              <a:lnSpc>
                <a:spcPct val="90000"/>
              </a:lnSpc>
              <a:buNone/>
            </a:pPr>
            <a:r>
              <a:rPr lang="es-ES_tradnl" altLang="es-HN" sz="2400" dirty="0"/>
              <a:t> </a:t>
            </a:r>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343754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68313" y="332656"/>
            <a:ext cx="7543800" cy="648072"/>
          </a:xfrm>
        </p:spPr>
        <p:txBody>
          <a:bodyPr/>
          <a:lstStyle/>
          <a:p>
            <a:pPr eaLnBrk="1" hangingPunct="1"/>
            <a:r>
              <a:rPr lang="es-ES_tradnl" altLang="es-HN" sz="3600" dirty="0">
                <a:latin typeface="Verdana" pitchFamily="34" charset="0"/>
              </a:rPr>
              <a:t>FUSIONES Y ADQUISICIONES</a:t>
            </a:r>
            <a:endParaRPr lang="es-ES" altLang="es-HN" sz="3600" dirty="0">
              <a:latin typeface="Verdana" pitchFamily="34" charset="0"/>
            </a:endParaRPr>
          </a:p>
        </p:txBody>
      </p:sp>
      <p:sp>
        <p:nvSpPr>
          <p:cNvPr id="2051" name="Rectangle 5"/>
          <p:cNvSpPr>
            <a:spLocks noGrp="1" noChangeArrowheads="1"/>
          </p:cNvSpPr>
          <p:nvPr>
            <p:ph type="body" idx="1"/>
          </p:nvPr>
        </p:nvSpPr>
        <p:spPr>
          <a:xfrm>
            <a:off x="457200" y="1124744"/>
            <a:ext cx="8229600" cy="5257006"/>
          </a:xfrm>
        </p:spPr>
        <p:txBody>
          <a:bodyPr/>
          <a:lstStyle/>
          <a:p>
            <a:pPr eaLnBrk="1" hangingPunct="1">
              <a:buFont typeface="Wingdings" pitchFamily="2" charset="2"/>
              <a:buNone/>
            </a:pPr>
            <a:endParaRPr lang="es-HN" dirty="0"/>
          </a:p>
          <a:p>
            <a:pPr eaLnBrk="1" hangingPunct="1">
              <a:buFont typeface="Wingdings" pitchFamily="2" charset="2"/>
              <a:buNone/>
            </a:pPr>
            <a:endParaRPr lang="es-HN" dirty="0"/>
          </a:p>
          <a:p>
            <a:pPr eaLnBrk="1" hangingPunct="1">
              <a:buFont typeface="Wingdings" pitchFamily="2" charset="2"/>
              <a:buNone/>
            </a:pPr>
            <a:endParaRPr lang="es-HN" dirty="0"/>
          </a:p>
          <a:p>
            <a:pPr eaLnBrk="1" hangingPunct="1">
              <a:buFont typeface="Wingdings" pitchFamily="2" charset="2"/>
              <a:buNone/>
            </a:pPr>
            <a:r>
              <a:rPr lang="es-HN" dirty="0"/>
              <a:t>     “Precio es lo que pagas. Valor es lo que  </a:t>
            </a:r>
          </a:p>
          <a:p>
            <a:pPr eaLnBrk="1" hangingPunct="1">
              <a:buFont typeface="Wingdings" pitchFamily="2" charset="2"/>
              <a:buNone/>
            </a:pPr>
            <a:r>
              <a:rPr lang="es-HN" dirty="0"/>
              <a:t>        recibes”:    Warren Buffet.</a:t>
            </a:r>
            <a:endParaRPr lang="es-ES" altLang="es-HN" sz="2400" dirty="0"/>
          </a:p>
        </p:txBody>
      </p:sp>
    </p:spTree>
    <p:extLst>
      <p:ext uri="{BB962C8B-B14F-4D97-AF65-F5344CB8AC3E}">
        <p14:creationId xmlns:p14="http://schemas.microsoft.com/office/powerpoint/2010/main" val="2156958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a:lnSpc>
                <a:spcPct val="90000"/>
              </a:lnSpc>
            </a:pPr>
            <a:r>
              <a:rPr lang="es-ES_tradnl" altLang="es-HN" sz="2400" dirty="0"/>
              <a:t>Utilidad antes de intereses y después de impuesto.(UAIDT)</a:t>
            </a:r>
          </a:p>
          <a:p>
            <a:pPr marL="0" indent="0" eaLnBrk="1" hangingPunct="1">
              <a:lnSpc>
                <a:spcPct val="90000"/>
              </a:lnSpc>
              <a:buNone/>
            </a:pPr>
            <a:r>
              <a:rPr lang="es-ES_tradnl" altLang="es-HN" sz="2400" dirty="0"/>
              <a:t>Muestra la utilidad operativa después de impuestos suponiendo que la empresa estuviera financiada por recursos propios.</a:t>
            </a:r>
          </a:p>
          <a:p>
            <a:pPr>
              <a:lnSpc>
                <a:spcPct val="90000"/>
              </a:lnSpc>
            </a:pPr>
            <a:r>
              <a:rPr lang="es-ES_tradnl" altLang="es-HN" sz="2400" dirty="0"/>
              <a:t>Inversión en activos fijos: inversiones realizadas en nuevo equipo (</a:t>
            </a:r>
            <a:r>
              <a:rPr lang="es-ES_tradnl" altLang="es-HN" sz="2400" dirty="0" err="1"/>
              <a:t>ó</a:t>
            </a:r>
            <a:r>
              <a:rPr lang="es-ES_tradnl" altLang="es-HN" sz="2400" dirty="0"/>
              <a:t> reemplazo), planta industrial y propiedades  </a:t>
            </a:r>
          </a:p>
          <a:p>
            <a:pPr>
              <a:lnSpc>
                <a:spcPct val="90000"/>
              </a:lnSpc>
            </a:pPr>
            <a:r>
              <a:rPr lang="es-ES_tradnl" altLang="es-HN" sz="2400" dirty="0"/>
              <a:t>Inversión en el fondo de rotación: inversión en la operativa de la empresa como capital de trabajo incluyendo cuentas por pagar. </a:t>
            </a:r>
          </a:p>
          <a:p>
            <a:pPr>
              <a:lnSpc>
                <a:spcPct val="90000"/>
              </a:lnSpc>
            </a:pPr>
            <a:r>
              <a:rPr lang="es-ES_tradnl" altLang="es-HN" sz="2400" dirty="0"/>
              <a:t>Incremento en otros activos netos. Inversión en los restantes activos operativos..</a:t>
            </a:r>
          </a:p>
          <a:p>
            <a:pPr>
              <a:lnSpc>
                <a:spcPct val="90000"/>
              </a:lnSpc>
            </a:pPr>
            <a:endParaRPr lang="es-ES_tradnl" altLang="es-HN" sz="2400" dirty="0"/>
          </a:p>
          <a:p>
            <a:pPr marL="0" indent="0">
              <a:lnSpc>
                <a:spcPct val="90000"/>
              </a:lnSpc>
              <a:buNone/>
            </a:pPr>
            <a:r>
              <a:rPr lang="es-ES_tradnl" altLang="es-HN" sz="2400" dirty="0"/>
              <a:t>EJEMPLO EN EXCEL. </a:t>
            </a:r>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r>
              <a:rPr lang="es-ES_tradnl" altLang="es-HN" sz="2400" dirty="0"/>
              <a:t> </a:t>
            </a:r>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287521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0" indent="0" eaLnBrk="1" hangingPunct="1">
              <a:lnSpc>
                <a:spcPct val="90000"/>
              </a:lnSpc>
              <a:buNone/>
            </a:pPr>
            <a:endParaRPr lang="es-ES_tradnl" altLang="es-HN" sz="2400" dirty="0"/>
          </a:p>
          <a:p>
            <a:pPr marL="0" indent="0" eaLnBrk="1" hangingPunct="1">
              <a:lnSpc>
                <a:spcPct val="90000"/>
              </a:lnSpc>
              <a:buNone/>
            </a:pPr>
            <a:r>
              <a:rPr lang="es-ES_tradnl" altLang="es-HN" sz="2400" b="1" dirty="0"/>
              <a:t>Estimación del valor Terminal o residual</a:t>
            </a:r>
          </a:p>
          <a:p>
            <a:pPr marL="0" indent="0" eaLnBrk="1" hangingPunct="1">
              <a:lnSpc>
                <a:spcPct val="90000"/>
              </a:lnSpc>
              <a:buNone/>
            </a:pPr>
            <a:endParaRPr lang="es-ES_tradnl" altLang="es-HN" sz="2400" b="1" dirty="0"/>
          </a:p>
          <a:p>
            <a:pPr>
              <a:lnSpc>
                <a:spcPct val="90000"/>
              </a:lnSpc>
            </a:pPr>
            <a:r>
              <a:rPr lang="es-ES_tradnl" altLang="es-HN" sz="2400" dirty="0"/>
              <a:t>Fórmula de la convergencia. </a:t>
            </a:r>
          </a:p>
          <a:p>
            <a:pPr marL="0" indent="0">
              <a:lnSpc>
                <a:spcPct val="90000"/>
              </a:lnSpc>
              <a:buNone/>
            </a:pPr>
            <a:r>
              <a:rPr lang="es-ES_tradnl" altLang="es-HN" sz="2400" dirty="0"/>
              <a:t> </a:t>
            </a:r>
          </a:p>
          <a:p>
            <a:pPr marL="0" indent="0">
              <a:lnSpc>
                <a:spcPct val="90000"/>
              </a:lnSpc>
              <a:buNone/>
            </a:pPr>
            <a:r>
              <a:rPr lang="es-ES_tradnl" altLang="es-HN" sz="2400" dirty="0"/>
              <a:t>  VT=   </a:t>
            </a:r>
            <a:r>
              <a:rPr lang="es-ES_tradnl" altLang="es-HN" sz="2400" u="sng" dirty="0"/>
              <a:t>UAIDT</a:t>
            </a:r>
            <a:r>
              <a:rPr lang="es-ES_tradnl" altLang="es-HN" sz="2400" baseline="-25000" dirty="0"/>
              <a:t>n+1</a:t>
            </a:r>
          </a:p>
          <a:p>
            <a:pPr marL="0" indent="0" eaLnBrk="1" hangingPunct="1">
              <a:lnSpc>
                <a:spcPct val="90000"/>
              </a:lnSpc>
              <a:buNone/>
            </a:pPr>
            <a:r>
              <a:rPr lang="es-ES_tradnl" altLang="es-HN" sz="2400" dirty="0"/>
              <a:t>              k</a:t>
            </a:r>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r>
              <a:rPr lang="es-ES_tradnl" altLang="es-HN" sz="2400" dirty="0"/>
              <a:t> </a:t>
            </a:r>
            <a:r>
              <a:rPr lang="es-ES_tradnl" altLang="es-HN" sz="2400" dirty="0" err="1"/>
              <a:t>Goodwill</a:t>
            </a:r>
            <a:r>
              <a:rPr lang="es-ES_tradnl" altLang="es-HN" sz="2400" dirty="0"/>
              <a:t> = activo intangible como reputación, marcas, patentes, derechos comerciales, y otros. </a:t>
            </a:r>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427137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r>
              <a:rPr lang="es-ES_tradnl" altLang="es-HN" sz="2400" b="1" dirty="0"/>
              <a:t>Valor de las acciones según distintos métodos. </a:t>
            </a:r>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r>
              <a:rPr lang="es-ES_tradnl" altLang="es-HN" sz="2400" b="1" dirty="0"/>
              <a:t>Valor contable                      80</a:t>
            </a:r>
          </a:p>
          <a:p>
            <a:pPr marL="571500" indent="-571500" eaLnBrk="1" hangingPunct="1">
              <a:lnSpc>
                <a:spcPct val="90000"/>
              </a:lnSpc>
              <a:buFont typeface="Wingdings" pitchFamily="2" charset="2"/>
              <a:buNone/>
            </a:pPr>
            <a:r>
              <a:rPr lang="es-ES_tradnl" altLang="es-HN" sz="2400" b="1" dirty="0"/>
              <a:t>Valor contable ajustado    135</a:t>
            </a:r>
          </a:p>
          <a:p>
            <a:pPr marL="571500" indent="-571500" eaLnBrk="1" hangingPunct="1">
              <a:lnSpc>
                <a:spcPct val="90000"/>
              </a:lnSpc>
              <a:buFont typeface="Wingdings" pitchFamily="2" charset="2"/>
              <a:buNone/>
            </a:pPr>
            <a:r>
              <a:rPr lang="es-ES_tradnl" altLang="es-HN" sz="2400" b="1" dirty="0"/>
              <a:t>Valor de liquidación             75</a:t>
            </a:r>
          </a:p>
          <a:p>
            <a:pPr marL="571500" indent="-571500" eaLnBrk="1" hangingPunct="1">
              <a:lnSpc>
                <a:spcPct val="90000"/>
              </a:lnSpc>
              <a:buFont typeface="Wingdings" pitchFamily="2" charset="2"/>
              <a:buNone/>
            </a:pPr>
            <a:r>
              <a:rPr lang="es-ES_tradnl" altLang="es-HN" sz="2400" b="1" dirty="0"/>
              <a:t>Método precio/utilidad     173</a:t>
            </a:r>
          </a:p>
          <a:p>
            <a:pPr marL="571500" indent="-571500" eaLnBrk="1" hangingPunct="1">
              <a:lnSpc>
                <a:spcPct val="90000"/>
              </a:lnSpc>
              <a:buFont typeface="Wingdings" pitchFamily="2" charset="2"/>
              <a:buNone/>
            </a:pPr>
            <a:endParaRPr lang="es-ES_tradnl" altLang="es-HN" sz="2400" b="1" dirty="0"/>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0" indent="0" eaLnBrk="1" hangingPunct="1">
              <a:lnSpc>
                <a:spcPct val="90000"/>
              </a:lnSpc>
              <a:buNone/>
            </a:pP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sz="2000" dirty="0"/>
          </a:p>
          <a:p>
            <a:pPr marL="0" indent="0" eaLnBrk="1" hangingPunct="1">
              <a:lnSpc>
                <a:spcPct val="90000"/>
              </a:lnSpc>
              <a:buNone/>
            </a:pPr>
            <a:endParaRPr lang="es-ES_tradnl" altLang="es-HN" sz="2800"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68935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Acoplamiento estratégico</a:t>
            </a:r>
          </a:p>
        </p:txBody>
      </p:sp>
      <p:sp>
        <p:nvSpPr>
          <p:cNvPr id="6147" name="Rectangle 3"/>
          <p:cNvSpPr>
            <a:spLocks noGrp="1" noChangeArrowheads="1"/>
          </p:cNvSpPr>
          <p:nvPr>
            <p:ph type="body" idx="1"/>
          </p:nvPr>
        </p:nvSpPr>
        <p:spPr>
          <a:xfrm>
            <a:off x="457200" y="1196752"/>
            <a:ext cx="8229600" cy="5327873"/>
          </a:xfrm>
        </p:spPr>
        <p:txBody>
          <a:bodyPr/>
          <a:lstStyle/>
          <a:p>
            <a:r>
              <a:rPr lang="es-HN" sz="2400" dirty="0"/>
              <a:t>S</a:t>
            </a:r>
            <a:r>
              <a:rPr lang="es-ES" sz="2000" dirty="0" err="1"/>
              <a:t>ignifica</a:t>
            </a:r>
            <a:r>
              <a:rPr lang="es-ES" sz="2000" dirty="0"/>
              <a:t> que la empresa resultante creará una renta.</a:t>
            </a:r>
          </a:p>
          <a:p>
            <a:pPr marL="0" indent="0">
              <a:buNone/>
            </a:pPr>
            <a:endParaRPr lang="es-HN" sz="2000" dirty="0"/>
          </a:p>
          <a:p>
            <a:pPr marL="0" indent="0">
              <a:buNone/>
            </a:pPr>
            <a:r>
              <a:rPr lang="es-HN" sz="2400" b="1" dirty="0"/>
              <a:t>Acople estratégico 1</a:t>
            </a:r>
          </a:p>
          <a:p>
            <a:pPr marL="0" indent="0">
              <a:buNone/>
            </a:pPr>
            <a:r>
              <a:rPr lang="es-HN" sz="2000" dirty="0"/>
              <a:t>Para reducir la incertidumbre en la innovación de funciones y tecnología de los productos y en su aceptación por el mercado, las empresas pueden crecer en renta económica adquiriendo otras en las que los productos deseados ya estén desarrollados y aceptados en el mercado. </a:t>
            </a:r>
          </a:p>
          <a:p>
            <a:pPr marL="0" indent="0">
              <a:buNone/>
            </a:pPr>
            <a:r>
              <a:rPr lang="es-HN" sz="2400" b="1" dirty="0"/>
              <a:t>Acople estratégico 2</a:t>
            </a:r>
          </a:p>
          <a:p>
            <a:pPr marL="0" indent="0">
              <a:buNone/>
            </a:pPr>
            <a:r>
              <a:rPr lang="es-HN" sz="2000" dirty="0"/>
              <a:t>La incertidumbre en la satisfacción de las necesidades de nuevos segmentos de mercado puede reducirse adquiriendo empresas que ya poseen las destrezas necesarias para competir en los nuevos segmentos                            de mercado y así aumentar la renta económica de la empresa             fusionada. </a:t>
            </a:r>
          </a:p>
          <a:p>
            <a:pPr marL="0" indent="0">
              <a:buNone/>
            </a:pPr>
            <a:endParaRPr lang="es-HN" sz="2000" dirty="0"/>
          </a:p>
          <a:p>
            <a:pPr marL="0" indent="0">
              <a:buNone/>
            </a:pPr>
            <a:endParaRPr lang="es-HN" sz="2000" dirty="0"/>
          </a:p>
          <a:p>
            <a:pPr marL="0" indent="0">
              <a:buNone/>
            </a:pPr>
            <a:endParaRPr lang="es-HN" sz="2400" dirty="0"/>
          </a:p>
          <a:p>
            <a:pPr eaLnBrk="1" hangingPunct="1"/>
            <a:endParaRPr lang="es-ES" altLang="es-HN" sz="2400" b="1" u="sng" dirty="0"/>
          </a:p>
          <a:p>
            <a:pPr eaLnBrk="1" hangingPunct="1"/>
            <a:endParaRPr lang="es-ES" altLang="es-HN" sz="2400" b="1" u="sng" dirty="0"/>
          </a:p>
        </p:txBody>
      </p:sp>
    </p:spTree>
    <p:extLst>
      <p:ext uri="{BB962C8B-B14F-4D97-AF65-F5344CB8AC3E}">
        <p14:creationId xmlns:p14="http://schemas.microsoft.com/office/powerpoint/2010/main" val="112529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Acoplamiento estratégico</a:t>
            </a:r>
          </a:p>
        </p:txBody>
      </p:sp>
      <p:sp>
        <p:nvSpPr>
          <p:cNvPr id="6147" name="Rectangle 3"/>
          <p:cNvSpPr>
            <a:spLocks noGrp="1" noChangeArrowheads="1"/>
          </p:cNvSpPr>
          <p:nvPr>
            <p:ph type="body" idx="1"/>
          </p:nvPr>
        </p:nvSpPr>
        <p:spPr>
          <a:xfrm>
            <a:off x="457200" y="1196752"/>
            <a:ext cx="8229600" cy="5327873"/>
          </a:xfrm>
        </p:spPr>
        <p:txBody>
          <a:bodyPr/>
          <a:lstStyle/>
          <a:p>
            <a:pPr marL="0" indent="0">
              <a:buNone/>
            </a:pPr>
            <a:r>
              <a:rPr lang="es-HN" sz="2400" b="1" dirty="0"/>
              <a:t>Acople estratégico 3</a:t>
            </a:r>
          </a:p>
          <a:p>
            <a:pPr marL="0" indent="0">
              <a:buNone/>
            </a:pPr>
            <a:r>
              <a:rPr lang="es-HN" sz="2000" dirty="0"/>
              <a:t>La incertidumbre de competir en nuevas geografías puede reducirse comprando empresas que ya posean las destrezas necesarias para operar y competir en las nuevas geografías para así aumentar la renta económica de las empresas fusionadas. </a:t>
            </a:r>
          </a:p>
          <a:p>
            <a:pPr marL="0" indent="0">
              <a:buNone/>
            </a:pPr>
            <a:endParaRPr lang="es-HN" sz="2000" dirty="0"/>
          </a:p>
          <a:p>
            <a:pPr marL="0" indent="0">
              <a:buNone/>
            </a:pPr>
            <a:r>
              <a:rPr lang="es-HN" sz="2400" b="1" dirty="0"/>
              <a:t>Acople estratégico 4</a:t>
            </a:r>
          </a:p>
          <a:p>
            <a:pPr marL="0" indent="0">
              <a:buNone/>
            </a:pPr>
            <a:r>
              <a:rPr lang="es-HN" sz="2000" dirty="0"/>
              <a:t>Las empresa pueden aumentar sus rentas económicas mediante la fusión con otras organizaciones que incorporen importantes procesos en su cadena de actividades estratégicas. La transferencia de mejores prácticas, procesos de desarrollo de productos o mejoras en la productividad de una empresa a la otra, y viceversa, aumentan la renta económica de la empresa fusionada.</a:t>
            </a:r>
          </a:p>
          <a:p>
            <a:pPr marL="0" indent="0">
              <a:buNone/>
            </a:pPr>
            <a:endParaRPr lang="es-HN" sz="2000" dirty="0"/>
          </a:p>
          <a:p>
            <a:pPr marL="0" indent="0">
              <a:buNone/>
            </a:pPr>
            <a:endParaRPr lang="es-HN" sz="2400" dirty="0"/>
          </a:p>
          <a:p>
            <a:pPr eaLnBrk="1" hangingPunct="1"/>
            <a:endParaRPr lang="es-ES" altLang="es-HN" sz="2400" b="1" u="sng" dirty="0"/>
          </a:p>
          <a:p>
            <a:pPr eaLnBrk="1" hangingPunct="1"/>
            <a:endParaRPr lang="es-ES" altLang="es-HN" sz="2400" b="1" u="sng" dirty="0"/>
          </a:p>
        </p:txBody>
      </p:sp>
    </p:spTree>
    <p:extLst>
      <p:ext uri="{BB962C8B-B14F-4D97-AF65-F5344CB8AC3E}">
        <p14:creationId xmlns:p14="http://schemas.microsoft.com/office/powerpoint/2010/main" val="29155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Acoplamiento estratégico</a:t>
            </a:r>
          </a:p>
        </p:txBody>
      </p:sp>
      <p:sp>
        <p:nvSpPr>
          <p:cNvPr id="6147" name="Rectangle 3"/>
          <p:cNvSpPr>
            <a:spLocks noGrp="1" noChangeArrowheads="1"/>
          </p:cNvSpPr>
          <p:nvPr>
            <p:ph type="body" idx="1"/>
          </p:nvPr>
        </p:nvSpPr>
        <p:spPr>
          <a:xfrm>
            <a:off x="457200" y="1196752"/>
            <a:ext cx="8229600" cy="5327873"/>
          </a:xfrm>
        </p:spPr>
        <p:txBody>
          <a:bodyPr/>
          <a:lstStyle/>
          <a:p>
            <a:pPr marL="0" indent="0">
              <a:buNone/>
            </a:pPr>
            <a:r>
              <a:rPr lang="es-HN" sz="2400" b="1" dirty="0"/>
              <a:t>Acople estratégico 5</a:t>
            </a:r>
          </a:p>
          <a:p>
            <a:pPr marL="0" indent="0" algn="just">
              <a:buNone/>
            </a:pPr>
            <a:r>
              <a:rPr lang="es-HN" sz="2000" dirty="0"/>
              <a:t>Las empresas que adoptan decisiones de diversificación e integración vertical pueden reducir los niveles de incertidumbre mediante la adquisición de empresas que posean ya las destrezas necesarias para competir en los nuevos negocios o industrias. Sin embargo, la gestión de la empresa fusionada y, en específico las labores de coordinación entre las diferentes unidades de negocio se tornan más complejas y, por lo tanto, las probabilidades de lograr  </a:t>
            </a:r>
          </a:p>
          <a:p>
            <a:pPr marL="0" indent="0" algn="just">
              <a:buNone/>
            </a:pPr>
            <a:r>
              <a:rPr lang="es-HN" sz="2000" dirty="0"/>
              <a:t> una fusión exitosa se reducen. </a:t>
            </a:r>
          </a:p>
          <a:p>
            <a:pPr marL="0" indent="0" algn="just">
              <a:buNone/>
            </a:pPr>
            <a:r>
              <a:rPr lang="es-HN" sz="2000" b="1" dirty="0"/>
              <a:t>CRECIMIENTO POR MEDIO DE FUSIONES Y </a:t>
            </a:r>
            <a:r>
              <a:rPr lang="es-HN" sz="2000" b="1" dirty="0" err="1"/>
              <a:t>ADQUISICiONES</a:t>
            </a:r>
            <a:endParaRPr lang="es-HN" sz="2000" b="1" dirty="0"/>
          </a:p>
          <a:p>
            <a:pPr marL="0" indent="0" algn="just">
              <a:buNone/>
            </a:pPr>
            <a:r>
              <a:rPr lang="es-HN" sz="2000" dirty="0"/>
              <a:t>Recomendable realizar las siguientes preguntas: </a:t>
            </a:r>
          </a:p>
          <a:p>
            <a:pPr marL="0" indent="0" algn="just">
              <a:buNone/>
            </a:pPr>
            <a:r>
              <a:rPr lang="es-HN" sz="2000" dirty="0"/>
              <a:t> ¿ La empresa objeto se acopla a nuestra estrategia?</a:t>
            </a:r>
          </a:p>
          <a:p>
            <a:pPr marL="0" indent="0" algn="just">
              <a:buNone/>
            </a:pPr>
            <a:r>
              <a:rPr lang="es-HN" sz="2000" dirty="0"/>
              <a:t> ¿ Quiénes van a gerenciar la empresa objeto?</a:t>
            </a:r>
          </a:p>
          <a:p>
            <a:pPr marL="0" indent="0" algn="just">
              <a:buNone/>
            </a:pPr>
            <a:r>
              <a:rPr lang="es-HN" sz="2000" dirty="0"/>
              <a:t>  ¿ Cómo le agregaremos valor?</a:t>
            </a:r>
          </a:p>
          <a:p>
            <a:pPr marL="0" indent="0" algn="just">
              <a:buNone/>
            </a:pPr>
            <a:endParaRPr lang="es-HN" sz="2000" dirty="0"/>
          </a:p>
          <a:p>
            <a:pPr marL="0" indent="0" algn="just">
              <a:buNone/>
            </a:pPr>
            <a:r>
              <a:rPr lang="es-HN" sz="2000" dirty="0"/>
              <a:t>Debe haber una renta económica nueva.</a:t>
            </a:r>
          </a:p>
          <a:p>
            <a:pPr marL="0" indent="0" algn="just">
              <a:buNone/>
            </a:pPr>
            <a:endParaRPr lang="es-HN" sz="2000" b="1" dirty="0"/>
          </a:p>
          <a:p>
            <a:pPr marL="0" indent="0">
              <a:buNone/>
            </a:pPr>
            <a:endParaRPr lang="es-HN" sz="2000" dirty="0"/>
          </a:p>
          <a:p>
            <a:pPr eaLnBrk="1" hangingPunct="1"/>
            <a:endParaRPr lang="es-ES" altLang="es-HN" sz="2400" b="1" u="sng" dirty="0"/>
          </a:p>
          <a:p>
            <a:pPr eaLnBrk="1" hangingPunct="1"/>
            <a:endParaRPr lang="es-ES" altLang="es-HN" sz="2400" b="1" u="sng" dirty="0"/>
          </a:p>
        </p:txBody>
      </p:sp>
    </p:spTree>
    <p:extLst>
      <p:ext uri="{BB962C8B-B14F-4D97-AF65-F5344CB8AC3E}">
        <p14:creationId xmlns:p14="http://schemas.microsoft.com/office/powerpoint/2010/main" val="378218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eaLnBrk="1" hangingPunct="1">
              <a:lnSpc>
                <a:spcPct val="90000"/>
              </a:lnSpc>
              <a:buFontTx/>
              <a:buChar char="-"/>
            </a:pPr>
            <a:r>
              <a:rPr lang="es-ES_tradnl" altLang="es-HN" sz="2400" dirty="0"/>
              <a:t>Factores cuantitativos y cualitativos</a:t>
            </a:r>
          </a:p>
          <a:p>
            <a:pPr eaLnBrk="1" hangingPunct="1">
              <a:lnSpc>
                <a:spcPct val="90000"/>
              </a:lnSpc>
              <a:buFontTx/>
              <a:buChar char="-"/>
            </a:pPr>
            <a:r>
              <a:rPr lang="es-ES_tradnl" altLang="es-HN" sz="2400" dirty="0"/>
              <a:t>Proceso de técnicas financieras con apreciaciones personales derivadas del conocimiento de las distintas áreas funcionales de la empresa. </a:t>
            </a:r>
          </a:p>
          <a:p>
            <a:pPr eaLnBrk="1" hangingPunct="1">
              <a:lnSpc>
                <a:spcPct val="90000"/>
              </a:lnSpc>
              <a:buFontTx/>
              <a:buChar char="-"/>
            </a:pPr>
            <a:r>
              <a:rPr lang="es-ES_tradnl" altLang="es-HN" sz="2400" dirty="0"/>
              <a:t>Perspectivas: comprador, vendedor,  inversionista financiero o  inversionista estratégico. </a:t>
            </a:r>
          </a:p>
          <a:p>
            <a:pPr marL="571500" indent="-571500" eaLnBrk="1" hangingPunct="1">
              <a:lnSpc>
                <a:spcPct val="90000"/>
              </a:lnSpc>
              <a:buFont typeface="Wingdings" pitchFamily="2" charset="2"/>
              <a:buNone/>
            </a:pPr>
            <a:endParaRPr lang="es-ES_tradnl" altLang="es-HN" sz="2800" b="1" dirty="0"/>
          </a:p>
          <a:p>
            <a:pPr marL="571500" indent="-571500" eaLnBrk="1" hangingPunct="1">
              <a:lnSpc>
                <a:spcPct val="90000"/>
              </a:lnSpc>
              <a:buFont typeface="Wingdings" pitchFamily="2" charset="2"/>
              <a:buNone/>
            </a:pPr>
            <a:r>
              <a:rPr lang="es-ES_tradnl" altLang="es-HN" sz="2800" dirty="0">
                <a:solidFill>
                  <a:srgbClr val="FF0000"/>
                </a:solidFill>
              </a:rPr>
              <a:t>Valor patrimonial= valor de la empresa – valor de la deuda.</a:t>
            </a:r>
          </a:p>
          <a:p>
            <a:pPr marL="571500" indent="-571500" eaLnBrk="1" hangingPunct="1">
              <a:lnSpc>
                <a:spcPct val="90000"/>
              </a:lnSpc>
              <a:buFont typeface="Wingdings" pitchFamily="2" charset="2"/>
              <a:buNone/>
            </a:pPr>
            <a:endParaRPr lang="es-ES_tradnl" altLang="es-HN" sz="2800" dirty="0">
              <a:solidFill>
                <a:srgbClr val="FF0000"/>
              </a:solidFill>
            </a:endParaRPr>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229688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eaLnBrk="1" hangingPunct="1">
              <a:lnSpc>
                <a:spcPct val="90000"/>
              </a:lnSpc>
              <a:buFont typeface="Wingdings" pitchFamily="2" charset="2"/>
              <a:buNone/>
            </a:pPr>
            <a:r>
              <a:rPr lang="es-ES_tradnl" sz="2400" b="1" u="sng" dirty="0"/>
              <a:t>VALUACION DE ACCIONES</a:t>
            </a:r>
          </a:p>
          <a:p>
            <a:pPr eaLnBrk="1" hangingPunct="1">
              <a:lnSpc>
                <a:spcPct val="90000"/>
              </a:lnSpc>
            </a:pPr>
            <a:r>
              <a:rPr lang="es-ES_tradnl" sz="2200" b="1" dirty="0"/>
              <a:t>Método de valuación de acciones: </a:t>
            </a:r>
            <a:r>
              <a:rPr lang="es-ES_tradnl" sz="2200" dirty="0"/>
              <a:t>El precio de las acciones de una empresa representa el valor de la empresa por acción.</a:t>
            </a:r>
          </a:p>
          <a:p>
            <a:pPr marL="0" indent="0" eaLnBrk="1" hangingPunct="1">
              <a:lnSpc>
                <a:spcPct val="90000"/>
              </a:lnSpc>
              <a:buNone/>
            </a:pPr>
            <a:r>
              <a:rPr lang="es-ES_tradnl" sz="2200" dirty="0"/>
              <a:t> </a:t>
            </a:r>
          </a:p>
          <a:p>
            <a:pPr eaLnBrk="1" hangingPunct="1">
              <a:lnSpc>
                <a:spcPct val="90000"/>
              </a:lnSpc>
              <a:buFont typeface="Wingdings" pitchFamily="2" charset="2"/>
              <a:buNone/>
            </a:pPr>
            <a:r>
              <a:rPr lang="es-ES_tradnl" sz="2200" b="1" dirty="0"/>
              <a:t>        Precio de las acciones: </a:t>
            </a:r>
            <a:r>
              <a:rPr lang="es-ES_tradnl" sz="2200" u="sng" dirty="0"/>
              <a:t>Valor de la empresa</a:t>
            </a:r>
          </a:p>
          <a:p>
            <a:pPr eaLnBrk="1" hangingPunct="1">
              <a:lnSpc>
                <a:spcPct val="90000"/>
              </a:lnSpc>
              <a:buFont typeface="Wingdings" pitchFamily="2" charset="2"/>
              <a:buNone/>
            </a:pPr>
            <a:r>
              <a:rPr lang="es-ES_tradnl" sz="2200" dirty="0"/>
              <a:t>                                                 Número de acciones</a:t>
            </a:r>
          </a:p>
          <a:p>
            <a:pPr eaLnBrk="1" hangingPunct="1">
              <a:lnSpc>
                <a:spcPct val="90000"/>
              </a:lnSpc>
              <a:buFont typeface="Wingdings" pitchFamily="2" charset="2"/>
              <a:buNone/>
            </a:pPr>
            <a:endParaRPr lang="es-ES_tradnl" sz="2200" dirty="0"/>
          </a:p>
          <a:p>
            <a:pPr eaLnBrk="1" hangingPunct="1">
              <a:lnSpc>
                <a:spcPct val="90000"/>
              </a:lnSpc>
              <a:buFont typeface="Wingdings" pitchFamily="2" charset="2"/>
              <a:buNone/>
            </a:pPr>
            <a:r>
              <a:rPr lang="es-ES_tradnl" sz="2200" dirty="0"/>
              <a:t>En la medida en que mejora el desempeño de la empresa, se eleva la demanda de sus acciones por parte de los inversionistas. En consecuencia, el precio de sus acciones subirá.  Los inversionistas consideran el precio de mercado de las acciones. </a:t>
            </a:r>
          </a:p>
          <a:p>
            <a:pPr marL="571500" indent="-571500" eaLnBrk="1" hangingPunct="1">
              <a:lnSpc>
                <a:spcPct val="90000"/>
              </a:lnSpc>
              <a:buFont typeface="Wingdings" pitchFamily="2" charset="2"/>
              <a:buNone/>
            </a:pPr>
            <a:endParaRPr lang="es-ES_tradnl" altLang="es-HN" sz="2800" dirty="0">
              <a:solidFill>
                <a:srgbClr val="FF0000"/>
              </a:solidFill>
            </a:endParaRPr>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330007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eaLnBrk="1" hangingPunct="1">
              <a:lnSpc>
                <a:spcPct val="90000"/>
              </a:lnSpc>
              <a:buFont typeface="Wingdings" pitchFamily="2" charset="2"/>
              <a:buNone/>
            </a:pPr>
            <a:r>
              <a:rPr lang="es-ES_tradnl" sz="2400" b="1" u="sng" dirty="0"/>
              <a:t>VALORACION DE EMPRESAS:  </a:t>
            </a:r>
            <a:r>
              <a:rPr lang="es-ES_tradnl" sz="2400" dirty="0"/>
              <a:t>Propósitos: </a:t>
            </a:r>
          </a:p>
          <a:p>
            <a:pPr eaLnBrk="1" hangingPunct="1">
              <a:lnSpc>
                <a:spcPct val="90000"/>
              </a:lnSpc>
              <a:buFont typeface="Wingdings" pitchFamily="2" charset="2"/>
              <a:buNone/>
            </a:pPr>
            <a:r>
              <a:rPr lang="es-ES_tradnl" sz="2400" dirty="0"/>
              <a:t>1.Operaciones de compra y venta. </a:t>
            </a:r>
          </a:p>
          <a:p>
            <a:pPr eaLnBrk="1" hangingPunct="1">
              <a:lnSpc>
                <a:spcPct val="90000"/>
              </a:lnSpc>
              <a:buFont typeface="Wingdings" pitchFamily="2" charset="2"/>
              <a:buNone/>
            </a:pPr>
            <a:r>
              <a:rPr lang="es-ES_tradnl" sz="2400" dirty="0"/>
              <a:t>2. Valoraciones de empresas cotizadas en bolsa. </a:t>
            </a:r>
          </a:p>
          <a:p>
            <a:pPr eaLnBrk="1" hangingPunct="1">
              <a:lnSpc>
                <a:spcPct val="90000"/>
              </a:lnSpc>
              <a:buFont typeface="Wingdings" pitchFamily="2" charset="2"/>
              <a:buNone/>
            </a:pPr>
            <a:r>
              <a:rPr lang="es-ES_tradnl" sz="2400" dirty="0"/>
              <a:t>3. Salidas a bolsa. </a:t>
            </a:r>
          </a:p>
          <a:p>
            <a:pPr eaLnBrk="1" hangingPunct="1">
              <a:lnSpc>
                <a:spcPct val="90000"/>
              </a:lnSpc>
              <a:buFont typeface="Wingdings" pitchFamily="2" charset="2"/>
              <a:buNone/>
            </a:pPr>
            <a:r>
              <a:rPr lang="es-ES_tradnl" sz="2400" dirty="0"/>
              <a:t>4. Herencia y testamentos. </a:t>
            </a:r>
          </a:p>
          <a:p>
            <a:pPr eaLnBrk="1" hangingPunct="1">
              <a:lnSpc>
                <a:spcPct val="90000"/>
              </a:lnSpc>
              <a:buFont typeface="Wingdings" pitchFamily="2" charset="2"/>
              <a:buNone/>
            </a:pPr>
            <a:r>
              <a:rPr lang="es-ES_tradnl" sz="2400" dirty="0"/>
              <a:t>5. Sistemas de remuneración basados en creación de valor. </a:t>
            </a:r>
          </a:p>
          <a:p>
            <a:pPr eaLnBrk="1" hangingPunct="1">
              <a:lnSpc>
                <a:spcPct val="90000"/>
              </a:lnSpc>
              <a:buFont typeface="Wingdings" pitchFamily="2" charset="2"/>
              <a:buNone/>
            </a:pPr>
            <a:r>
              <a:rPr lang="es-ES_tradnl" sz="2400" dirty="0"/>
              <a:t>6. Decisiones estratégicas sobre la continuidad de la empresa. </a:t>
            </a:r>
          </a:p>
          <a:p>
            <a:pPr eaLnBrk="1" hangingPunct="1">
              <a:lnSpc>
                <a:spcPct val="90000"/>
              </a:lnSpc>
              <a:buFont typeface="Wingdings" pitchFamily="2" charset="2"/>
              <a:buNone/>
            </a:pPr>
            <a:r>
              <a:rPr lang="es-ES_tradnl" sz="2400" dirty="0"/>
              <a:t>7. Planificación estratégica. </a:t>
            </a:r>
          </a:p>
          <a:p>
            <a:pPr eaLnBrk="1" hangingPunct="1">
              <a:lnSpc>
                <a:spcPct val="90000"/>
              </a:lnSpc>
              <a:buFont typeface="Wingdings" pitchFamily="2" charset="2"/>
              <a:buNone/>
            </a:pPr>
            <a:r>
              <a:rPr lang="es-ES_tradnl" sz="2400" dirty="0"/>
              <a:t>8. Procesos de arbitraje y pleitos. </a:t>
            </a:r>
          </a:p>
          <a:p>
            <a:pPr eaLnBrk="1" hangingPunct="1">
              <a:lnSpc>
                <a:spcPct val="90000"/>
              </a:lnSpc>
              <a:buFont typeface="Wingdings" pitchFamily="2" charset="2"/>
              <a:buNone/>
            </a:pPr>
            <a:endParaRPr lang="es-ES_tradnl" sz="2400" dirty="0"/>
          </a:p>
          <a:p>
            <a:pPr marL="571500" indent="-571500" eaLnBrk="1" hangingPunct="1">
              <a:lnSpc>
                <a:spcPct val="90000"/>
              </a:lnSpc>
              <a:buFont typeface="Wingdings" pitchFamily="2" charset="2"/>
              <a:buNone/>
            </a:pPr>
            <a:endParaRPr lang="es-ES_tradnl" altLang="es-HN" sz="2800" dirty="0">
              <a:solidFill>
                <a:srgbClr val="FF0000"/>
              </a:solidFill>
            </a:endParaRPr>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75921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sz="2400" b="1" dirty="0"/>
              <a:t>METODOS DE VALORACION DE EMPRESAS</a:t>
            </a:r>
          </a:p>
          <a:p>
            <a:pPr marL="571500" indent="-571500" eaLnBrk="1" hangingPunct="1">
              <a:lnSpc>
                <a:spcPct val="90000"/>
              </a:lnSpc>
              <a:buFont typeface="Wingdings" pitchFamily="2" charset="2"/>
              <a:buNone/>
            </a:pPr>
            <a:endParaRPr lang="es-ES_tradnl" altLang="es-HN" sz="2800" dirty="0">
              <a:solidFill>
                <a:srgbClr val="FF0000"/>
              </a:solidFill>
            </a:endParaRPr>
          </a:p>
          <a:p>
            <a:pPr marL="571500" indent="-571500" eaLnBrk="1" hangingPunct="1">
              <a:lnSpc>
                <a:spcPct val="90000"/>
              </a:lnSpc>
              <a:buFont typeface="Wingdings" pitchFamily="2" charset="2"/>
              <a:buAutoNum type="arabicPeriod"/>
            </a:pPr>
            <a:r>
              <a:rPr lang="es-ES_tradnl" altLang="es-HN" sz="2800" dirty="0">
                <a:solidFill>
                  <a:srgbClr val="FF0000"/>
                </a:solidFill>
              </a:rPr>
              <a:t>Método basado en múltiplos</a:t>
            </a:r>
          </a:p>
          <a:p>
            <a:pPr marL="0" indent="0" eaLnBrk="1" hangingPunct="1">
              <a:lnSpc>
                <a:spcPct val="90000"/>
              </a:lnSpc>
              <a:buNone/>
            </a:pPr>
            <a:r>
              <a:rPr lang="es-ES_tradnl" altLang="es-HN" sz="2800" dirty="0">
                <a:solidFill>
                  <a:srgbClr val="FF0000"/>
                </a:solidFill>
              </a:rPr>
              <a:t>  </a:t>
            </a:r>
            <a:r>
              <a:rPr lang="es-ES_tradnl" altLang="es-HN" sz="2400" dirty="0"/>
              <a:t>Estimaciones de precio basadas en la realidad de los mercados de capitales que no se pueden ignorar. </a:t>
            </a:r>
          </a:p>
          <a:p>
            <a:pPr marL="0" indent="0" eaLnBrk="1" hangingPunct="1">
              <a:lnSpc>
                <a:spcPct val="90000"/>
              </a:lnSpc>
              <a:buNone/>
            </a:pPr>
            <a:r>
              <a:rPr lang="es-ES_tradnl" altLang="es-HN" sz="2400" dirty="0"/>
              <a:t> Concepto de precio/utilidad</a:t>
            </a:r>
          </a:p>
          <a:p>
            <a:pPr eaLnBrk="1" hangingPunct="1">
              <a:buFont typeface="Wingdings" pitchFamily="2" charset="2"/>
              <a:buNone/>
            </a:pPr>
            <a:r>
              <a:rPr lang="es-ES_tradnl" sz="2000" dirty="0"/>
              <a:t>Método simple para valuar acción  es aplicar el múltiplo promedio  de precio/utilidades ( PU)  </a:t>
            </a:r>
            <a:r>
              <a:rPr lang="es-ES_tradnl" sz="2000" dirty="0" err="1"/>
              <a:t>ó</a:t>
            </a:r>
            <a:r>
              <a:rPr lang="es-ES_tradnl" sz="2000" dirty="0"/>
              <a:t> precio /ganancia ( con base en las utilidades esperadas más que en las utilidades recientes) de todos los competidores que se negocian públicamente en la bolsa de valores en la respectiva industria, a las utilidades esperadas de la empresa para el año siguiente. </a:t>
            </a:r>
          </a:p>
          <a:p>
            <a:pPr eaLnBrk="1" hangingPunct="1">
              <a:buFont typeface="Wingdings" pitchFamily="2" charset="2"/>
              <a:buNone/>
            </a:pPr>
            <a:r>
              <a:rPr lang="es-ES_tradnl" sz="2000" dirty="0"/>
              <a:t>  </a:t>
            </a:r>
          </a:p>
          <a:p>
            <a:pPr eaLnBrk="1" hangingPunct="1">
              <a:buFont typeface="Wingdings" pitchFamily="2" charset="2"/>
              <a:buNone/>
            </a:pPr>
            <a:r>
              <a:rPr lang="es-ES_tradnl" sz="2000" dirty="0"/>
              <a:t>   Precio acción=       $. 3.00( </a:t>
            </a:r>
            <a:r>
              <a:rPr lang="es-ES_tradnl" sz="2000" dirty="0" err="1"/>
              <a:t>div.por</a:t>
            </a:r>
            <a:r>
              <a:rPr lang="es-ES_tradnl" sz="2000" dirty="0"/>
              <a:t> </a:t>
            </a:r>
            <a:r>
              <a:rPr lang="es-ES_tradnl" sz="2000" dirty="0" err="1"/>
              <a:t>acc</a:t>
            </a:r>
            <a:r>
              <a:rPr lang="es-ES_tradnl" sz="2000" dirty="0"/>
              <a:t>) X  15.00 (P/U)</a:t>
            </a:r>
          </a:p>
          <a:p>
            <a:pPr eaLnBrk="1" hangingPunct="1">
              <a:buFont typeface="Wingdings" pitchFamily="2" charset="2"/>
              <a:buNone/>
            </a:pPr>
            <a:r>
              <a:rPr lang="es-ES_tradnl" sz="2800" dirty="0"/>
              <a:t> </a:t>
            </a: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33245306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TotalTime>
  <Words>1698</Words>
  <Application>Microsoft Office PowerPoint</Application>
  <PresentationFormat>Presentación en pantalla (4:3)</PresentationFormat>
  <Paragraphs>317</Paragraphs>
  <Slides>22</Slides>
  <Notes>22</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22</vt:i4>
      </vt:variant>
    </vt:vector>
  </HeadingPairs>
  <TitlesOfParts>
    <vt:vector size="28" baseType="lpstr">
      <vt:lpstr>Arial</vt:lpstr>
      <vt:lpstr>Calibri</vt:lpstr>
      <vt:lpstr>Verdana</vt:lpstr>
      <vt:lpstr>Wingdings</vt:lpstr>
      <vt:lpstr>Tema de Office</vt:lpstr>
      <vt:lpstr>Worksheet</vt:lpstr>
      <vt:lpstr>FUSIONES Y ADQUISICIONES</vt:lpstr>
      <vt:lpstr>FUSIONES Y ADQUISICIONES</vt:lpstr>
      <vt:lpstr>Acoplamiento estratégico</vt:lpstr>
      <vt:lpstr>Acoplamiento estratégico</vt:lpstr>
      <vt:lpstr>Acoplamiento estratégico</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vector>
  </TitlesOfParts>
  <Company>UNITEC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Alejandro Trundle</dc:creator>
  <cp:lastModifiedBy>RICARDO ABRAHAM YONES TORRES</cp:lastModifiedBy>
  <cp:revision>122</cp:revision>
  <dcterms:created xsi:type="dcterms:W3CDTF">2013-04-19T16:02:47Z</dcterms:created>
  <dcterms:modified xsi:type="dcterms:W3CDTF">2021-10-16T21:16:05Z</dcterms:modified>
</cp:coreProperties>
</file>