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78" r:id="rId4"/>
    <p:sldId id="279" r:id="rId5"/>
    <p:sldId id="257" r:id="rId6"/>
    <p:sldId id="258" r:id="rId7"/>
    <p:sldId id="259" r:id="rId8"/>
    <p:sldId id="260" r:id="rId9"/>
    <p:sldId id="261" r:id="rId10"/>
    <p:sldId id="280" r:id="rId11"/>
    <p:sldId id="283" r:id="rId12"/>
    <p:sldId id="284" r:id="rId13"/>
    <p:sldId id="286" r:id="rId14"/>
    <p:sldId id="282" r:id="rId15"/>
    <p:sldId id="285" r:id="rId16"/>
    <p:sldId id="262" r:id="rId17"/>
    <p:sldId id="263" r:id="rId18"/>
    <p:sldId id="287" r:id="rId19"/>
    <p:sldId id="264" r:id="rId20"/>
    <p:sldId id="265" r:id="rId21"/>
    <p:sldId id="266" r:id="rId22"/>
    <p:sldId id="267" r:id="rId23"/>
    <p:sldId id="271" r:id="rId24"/>
    <p:sldId id="270" r:id="rId25"/>
    <p:sldId id="281" r:id="rId26"/>
    <p:sldId id="269" r:id="rId27"/>
    <p:sldId id="273" r:id="rId28"/>
    <p:sldId id="274" r:id="rId29"/>
    <p:sldId id="275" r:id="rId30"/>
    <p:sldId id="276" r:id="rId31"/>
  </p:sldIdLst>
  <p:sldSz cx="9144000" cy="6858000" type="screen4x3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828" y="108"/>
      </p:cViewPr>
      <p:guideLst>
        <p:guide orient="horz" pos="52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CB1-C8A8-43CF-874C-FE5AA1433786}" type="datetimeFigureOut">
              <a:rPr lang="es-HN" smtClean="0"/>
              <a:t>20/03/2018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67BE-98AF-49E5-BCC1-38FA8EB8E4B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704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CB1-C8A8-43CF-874C-FE5AA1433786}" type="datetimeFigureOut">
              <a:rPr lang="es-HN" smtClean="0"/>
              <a:t>20/03/2018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67BE-98AF-49E5-BCC1-38FA8EB8E4B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0442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CB1-C8A8-43CF-874C-FE5AA1433786}" type="datetimeFigureOut">
              <a:rPr lang="es-HN" smtClean="0"/>
              <a:t>20/03/2018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67BE-98AF-49E5-BCC1-38FA8EB8E4B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50471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CB1-C8A8-43CF-874C-FE5AA1433786}" type="datetimeFigureOut">
              <a:rPr lang="es-HN" smtClean="0"/>
              <a:t>20/03/2018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67BE-98AF-49E5-BCC1-38FA8EB8E4B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9129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CB1-C8A8-43CF-874C-FE5AA1433786}" type="datetimeFigureOut">
              <a:rPr lang="es-HN" smtClean="0"/>
              <a:t>20/03/2018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67BE-98AF-49E5-BCC1-38FA8EB8E4B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4161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CB1-C8A8-43CF-874C-FE5AA1433786}" type="datetimeFigureOut">
              <a:rPr lang="es-HN" smtClean="0"/>
              <a:t>20/03/2018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67BE-98AF-49E5-BCC1-38FA8EB8E4B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3727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CB1-C8A8-43CF-874C-FE5AA1433786}" type="datetimeFigureOut">
              <a:rPr lang="es-HN" smtClean="0"/>
              <a:t>20/03/2018</a:t>
            </a:fld>
            <a:endParaRPr lang="es-HN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67BE-98AF-49E5-BCC1-38FA8EB8E4B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9871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CB1-C8A8-43CF-874C-FE5AA1433786}" type="datetimeFigureOut">
              <a:rPr lang="es-HN" smtClean="0"/>
              <a:t>20/03/2018</a:t>
            </a:fld>
            <a:endParaRPr lang="es-HN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67BE-98AF-49E5-BCC1-38FA8EB8E4B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9003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CB1-C8A8-43CF-874C-FE5AA1433786}" type="datetimeFigureOut">
              <a:rPr lang="es-HN" smtClean="0"/>
              <a:t>20/03/2018</a:t>
            </a:fld>
            <a:endParaRPr lang="es-HN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67BE-98AF-49E5-BCC1-38FA8EB8E4B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853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CB1-C8A8-43CF-874C-FE5AA1433786}" type="datetimeFigureOut">
              <a:rPr lang="es-HN" smtClean="0"/>
              <a:t>20/03/2018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67BE-98AF-49E5-BCC1-38FA8EB8E4B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2412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CB1-C8A8-43CF-874C-FE5AA1433786}" type="datetimeFigureOut">
              <a:rPr lang="es-HN" smtClean="0"/>
              <a:t>20/03/2018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67BE-98AF-49E5-BCC1-38FA8EB8E4B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6760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3CB1-C8A8-43CF-874C-FE5AA1433786}" type="datetimeFigureOut">
              <a:rPr lang="es-HN" smtClean="0"/>
              <a:t>20/03/2018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B67BE-98AF-49E5-BCC1-38FA8EB8E4B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2685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HN" dirty="0"/>
              <a:t>Introducción a las clases, objetos, métodos y cadenas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03849" y="8653264"/>
            <a:ext cx="6400800" cy="1752600"/>
          </a:xfrm>
        </p:spPr>
        <p:txBody>
          <a:bodyPr/>
          <a:lstStyle/>
          <a:p>
            <a:endParaRPr lang="es-HN" dirty="0"/>
          </a:p>
        </p:txBody>
      </p:sp>
      <p:pic>
        <p:nvPicPr>
          <p:cNvPr id="2050" name="Picture 2" descr="Resultado de imagen para CLASES, OBJETOS, CADE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316835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2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51520" y="17728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>
                <a:solidFill>
                  <a:srgbClr val="FF0000"/>
                </a:solidFill>
              </a:rPr>
              <a:t>CLASE </a:t>
            </a:r>
            <a:endParaRPr lang="es-HN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1520" y="3356992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 smtClean="0">
                <a:solidFill>
                  <a:srgbClr val="FF0000"/>
                </a:solidFill>
              </a:rPr>
              <a:t>METODO MAIN  </a:t>
            </a:r>
            <a:endParaRPr lang="es-HN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79512" y="2276872"/>
            <a:ext cx="1950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 smtClean="0">
                <a:solidFill>
                  <a:srgbClr val="FF0000"/>
                </a:solidFill>
              </a:rPr>
              <a:t>METODO</a:t>
            </a:r>
          </a:p>
          <a:p>
            <a:r>
              <a:rPr lang="es-HN" dirty="0" smtClean="0">
                <a:solidFill>
                  <a:srgbClr val="FF0000"/>
                </a:solidFill>
              </a:rPr>
              <a:t>MULTIPLICACION   </a:t>
            </a:r>
            <a:endParaRPr lang="es-HN" dirty="0">
              <a:solidFill>
                <a:srgbClr val="FF0000"/>
              </a:solidFill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1043608" y="1916832"/>
            <a:ext cx="14401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9" name="Flecha derecha 8"/>
          <p:cNvSpPr/>
          <p:nvPr/>
        </p:nvSpPr>
        <p:spPr>
          <a:xfrm>
            <a:off x="2051720" y="4869160"/>
            <a:ext cx="14401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980728"/>
            <a:ext cx="6768752" cy="5040560"/>
          </a:xfrm>
          <a:prstGeom prst="rect">
            <a:avLst/>
          </a:prstGeom>
        </p:spPr>
      </p:pic>
      <p:sp>
        <p:nvSpPr>
          <p:cNvPr id="12" name="Flecha derecha 11"/>
          <p:cNvSpPr/>
          <p:nvPr/>
        </p:nvSpPr>
        <p:spPr>
          <a:xfrm>
            <a:off x="1907704" y="2708920"/>
            <a:ext cx="14401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576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-540568" y="2651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HN" i="1" dirty="0" smtClean="0"/>
              <a:t>Métodos y clases</a:t>
            </a:r>
            <a:br>
              <a:rPr lang="es-HN" i="1" dirty="0" smtClean="0"/>
            </a:br>
            <a:endParaRPr lang="es-HN" dirty="0"/>
          </a:p>
        </p:txBody>
      </p:sp>
      <p:pic>
        <p:nvPicPr>
          <p:cNvPr id="7" name="Picture 2" descr="Resultado de imagen para Explicando el concepto de objetos con un au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36912"/>
            <a:ext cx="2466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124744"/>
            <a:ext cx="5050904" cy="52565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HN" dirty="0" smtClean="0"/>
              <a:t>Ahora </a:t>
            </a:r>
            <a:r>
              <a:rPr lang="es-HN" dirty="0"/>
              <a:t>vamos a utilizar nuestro ejemplo del auto para introducir algunos conceptos clave de la programación</a:t>
            </a:r>
          </a:p>
          <a:p>
            <a:pPr marL="0" indent="0">
              <a:buNone/>
            </a:pPr>
            <a:r>
              <a:rPr lang="es-HN" dirty="0"/>
              <a:t>orientada a objetos. </a:t>
            </a:r>
            <a:endParaRPr lang="es-HN" dirty="0" smtClean="0"/>
          </a:p>
          <a:p>
            <a:pPr marL="0" indent="0">
              <a:buNone/>
            </a:pPr>
            <a:endParaRPr lang="es-HN" dirty="0"/>
          </a:p>
          <a:p>
            <a:pPr marL="0" indent="0">
              <a:buNone/>
            </a:pPr>
            <a:r>
              <a:rPr lang="es-HN" dirty="0" smtClean="0"/>
              <a:t>Para </a:t>
            </a:r>
            <a:r>
              <a:rPr lang="es-HN" dirty="0"/>
              <a:t>realizar una tarea en una aplicación se requiere un </a:t>
            </a:r>
            <a:r>
              <a:rPr lang="es-HN" b="1" dirty="0"/>
              <a:t>método</a:t>
            </a:r>
            <a:r>
              <a:rPr lang="es-HN" dirty="0"/>
              <a:t>, </a:t>
            </a:r>
            <a:r>
              <a:rPr lang="es-HN" dirty="0" smtClean="0"/>
              <a:t>el cual </a:t>
            </a:r>
            <a:r>
              <a:rPr lang="es-HN" dirty="0"/>
              <a:t>aloja las instrucciones del programa que se encargan de realizar sus tareas. El método oculta al</a:t>
            </a:r>
          </a:p>
          <a:p>
            <a:pPr marL="0" indent="0">
              <a:buNone/>
            </a:pPr>
            <a:r>
              <a:rPr lang="es-HN" dirty="0"/>
              <a:t>usuario estas tareas, de la misma forma que el pedal del acelerador de un auto oculta al conductor los</a:t>
            </a:r>
          </a:p>
          <a:p>
            <a:pPr marL="0" indent="0">
              <a:buNone/>
            </a:pPr>
            <a:r>
              <a:rPr lang="es-HN" dirty="0"/>
              <a:t>mecanismos para hacer que el auto vaya más rápido. </a:t>
            </a:r>
            <a:endParaRPr lang="es-HN" dirty="0" smtClean="0"/>
          </a:p>
          <a:p>
            <a:pPr marL="0" indent="0">
              <a:buNone/>
            </a:pPr>
            <a:endParaRPr lang="es-HN" dirty="0"/>
          </a:p>
          <a:p>
            <a:pPr marL="0" indent="0">
              <a:buNone/>
            </a:pPr>
            <a:r>
              <a:rPr lang="es-HN" dirty="0" smtClean="0"/>
              <a:t>En </a:t>
            </a:r>
            <a:r>
              <a:rPr lang="es-HN" dirty="0"/>
              <a:t>Java, creamos una unidad de programa llamada</a:t>
            </a:r>
          </a:p>
          <a:p>
            <a:pPr marL="0" indent="0">
              <a:buNone/>
            </a:pPr>
            <a:r>
              <a:rPr lang="es-HN" b="1" dirty="0"/>
              <a:t>clase </a:t>
            </a:r>
            <a:r>
              <a:rPr lang="es-HN" dirty="0"/>
              <a:t>para alojar el conjunto de métodos que realizan las tareas de esa clase. Por ejemplo, una</a:t>
            </a:r>
          </a:p>
          <a:p>
            <a:pPr marL="0" indent="0">
              <a:buNone/>
            </a:pPr>
            <a:r>
              <a:rPr lang="es-HN" dirty="0" smtClean="0"/>
              <a:t>clase </a:t>
            </a:r>
            <a:r>
              <a:rPr lang="es-HN" dirty="0"/>
              <a:t>que representa a una cuenta bancaria podría contener un método para </a:t>
            </a:r>
            <a:r>
              <a:rPr lang="es-HN" i="1" dirty="0"/>
              <a:t>depositar </a:t>
            </a:r>
            <a:r>
              <a:rPr lang="es-HN" dirty="0"/>
              <a:t>dinero en una</a:t>
            </a:r>
          </a:p>
          <a:p>
            <a:pPr marL="0" indent="0">
              <a:buNone/>
            </a:pPr>
            <a:r>
              <a:rPr lang="es-HN" dirty="0"/>
              <a:t>cuenta, otro para </a:t>
            </a:r>
            <a:r>
              <a:rPr lang="es-HN" i="1" dirty="0"/>
              <a:t>retirar </a:t>
            </a:r>
            <a:r>
              <a:rPr lang="es-HN" dirty="0"/>
              <a:t>y un tercero para </a:t>
            </a:r>
            <a:r>
              <a:rPr lang="es-HN" i="1" dirty="0"/>
              <a:t>solicitar </a:t>
            </a:r>
            <a:r>
              <a:rPr lang="es-HN" dirty="0"/>
              <a:t>el saldo actual. </a:t>
            </a:r>
            <a:endParaRPr lang="es-HN" dirty="0" smtClean="0"/>
          </a:p>
          <a:p>
            <a:pPr marL="0" indent="0">
              <a:buNone/>
            </a:pPr>
            <a:endParaRPr lang="es-HN" dirty="0"/>
          </a:p>
          <a:p>
            <a:pPr marL="0" indent="0">
              <a:buNone/>
            </a:pPr>
            <a:r>
              <a:rPr lang="es-HN" dirty="0" smtClean="0"/>
              <a:t>Una </a:t>
            </a:r>
            <a:r>
              <a:rPr lang="es-HN" dirty="0"/>
              <a:t>clase es similar en concepto a</a:t>
            </a:r>
          </a:p>
          <a:p>
            <a:pPr marL="0" indent="0">
              <a:buNone/>
            </a:pPr>
            <a:r>
              <a:rPr lang="es-HN" dirty="0"/>
              <a:t>los dibujos de ingeniería de un auto, que contienen el diseño de un pedal acelerador, volante de </a:t>
            </a:r>
            <a:r>
              <a:rPr lang="es-HN" dirty="0" smtClean="0"/>
              <a:t>dirección.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27954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1107" y="1340768"/>
            <a:ext cx="3910893" cy="4248472"/>
          </a:xfrm>
        </p:spPr>
        <p:txBody>
          <a:bodyPr>
            <a:normAutofit fontScale="40000" lnSpcReduction="20000"/>
          </a:bodyPr>
          <a:lstStyle/>
          <a:p>
            <a:endParaRPr lang="es-HN" sz="8000" i="1" dirty="0" smtClean="0"/>
          </a:p>
          <a:p>
            <a:r>
              <a:rPr lang="es-HN" sz="8000" i="1" dirty="0" err="1" smtClean="0"/>
              <a:t>Instanciamiento</a:t>
            </a:r>
            <a:endParaRPr lang="es-HN" sz="8000" dirty="0" smtClean="0"/>
          </a:p>
          <a:p>
            <a:pPr marL="0" indent="0">
              <a:buNone/>
            </a:pPr>
            <a:r>
              <a:rPr lang="es-HN" sz="4000" dirty="0" smtClean="0"/>
              <a:t>Así </a:t>
            </a:r>
            <a:r>
              <a:rPr lang="es-HN" sz="4000" dirty="0"/>
              <a:t>como alguien tiene que </a:t>
            </a:r>
            <a:r>
              <a:rPr lang="es-HN" sz="4000" i="1" dirty="0"/>
              <a:t>construir un auto </a:t>
            </a:r>
            <a:r>
              <a:rPr lang="es-HN" sz="4000" dirty="0"/>
              <a:t>a partir de sus dibujos de ingeniería para que otra </a:t>
            </a:r>
            <a:r>
              <a:rPr lang="es-HN" sz="4000" dirty="0" smtClean="0"/>
              <a:t>persona lo </a:t>
            </a:r>
            <a:r>
              <a:rPr lang="es-HN" sz="4000" dirty="0"/>
              <a:t>pueda conducir después, también es necesario </a:t>
            </a:r>
            <a:r>
              <a:rPr lang="es-HN" sz="4000" i="1" dirty="0"/>
              <a:t>crear un objeto </a:t>
            </a:r>
            <a:r>
              <a:rPr lang="es-HN" sz="4000" dirty="0"/>
              <a:t>de una clase para que un programa </a:t>
            </a:r>
            <a:r>
              <a:rPr lang="es-HN" sz="4000" dirty="0" smtClean="0"/>
              <a:t>pueda realizar </a:t>
            </a:r>
            <a:r>
              <a:rPr lang="es-HN" sz="4000" dirty="0"/>
              <a:t>las tareas definidas por los métodos de esa clase. Al proceso de hacer esto se le denomina </a:t>
            </a:r>
            <a:r>
              <a:rPr lang="es-HN" sz="4000" i="1" dirty="0" err="1" smtClean="0"/>
              <a:t>instanciamiento</a:t>
            </a:r>
            <a:r>
              <a:rPr lang="es-HN" sz="4000" dirty="0" smtClean="0"/>
              <a:t>. Entonces</a:t>
            </a:r>
            <a:r>
              <a:rPr lang="es-HN" sz="4000" dirty="0"/>
              <a:t>, un objeto viene siendo una </a:t>
            </a:r>
            <a:r>
              <a:rPr lang="es-HN" sz="4000" b="1" dirty="0"/>
              <a:t>instancia </a:t>
            </a:r>
            <a:r>
              <a:rPr lang="es-HN" sz="4000" dirty="0"/>
              <a:t>de su clase.</a:t>
            </a:r>
          </a:p>
          <a:p>
            <a:endParaRPr lang="es-HN" sz="4000" i="1" dirty="0" smtClean="0"/>
          </a:p>
          <a:p>
            <a:r>
              <a:rPr lang="es-HN" sz="4000" i="1" dirty="0" smtClean="0"/>
              <a:t>Scanner y = new Scanner</a:t>
            </a:r>
          </a:p>
          <a:p>
            <a:r>
              <a:rPr lang="es-HN" sz="4000" i="1" dirty="0" err="1" smtClean="0"/>
              <a:t>Random</a:t>
            </a:r>
            <a:r>
              <a:rPr lang="es-HN" sz="4000" i="1" dirty="0" smtClean="0"/>
              <a:t> r = new </a:t>
            </a:r>
            <a:r>
              <a:rPr lang="es-HN" sz="4000" i="1" dirty="0" err="1" smtClean="0"/>
              <a:t>Random</a:t>
            </a:r>
            <a:endParaRPr lang="es-HN" sz="4000" i="1" dirty="0" smtClean="0"/>
          </a:p>
          <a:p>
            <a:endParaRPr lang="es-HN" sz="4000" i="1" dirty="0"/>
          </a:p>
        </p:txBody>
      </p:sp>
      <p:pic>
        <p:nvPicPr>
          <p:cNvPr id="2050" name="Picture 2" descr="Resultado de imagen para instancia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4824"/>
            <a:ext cx="371363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7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3118" y="1196752"/>
            <a:ext cx="8237764" cy="2376264"/>
          </a:xfrm>
        </p:spPr>
        <p:txBody>
          <a:bodyPr>
            <a:normAutofit fontScale="40000" lnSpcReduction="20000"/>
          </a:bodyPr>
          <a:lstStyle/>
          <a:p>
            <a:endParaRPr lang="es-HN" i="1" dirty="0"/>
          </a:p>
          <a:p>
            <a:pPr marL="0" indent="0">
              <a:buNone/>
            </a:pPr>
            <a:r>
              <a:rPr lang="es-HN" sz="4400" i="1" dirty="0"/>
              <a:t>Reutilización</a:t>
            </a:r>
          </a:p>
          <a:p>
            <a:pPr marL="0" indent="0">
              <a:buNone/>
            </a:pPr>
            <a:r>
              <a:rPr lang="es-HN" dirty="0"/>
              <a:t>Así como los dibujos de ingeniería de un auto se pueden </a:t>
            </a:r>
            <a:r>
              <a:rPr lang="es-HN" i="1" dirty="0"/>
              <a:t>reutilizar </a:t>
            </a:r>
            <a:r>
              <a:rPr lang="es-HN" dirty="0"/>
              <a:t>muchas veces para construir muchos</a:t>
            </a:r>
          </a:p>
          <a:p>
            <a:pPr marL="0" indent="0">
              <a:buNone/>
            </a:pPr>
            <a:r>
              <a:rPr lang="es-HN" dirty="0"/>
              <a:t>autos, también es posible </a:t>
            </a:r>
            <a:r>
              <a:rPr lang="es-HN" i="1" dirty="0"/>
              <a:t>reutilizar </a:t>
            </a:r>
            <a:r>
              <a:rPr lang="es-HN" dirty="0"/>
              <a:t>una clase muchas veces para crear muchos objetos. Al reutilizar las</a:t>
            </a:r>
          </a:p>
          <a:p>
            <a:pPr marL="0" indent="0">
              <a:buNone/>
            </a:pPr>
            <a:r>
              <a:rPr lang="es-HN" dirty="0"/>
              <a:t>clases existentes para crear nuevas clases y programas, ahorramos tiempo y esfuerzo. La reutilización</a:t>
            </a:r>
          </a:p>
          <a:p>
            <a:pPr marL="0" indent="0">
              <a:buNone/>
            </a:pPr>
            <a:r>
              <a:rPr lang="es-HN" dirty="0"/>
              <a:t>también nos ayuda a crear sistemas más confiables y efectivos, debido a que con frecuencia las clases y</a:t>
            </a:r>
          </a:p>
          <a:p>
            <a:pPr marL="0" indent="0">
              <a:buNone/>
            </a:pPr>
            <a:r>
              <a:rPr lang="es-HN" dirty="0"/>
              <a:t>los componentes existentes pasan por un extenso proceso de </a:t>
            </a:r>
            <a:r>
              <a:rPr lang="es-HN" i="1" dirty="0"/>
              <a:t>prueba</a:t>
            </a:r>
            <a:r>
              <a:rPr lang="es-HN" dirty="0"/>
              <a:t>, </a:t>
            </a:r>
            <a:r>
              <a:rPr lang="es-HN" i="1" dirty="0"/>
              <a:t>depuración </a:t>
            </a:r>
            <a:r>
              <a:rPr lang="es-HN" dirty="0"/>
              <a:t>y optimización del</a:t>
            </a:r>
          </a:p>
          <a:p>
            <a:pPr marL="0" indent="0">
              <a:buNone/>
            </a:pPr>
            <a:r>
              <a:rPr lang="es-HN" i="1" dirty="0"/>
              <a:t>desempeño</a:t>
            </a:r>
            <a:r>
              <a:rPr lang="es-HN" dirty="0"/>
              <a:t>. De la misma manera en que la noción de </a:t>
            </a:r>
            <a:r>
              <a:rPr lang="es-HN" i="1" dirty="0"/>
              <a:t>piezas intercambiables </a:t>
            </a:r>
            <a:r>
              <a:rPr lang="es-HN" dirty="0"/>
              <a:t>fue crucial para la </a:t>
            </a:r>
            <a:r>
              <a:rPr lang="es-HN" dirty="0" smtClean="0"/>
              <a:t>Revolución Industrial</a:t>
            </a:r>
            <a:r>
              <a:rPr lang="es-HN" dirty="0"/>
              <a:t>, las clases reutilizables son cruciales para la revolución de software incitada por la </a:t>
            </a:r>
            <a:r>
              <a:rPr lang="es-HN" dirty="0" err="1" smtClean="0"/>
              <a:t>tecnologíade</a:t>
            </a:r>
            <a:r>
              <a:rPr lang="es-HN" dirty="0" smtClean="0"/>
              <a:t> </a:t>
            </a:r>
            <a:r>
              <a:rPr lang="es-HN" dirty="0"/>
              <a:t>objetos.</a:t>
            </a:r>
          </a:p>
          <a:p>
            <a:pPr marL="0" indent="0">
              <a:buNone/>
            </a:pPr>
            <a:endParaRPr lang="es-HN" i="1" dirty="0" smtClean="0"/>
          </a:p>
          <a:p>
            <a:pPr marL="0" indent="0">
              <a:buNone/>
            </a:pPr>
            <a:r>
              <a:rPr lang="es-HN" i="1" dirty="0" smtClean="0"/>
              <a:t>.</a:t>
            </a:r>
            <a:endParaRPr lang="es-HN" dirty="0"/>
          </a:p>
        </p:txBody>
      </p:sp>
      <p:pic>
        <p:nvPicPr>
          <p:cNvPr id="3074" name="Picture 2" descr="Resultado de imagen para serie de carros roj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5115374" cy="176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75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Encapsulamiento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HN" dirty="0"/>
              <a:t>Este proceso (envuelve) los atributos y métodos en objetos; los atributos y métodos de un objeto están muy relacionados entre sí. Los objetos se pueden comunicar entre sí, pero por lo general no se les permite saber cómo están implementados otros objetos; los detalles de implementación están </a:t>
            </a:r>
            <a:r>
              <a:rPr lang="es-HN" i="1" dirty="0"/>
              <a:t>ocultos </a:t>
            </a:r>
            <a:r>
              <a:rPr lang="es-HN" dirty="0"/>
              <a:t>dentro de los mismos objetos</a:t>
            </a:r>
            <a:r>
              <a:rPr lang="es-HN" dirty="0" smtClean="0"/>
              <a:t>. </a:t>
            </a:r>
            <a:endParaRPr lang="es-HN" dirty="0"/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50865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5536" y="170080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sz="2400" b="1" i="1" dirty="0"/>
              <a:t>Mensajes y llamadas a métodos</a:t>
            </a:r>
          </a:p>
          <a:p>
            <a:r>
              <a:rPr lang="es-HN" sz="2000" dirty="0"/>
              <a:t>Cuando conduce un auto, al oprimir el pedal del acelerador envía un </a:t>
            </a:r>
            <a:r>
              <a:rPr lang="es-HN" sz="2000" i="1" dirty="0"/>
              <a:t>mensaje </a:t>
            </a:r>
            <a:r>
              <a:rPr lang="es-HN" sz="2000" dirty="0"/>
              <a:t>al auto para que </a:t>
            </a:r>
            <a:r>
              <a:rPr lang="es-HN" sz="2000" dirty="0" smtClean="0"/>
              <a:t>realice una </a:t>
            </a:r>
            <a:r>
              <a:rPr lang="es-HN" sz="2000" dirty="0"/>
              <a:t>tarea: aumentar la velocidad. De manera similar, es posible </a:t>
            </a:r>
            <a:r>
              <a:rPr lang="es-HN" sz="2000" i="1" dirty="0"/>
              <a:t>enviar mensajes a un objeto</a:t>
            </a:r>
            <a:r>
              <a:rPr lang="es-HN" sz="2000" dirty="0"/>
              <a:t>. Cada </a:t>
            </a:r>
            <a:r>
              <a:rPr lang="es-HN" sz="2000" dirty="0" smtClean="0"/>
              <a:t>mensaje se </a:t>
            </a:r>
            <a:r>
              <a:rPr lang="es-HN" sz="2000" dirty="0"/>
              <a:t>implementa como </a:t>
            </a:r>
            <a:r>
              <a:rPr lang="es-HN" sz="2000" b="1" dirty="0"/>
              <a:t>llamada a método</a:t>
            </a:r>
            <a:r>
              <a:rPr lang="es-HN" sz="2000" dirty="0"/>
              <a:t>, para indicar a un método del objeto que realice su tarea.</a:t>
            </a:r>
          </a:p>
          <a:p>
            <a:r>
              <a:rPr lang="es-HN" sz="2000" dirty="0"/>
              <a:t>Por ejemplo, un programa podría llamar al método </a:t>
            </a:r>
            <a:r>
              <a:rPr lang="es-HN" sz="2000" i="1" dirty="0"/>
              <a:t>depositar </a:t>
            </a:r>
            <a:r>
              <a:rPr lang="es-HN" sz="2000" dirty="0"/>
              <a:t>de un objeto cuenta de banco </a:t>
            </a:r>
            <a:r>
              <a:rPr lang="es-HN" sz="2000" dirty="0" smtClean="0"/>
              <a:t>específico   para </a:t>
            </a:r>
            <a:r>
              <a:rPr lang="es-HN" sz="2000" dirty="0"/>
              <a:t>aumentar el saldo de esa cuenta</a:t>
            </a:r>
            <a:r>
              <a:rPr lang="es-HN" sz="2000" dirty="0" smtClean="0"/>
              <a:t>.</a:t>
            </a:r>
            <a:endParaRPr lang="es-HN" sz="2000" dirty="0"/>
          </a:p>
        </p:txBody>
      </p:sp>
    </p:spTree>
    <p:extLst>
      <p:ext uri="{BB962C8B-B14F-4D97-AF65-F5344CB8AC3E}">
        <p14:creationId xmlns:p14="http://schemas.microsoft.com/office/powerpoint/2010/main" val="158338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7931224" cy="528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brir corchete 1"/>
          <p:cNvSpPr/>
          <p:nvPr/>
        </p:nvSpPr>
        <p:spPr>
          <a:xfrm>
            <a:off x="899592" y="2780928"/>
            <a:ext cx="288032" cy="2304256"/>
          </a:xfrm>
          <a:prstGeom prst="leftBracket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" name="Abrir corchete 2"/>
          <p:cNvSpPr/>
          <p:nvPr/>
        </p:nvSpPr>
        <p:spPr>
          <a:xfrm>
            <a:off x="1763688" y="3789040"/>
            <a:ext cx="45719" cy="936104"/>
          </a:xfrm>
          <a:prstGeom prst="leftBracket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80"/>
            <a:ext cx="8229600" cy="535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brir corchete 1"/>
          <p:cNvSpPr/>
          <p:nvPr/>
        </p:nvSpPr>
        <p:spPr>
          <a:xfrm>
            <a:off x="611560" y="1700808"/>
            <a:ext cx="432048" cy="3384376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" name="Abrir corchete 2"/>
          <p:cNvSpPr/>
          <p:nvPr/>
        </p:nvSpPr>
        <p:spPr>
          <a:xfrm>
            <a:off x="1115616" y="2636912"/>
            <a:ext cx="144016" cy="216024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" name="Rectángulo 3"/>
          <p:cNvSpPr/>
          <p:nvPr/>
        </p:nvSpPr>
        <p:spPr>
          <a:xfrm>
            <a:off x="3203848" y="3645024"/>
            <a:ext cx="180020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1475656" y="4581128"/>
            <a:ext cx="180020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148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38884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HN" sz="4400" b="1" i="1" dirty="0"/>
              <a:t>Atributos y variables de instancia</a:t>
            </a:r>
          </a:p>
          <a:p>
            <a:pPr marL="0" indent="0">
              <a:buNone/>
            </a:pPr>
            <a:endParaRPr lang="es-HN" dirty="0" smtClean="0"/>
          </a:p>
          <a:p>
            <a:pPr marL="0" indent="0">
              <a:buNone/>
            </a:pPr>
            <a:r>
              <a:rPr lang="es-HN" dirty="0" smtClean="0"/>
              <a:t>Además </a:t>
            </a:r>
            <a:r>
              <a:rPr lang="es-HN" dirty="0"/>
              <a:t>de tener capacidades para realizar tareas, un auto también tiene </a:t>
            </a:r>
            <a:r>
              <a:rPr lang="es-HN" i="1" dirty="0"/>
              <a:t>atributos</a:t>
            </a:r>
            <a:r>
              <a:rPr lang="es-HN" dirty="0"/>
              <a:t>: color, número </a:t>
            </a:r>
            <a:r>
              <a:rPr lang="es-HN" dirty="0" smtClean="0"/>
              <a:t>de puertas</a:t>
            </a:r>
            <a:r>
              <a:rPr lang="es-HN" dirty="0"/>
              <a:t>, cantidad de gasolina en el tanque, velocidad actual y registro del total de kilómetros </a:t>
            </a:r>
            <a:r>
              <a:rPr lang="es-HN" dirty="0" smtClean="0"/>
              <a:t>recorridos (es </a:t>
            </a:r>
            <a:r>
              <a:rPr lang="es-HN" dirty="0"/>
              <a:t>decir, la lectura de su velocímetro). Al igual que sus capacidades, los atributos del auto se </a:t>
            </a:r>
            <a:r>
              <a:rPr lang="es-HN" dirty="0" smtClean="0"/>
              <a:t>representan como </a:t>
            </a:r>
            <a:r>
              <a:rPr lang="es-HN" dirty="0"/>
              <a:t>parte de su diseño en sus diagramas de ingeniería (que, por ejemplo, agregan un velocímetro y </a:t>
            </a:r>
            <a:r>
              <a:rPr lang="es-HN" dirty="0" smtClean="0"/>
              <a:t>un indicador </a:t>
            </a:r>
            <a:r>
              <a:rPr lang="es-HN" dirty="0"/>
              <a:t>de combustible). Al conducir un auto real, estos atributos van incluidos. Cada auto </a:t>
            </a:r>
            <a:r>
              <a:rPr lang="es-HN" dirty="0" smtClean="0"/>
              <a:t>conserva sus </a:t>
            </a:r>
            <a:r>
              <a:rPr lang="es-HN" i="1" dirty="0"/>
              <a:t>propios </a:t>
            </a:r>
            <a:r>
              <a:rPr lang="es-HN" dirty="0"/>
              <a:t>atributos. Por ejemplo, cada uno sabe cuánta gasolina hay en su tanque, pero </a:t>
            </a:r>
            <a:r>
              <a:rPr lang="es-HN" i="1" dirty="0"/>
              <a:t>no </a:t>
            </a:r>
            <a:r>
              <a:rPr lang="es-HN" dirty="0"/>
              <a:t>cuánta </a:t>
            </a:r>
            <a:r>
              <a:rPr lang="es-HN" dirty="0" smtClean="0"/>
              <a:t>hay en </a:t>
            </a:r>
            <a:r>
              <a:rPr lang="es-HN" dirty="0"/>
              <a:t>los tanques de </a:t>
            </a:r>
            <a:r>
              <a:rPr lang="es-HN" i="1" dirty="0"/>
              <a:t>otros </a:t>
            </a:r>
            <a:r>
              <a:rPr lang="es-HN" dirty="0" smtClean="0"/>
              <a:t>autos. De </a:t>
            </a:r>
            <a:r>
              <a:rPr lang="es-HN" dirty="0"/>
              <a:t>manera similar, un objeto tiene atributos que lleva consigo a medida que se utiliza en un </a:t>
            </a:r>
            <a:r>
              <a:rPr lang="es-HN" dirty="0" smtClean="0"/>
              <a:t>programa. Estos </a:t>
            </a:r>
            <a:r>
              <a:rPr lang="es-HN" dirty="0"/>
              <a:t>atributos se especifican como parte de la clase del objeto. Por ejemplo, un objeto </a:t>
            </a:r>
            <a:r>
              <a:rPr lang="es-HN" dirty="0" err="1" smtClean="0"/>
              <a:t>cuentabancaria</a:t>
            </a:r>
            <a:r>
              <a:rPr lang="es-HN" dirty="0" smtClean="0"/>
              <a:t> tiene </a:t>
            </a:r>
            <a:r>
              <a:rPr lang="es-HN" dirty="0"/>
              <a:t>un </a:t>
            </a:r>
            <a:r>
              <a:rPr lang="es-HN" i="1" dirty="0"/>
              <a:t>atributo saldo </a:t>
            </a:r>
            <a:r>
              <a:rPr lang="es-HN" dirty="0"/>
              <a:t>que representa la cantidad de dinero en la cuenta. Cada objeto </a:t>
            </a:r>
            <a:r>
              <a:rPr lang="es-HN" dirty="0" smtClean="0"/>
              <a:t>cuenta bancaria </a:t>
            </a:r>
            <a:r>
              <a:rPr lang="es-HN" dirty="0"/>
              <a:t>conoce el saldo de la cuenta que representa, pero </a:t>
            </a:r>
            <a:r>
              <a:rPr lang="es-HN" i="1" dirty="0"/>
              <a:t>no </a:t>
            </a:r>
            <a:r>
              <a:rPr lang="es-HN" dirty="0"/>
              <a:t>los saldos de las </a:t>
            </a:r>
            <a:r>
              <a:rPr lang="es-HN" i="1" dirty="0"/>
              <a:t>otras </a:t>
            </a:r>
            <a:r>
              <a:rPr lang="es-HN" dirty="0"/>
              <a:t>cuentas en </a:t>
            </a:r>
            <a:r>
              <a:rPr lang="es-HN" dirty="0" smtClean="0"/>
              <a:t>el banco</a:t>
            </a:r>
            <a:r>
              <a:rPr lang="es-HN" dirty="0"/>
              <a:t>. Los atributos se especifican mediante las </a:t>
            </a:r>
            <a:r>
              <a:rPr lang="es-HN" b="1" dirty="0"/>
              <a:t>variables de instancia </a:t>
            </a:r>
            <a:r>
              <a:rPr lang="es-HN" dirty="0"/>
              <a:t>de la clase.</a:t>
            </a:r>
          </a:p>
          <a:p>
            <a:endParaRPr lang="es-HN" dirty="0"/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336680"/>
            <a:ext cx="36290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7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08712"/>
          </a:xfrm>
        </p:spPr>
        <p:txBody>
          <a:bodyPr>
            <a:normAutofit fontScale="32500" lnSpcReduction="20000"/>
          </a:bodyPr>
          <a:lstStyle/>
          <a:p>
            <a:endParaRPr lang="es-HN" sz="5600" b="1" dirty="0" smtClean="0"/>
          </a:p>
          <a:p>
            <a:pPr marL="0" indent="0">
              <a:buNone/>
            </a:pPr>
            <a:endParaRPr lang="es-HN" sz="5600" b="1" dirty="0"/>
          </a:p>
          <a:p>
            <a:pPr marL="0" indent="0">
              <a:buNone/>
            </a:pPr>
            <a:r>
              <a:rPr lang="es-HN" sz="7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Declaración </a:t>
            </a:r>
            <a:r>
              <a:rPr lang="es-HN" sz="7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un método con un </a:t>
            </a:r>
            <a:r>
              <a:rPr lang="es-HN" sz="7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parámetro</a:t>
            </a:r>
          </a:p>
          <a:p>
            <a:pPr marL="0" indent="0">
              <a:buNone/>
            </a:pPr>
            <a:endParaRPr lang="es-HN" sz="5600" dirty="0" smtClean="0"/>
          </a:p>
          <a:p>
            <a:pPr marL="0" indent="0">
              <a:buNone/>
            </a:pPr>
            <a:r>
              <a:rPr lang="es-HN" sz="5600" dirty="0" smtClean="0"/>
              <a:t>A </a:t>
            </a:r>
            <a:r>
              <a:rPr lang="es-HN" sz="5600" dirty="0"/>
              <a:t>la información adicional se le conoce como </a:t>
            </a:r>
            <a:r>
              <a:rPr lang="es-HN" sz="5600" b="1" dirty="0"/>
              <a:t>parámetro</a:t>
            </a:r>
            <a:r>
              <a:rPr lang="es-HN" sz="5600" dirty="0"/>
              <a:t>; el </a:t>
            </a:r>
            <a:r>
              <a:rPr lang="es-HN" sz="5600" dirty="0" smtClean="0"/>
              <a:t>valor del </a:t>
            </a:r>
            <a:r>
              <a:rPr lang="es-HN" sz="5600" dirty="0"/>
              <a:t>parámetro ayuda al auto a determinar qué tan rápido debe acelerar. De manera similar, un </a:t>
            </a:r>
            <a:r>
              <a:rPr lang="es-HN" sz="5600" dirty="0" smtClean="0"/>
              <a:t>método puede </a:t>
            </a:r>
            <a:r>
              <a:rPr lang="es-HN" sz="5600" dirty="0"/>
              <a:t>requerir uno o más parámetros que representan la información adicional que necesita para </a:t>
            </a:r>
            <a:r>
              <a:rPr lang="es-HN" sz="5600" dirty="0" smtClean="0"/>
              <a:t>realizar su </a:t>
            </a:r>
            <a:r>
              <a:rPr lang="es-HN" sz="5600" dirty="0"/>
              <a:t>tarea. Los parámetros se definen en una </a:t>
            </a:r>
            <a:r>
              <a:rPr lang="es-HN" sz="5600" b="1" dirty="0"/>
              <a:t>lista de parámetros </a:t>
            </a:r>
            <a:r>
              <a:rPr lang="es-HN" sz="5600" dirty="0"/>
              <a:t>separada por comas, ubicada dentro </a:t>
            </a:r>
            <a:r>
              <a:rPr lang="es-HN" sz="5600" dirty="0" smtClean="0"/>
              <a:t>de los </a:t>
            </a:r>
            <a:r>
              <a:rPr lang="es-HN" sz="5600" dirty="0"/>
              <a:t>paréntesis que van después del nombre del método. Cada parámetro debe especificar un tipo y </a:t>
            </a:r>
            <a:r>
              <a:rPr lang="es-HN" sz="5600" dirty="0" smtClean="0"/>
              <a:t>un nombre </a:t>
            </a:r>
            <a:r>
              <a:rPr lang="es-HN" sz="5600" dirty="0"/>
              <a:t>de variable. La lista de parámetros puede contener cualquier número de éstos, o inclusive </a:t>
            </a:r>
            <a:r>
              <a:rPr lang="es-HN" sz="5600" dirty="0" smtClean="0"/>
              <a:t>ninguno. Los </a:t>
            </a:r>
            <a:r>
              <a:rPr lang="es-HN" sz="5600" dirty="0"/>
              <a:t>paréntesis vacíos después del nombre del método (como en la línea 7 de la figura 3.1) indican </a:t>
            </a:r>
            <a:r>
              <a:rPr lang="es-HN" sz="5600" dirty="0" smtClean="0"/>
              <a:t>que un </a:t>
            </a:r>
            <a:r>
              <a:rPr lang="es-HN" sz="5600" dirty="0"/>
              <a:t>método </a:t>
            </a:r>
            <a:r>
              <a:rPr lang="es-HN" sz="5600" i="1" dirty="0"/>
              <a:t>no </a:t>
            </a:r>
            <a:r>
              <a:rPr lang="es-HN" sz="5600" dirty="0"/>
              <a:t>requiere parámetros.</a:t>
            </a:r>
          </a:p>
          <a:p>
            <a:endParaRPr lang="es-HN" i="1" dirty="0" smtClean="0"/>
          </a:p>
          <a:p>
            <a:pPr marL="0" indent="0">
              <a:buNone/>
            </a:pPr>
            <a:endParaRPr lang="es-HN" i="1" dirty="0" smtClean="0"/>
          </a:p>
          <a:p>
            <a:pPr marL="0" indent="0">
              <a:buNone/>
            </a:pPr>
            <a:endParaRPr lang="es-HN" sz="8600" i="1" dirty="0"/>
          </a:p>
          <a:p>
            <a:pPr marL="0" indent="0">
              <a:buNone/>
            </a:pPr>
            <a:r>
              <a:rPr lang="es-HN" sz="71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Argumentos </a:t>
            </a:r>
            <a:r>
              <a:rPr lang="es-HN" sz="71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para un método</a:t>
            </a:r>
          </a:p>
          <a:p>
            <a:pPr marL="0" indent="0">
              <a:buNone/>
            </a:pPr>
            <a:endParaRPr lang="es-HN" sz="5000" dirty="0" smtClean="0"/>
          </a:p>
          <a:p>
            <a:pPr marL="0" indent="0">
              <a:buNone/>
            </a:pPr>
            <a:r>
              <a:rPr lang="es-HN" sz="5000" dirty="0" smtClean="0"/>
              <a:t>La </a:t>
            </a:r>
            <a:r>
              <a:rPr lang="es-HN" sz="5000" dirty="0"/>
              <a:t>llamada a un método proporciona valores (llamados </a:t>
            </a:r>
            <a:r>
              <a:rPr lang="es-HN" sz="5000" i="1" dirty="0"/>
              <a:t>argumentos</a:t>
            </a:r>
            <a:r>
              <a:rPr lang="es-HN" sz="5000" dirty="0"/>
              <a:t>) para cada uno de los </a:t>
            </a:r>
            <a:r>
              <a:rPr lang="es-HN" sz="5000" dirty="0" smtClean="0"/>
              <a:t>parámetros de </a:t>
            </a:r>
            <a:r>
              <a:rPr lang="es-HN" sz="5000" dirty="0"/>
              <a:t>ese método. </a:t>
            </a:r>
            <a:endParaRPr lang="es-HN" sz="5000" i="1" dirty="0"/>
          </a:p>
        </p:txBody>
      </p:sp>
    </p:spTree>
    <p:extLst>
      <p:ext uri="{BB962C8B-B14F-4D97-AF65-F5344CB8AC3E}">
        <p14:creationId xmlns:p14="http://schemas.microsoft.com/office/powerpoint/2010/main" val="36157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496944" cy="5976664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chemeClr val="tx2"/>
                </a:solidFill>
              </a:rPr>
              <a:t>OBJETIVOS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HN" sz="2000" b="1" dirty="0" smtClean="0">
                <a:solidFill>
                  <a:schemeClr val="tx1"/>
                </a:solidFill>
              </a:rPr>
              <a:t>Implementar </a:t>
            </a:r>
            <a:r>
              <a:rPr lang="es-HN" sz="2000" b="1" dirty="0">
                <a:solidFill>
                  <a:schemeClr val="tx1"/>
                </a:solidFill>
              </a:rPr>
              <a:t>los </a:t>
            </a:r>
            <a:r>
              <a:rPr lang="es-HN" sz="2000" b="1" u="sng" dirty="0">
                <a:solidFill>
                  <a:schemeClr val="tx1"/>
                </a:solidFill>
              </a:rPr>
              <a:t>comportamientos</a:t>
            </a:r>
            <a:r>
              <a:rPr lang="es-HN" sz="2000" b="1" dirty="0">
                <a:solidFill>
                  <a:schemeClr val="tx1"/>
                </a:solidFill>
              </a:rPr>
              <a:t> de una clase como métodos</a:t>
            </a:r>
            <a:r>
              <a:rPr lang="es-HN" sz="2000" b="1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HN" sz="2000" b="1" dirty="0" smtClean="0">
                <a:solidFill>
                  <a:schemeClr val="tx1"/>
                </a:solidFill>
              </a:rPr>
              <a:t>Declarar </a:t>
            </a:r>
            <a:r>
              <a:rPr lang="es-HN" sz="2000" b="1" dirty="0">
                <a:solidFill>
                  <a:schemeClr val="tx1"/>
                </a:solidFill>
              </a:rPr>
              <a:t>una clase y </a:t>
            </a:r>
            <a:r>
              <a:rPr lang="es-HN" sz="2000" b="1" dirty="0" smtClean="0">
                <a:solidFill>
                  <a:schemeClr val="tx1"/>
                </a:solidFill>
              </a:rPr>
              <a:t>utilizarla para </a:t>
            </a:r>
            <a:r>
              <a:rPr lang="es-HN" sz="2000" b="1" dirty="0">
                <a:solidFill>
                  <a:schemeClr val="tx1"/>
                </a:solidFill>
              </a:rPr>
              <a:t>crear un objeto</a:t>
            </a:r>
            <a:r>
              <a:rPr lang="es-HN" sz="2000" b="1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HN" sz="2000" b="1" dirty="0" smtClean="0">
                <a:solidFill>
                  <a:schemeClr val="tx1"/>
                </a:solidFill>
              </a:rPr>
              <a:t>Implementar </a:t>
            </a:r>
            <a:r>
              <a:rPr lang="es-HN" sz="2000" b="1" dirty="0">
                <a:solidFill>
                  <a:schemeClr val="tx1"/>
                </a:solidFill>
              </a:rPr>
              <a:t>los atributos </a:t>
            </a:r>
            <a:r>
              <a:rPr lang="es-HN" sz="2000" b="1" dirty="0" smtClean="0">
                <a:solidFill>
                  <a:schemeClr val="tx1"/>
                </a:solidFill>
              </a:rPr>
              <a:t>de una </a:t>
            </a:r>
            <a:r>
              <a:rPr lang="es-HN" sz="2000" b="1" dirty="0">
                <a:solidFill>
                  <a:schemeClr val="tx1"/>
                </a:solidFill>
              </a:rPr>
              <a:t>clase como </a:t>
            </a:r>
            <a:r>
              <a:rPr lang="es-HN" sz="2000" b="1" dirty="0" smtClean="0">
                <a:solidFill>
                  <a:schemeClr val="tx1"/>
                </a:solidFill>
              </a:rPr>
              <a:t>variables de </a:t>
            </a:r>
            <a:r>
              <a:rPr lang="es-HN" sz="2000" b="1" dirty="0">
                <a:solidFill>
                  <a:schemeClr val="tx1"/>
                </a:solidFill>
              </a:rPr>
              <a:t>instancia y propiedades.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HN" sz="2000" b="1" dirty="0" smtClean="0">
                <a:solidFill>
                  <a:schemeClr val="tx1"/>
                </a:solidFill>
              </a:rPr>
              <a:t>Llamar </a:t>
            </a:r>
            <a:r>
              <a:rPr lang="es-HN" sz="2000" b="1" dirty="0">
                <a:solidFill>
                  <a:schemeClr val="tx1"/>
                </a:solidFill>
              </a:rPr>
              <a:t>a los métodos </a:t>
            </a:r>
            <a:r>
              <a:rPr lang="es-HN" sz="2000" b="1" dirty="0" smtClean="0">
                <a:solidFill>
                  <a:schemeClr val="tx1"/>
                </a:solidFill>
              </a:rPr>
              <a:t>de un </a:t>
            </a:r>
            <a:r>
              <a:rPr lang="es-HN" sz="2000" b="1" dirty="0">
                <a:solidFill>
                  <a:schemeClr val="tx1"/>
                </a:solidFill>
              </a:rPr>
              <a:t>objeto para hacer </a:t>
            </a:r>
            <a:r>
              <a:rPr lang="es-HN" sz="2000" b="1" dirty="0" smtClean="0">
                <a:solidFill>
                  <a:schemeClr val="tx1"/>
                </a:solidFill>
              </a:rPr>
              <a:t>que realicen </a:t>
            </a:r>
            <a:r>
              <a:rPr lang="es-HN" sz="2000" b="1" dirty="0">
                <a:solidFill>
                  <a:schemeClr val="tx1"/>
                </a:solidFill>
              </a:rPr>
              <a:t>sus tareas</a:t>
            </a:r>
            <a:r>
              <a:rPr lang="es-HN" sz="2000" b="1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HN" sz="2000" b="1" dirty="0" smtClean="0">
                <a:solidFill>
                  <a:schemeClr val="tx1"/>
                </a:solidFill>
              </a:rPr>
              <a:t>Conocer </a:t>
            </a:r>
            <a:r>
              <a:rPr lang="es-HN" sz="2000" b="1" dirty="0">
                <a:solidFill>
                  <a:schemeClr val="tx1"/>
                </a:solidFill>
              </a:rPr>
              <a:t>cuáles son las </a:t>
            </a:r>
            <a:r>
              <a:rPr lang="es-HN" sz="2000" b="1" dirty="0" smtClean="0">
                <a:solidFill>
                  <a:schemeClr val="tx1"/>
                </a:solidFill>
              </a:rPr>
              <a:t>variables de </a:t>
            </a:r>
            <a:r>
              <a:rPr lang="es-HN" sz="2000" b="1" dirty="0">
                <a:solidFill>
                  <a:schemeClr val="tx1"/>
                </a:solidFill>
              </a:rPr>
              <a:t>instancia de una clase y </a:t>
            </a:r>
            <a:r>
              <a:rPr lang="es-HN" sz="2000" b="1" dirty="0" smtClean="0">
                <a:solidFill>
                  <a:schemeClr val="tx1"/>
                </a:solidFill>
              </a:rPr>
              <a:t>las variables locales </a:t>
            </a:r>
            <a:r>
              <a:rPr lang="es-HN" sz="2000" b="1" dirty="0">
                <a:solidFill>
                  <a:schemeClr val="tx1"/>
                </a:solidFill>
              </a:rPr>
              <a:t>de un método</a:t>
            </a:r>
            <a:r>
              <a:rPr lang="es-HN" sz="2000" b="1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HN" sz="2000" b="1" dirty="0" smtClean="0">
                <a:solidFill>
                  <a:schemeClr val="tx1"/>
                </a:solidFill>
              </a:rPr>
              <a:t>Utilizar </a:t>
            </a:r>
            <a:r>
              <a:rPr lang="es-HN" sz="2000" b="1" dirty="0">
                <a:solidFill>
                  <a:schemeClr val="tx1"/>
                </a:solidFill>
              </a:rPr>
              <a:t>un constructor </a:t>
            </a:r>
            <a:r>
              <a:rPr lang="es-HN" sz="2000" b="1" dirty="0" smtClean="0">
                <a:solidFill>
                  <a:schemeClr val="tx1"/>
                </a:solidFill>
              </a:rPr>
              <a:t>para inicializar </a:t>
            </a:r>
            <a:r>
              <a:rPr lang="es-HN" sz="2000" b="1" dirty="0">
                <a:solidFill>
                  <a:schemeClr val="tx1"/>
                </a:solidFill>
              </a:rPr>
              <a:t>los datos de </a:t>
            </a:r>
            <a:r>
              <a:rPr lang="es-HN" sz="2000" b="1" dirty="0" smtClean="0">
                <a:solidFill>
                  <a:schemeClr val="tx1"/>
                </a:solidFill>
              </a:rPr>
              <a:t>un objeto.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HN" sz="2000" b="1" dirty="0" smtClean="0">
                <a:solidFill>
                  <a:schemeClr val="tx1"/>
                </a:solidFill>
              </a:rPr>
              <a:t>Conocer </a:t>
            </a:r>
            <a:r>
              <a:rPr lang="es-HN" sz="2000" b="1" dirty="0">
                <a:solidFill>
                  <a:schemeClr val="tx1"/>
                </a:solidFill>
              </a:rPr>
              <a:t>las diferencias </a:t>
            </a:r>
            <a:r>
              <a:rPr lang="es-HN" sz="2000" b="1" dirty="0" smtClean="0">
                <a:solidFill>
                  <a:schemeClr val="tx1"/>
                </a:solidFill>
              </a:rPr>
              <a:t>entre los </a:t>
            </a:r>
            <a:r>
              <a:rPr lang="es-HN" sz="2000" b="1" dirty="0">
                <a:solidFill>
                  <a:schemeClr val="tx1"/>
                </a:solidFill>
              </a:rPr>
              <a:t>tipos primitivos y </a:t>
            </a:r>
            <a:r>
              <a:rPr lang="es-HN" sz="2000" b="1" dirty="0" smtClean="0">
                <a:solidFill>
                  <a:schemeClr val="tx1"/>
                </a:solidFill>
              </a:rPr>
              <a:t>los tipos </a:t>
            </a:r>
            <a:r>
              <a:rPr lang="es-HN" sz="2000" b="1" dirty="0">
                <a:solidFill>
                  <a:schemeClr val="tx1"/>
                </a:solidFill>
              </a:rPr>
              <a:t>por referencia.</a:t>
            </a:r>
          </a:p>
        </p:txBody>
      </p:sp>
    </p:spTree>
    <p:extLst>
      <p:ext uri="{BB962C8B-B14F-4D97-AF65-F5344CB8AC3E}">
        <p14:creationId xmlns:p14="http://schemas.microsoft.com/office/powerpoint/2010/main" val="7808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8229600" cy="47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echa izquierda 5"/>
          <p:cNvSpPr/>
          <p:nvPr/>
        </p:nvSpPr>
        <p:spPr>
          <a:xfrm>
            <a:off x="6012160" y="3933056"/>
            <a:ext cx="936104" cy="1440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CuadroTexto 6"/>
          <p:cNvSpPr txBox="1"/>
          <p:nvPr/>
        </p:nvSpPr>
        <p:spPr>
          <a:xfrm>
            <a:off x="6948264" y="378904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 smtClean="0"/>
              <a:t>PARAMETRO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1279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10" y="548680"/>
            <a:ext cx="727658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echa izquierda 2"/>
          <p:cNvSpPr/>
          <p:nvPr/>
        </p:nvSpPr>
        <p:spPr>
          <a:xfrm>
            <a:off x="6372200" y="5517232"/>
            <a:ext cx="1152128" cy="189735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" name="CuadroTexto 3"/>
          <p:cNvSpPr txBox="1"/>
          <p:nvPr/>
        </p:nvSpPr>
        <p:spPr>
          <a:xfrm>
            <a:off x="7524328" y="5445224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 smtClean="0"/>
              <a:t>Argumento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9425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HN" sz="51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Variables de instancia, campos, variables locales</a:t>
            </a:r>
            <a:endParaRPr lang="es-HN" sz="5100" b="1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s-HN" dirty="0" smtClean="0"/>
          </a:p>
          <a:p>
            <a:pPr marL="0" indent="0">
              <a:buNone/>
            </a:pPr>
            <a:r>
              <a:rPr lang="es-HN" sz="4000" dirty="0" smtClean="0"/>
              <a:t>En el capítulo 2 declaramos todas las variables de una aplicación en el método </a:t>
            </a:r>
            <a:r>
              <a:rPr lang="es-HN" sz="4000" dirty="0" err="1" smtClean="0"/>
              <a:t>main</a:t>
            </a:r>
            <a:r>
              <a:rPr lang="es-HN" sz="4000" dirty="0" smtClean="0"/>
              <a:t>. Las variables que se declaran en el cuerpo de un método específico se conocen como </a:t>
            </a:r>
            <a:r>
              <a:rPr lang="es-HN" sz="4000" b="1" dirty="0" smtClean="0"/>
              <a:t>variables locales</a:t>
            </a:r>
            <a:r>
              <a:rPr lang="es-HN" sz="4000" dirty="0" smtClean="0"/>
              <a:t>, y sólo se pueden utilizar en ese método. Cuando termina ese método, se pierden los valores de sus variables locales. </a:t>
            </a:r>
          </a:p>
          <a:p>
            <a:pPr marL="0" indent="0">
              <a:buNone/>
            </a:pPr>
            <a:endParaRPr lang="es-HN" sz="4000" dirty="0"/>
          </a:p>
          <a:p>
            <a:pPr marL="0" indent="0">
              <a:buNone/>
            </a:pPr>
            <a:endParaRPr lang="es-HN" sz="4000" dirty="0"/>
          </a:p>
          <a:p>
            <a:pPr marL="0" indent="0">
              <a:buNone/>
            </a:pPr>
            <a:r>
              <a:rPr lang="es-HN" sz="4000" dirty="0" smtClean="0"/>
              <a:t>Una clase consiste en uno o más métodos que manipulan los atributos pertenecientes a un objeto específico de la clase. Los atributos se representan como variables en la declaración de la clase. Dichas variables se llaman </a:t>
            </a:r>
            <a:r>
              <a:rPr lang="es-HN" sz="4000" b="1" dirty="0" smtClean="0"/>
              <a:t>campos </a:t>
            </a:r>
            <a:r>
              <a:rPr lang="es-HN" sz="4000" dirty="0" smtClean="0"/>
              <a:t>y se declaran </a:t>
            </a:r>
            <a:r>
              <a:rPr lang="es-HN" sz="4000" i="1" dirty="0" smtClean="0"/>
              <a:t>dentro </a:t>
            </a:r>
            <a:r>
              <a:rPr lang="es-HN" sz="4000" dirty="0" smtClean="0"/>
              <a:t>de la declaración de una clase, pero</a:t>
            </a:r>
          </a:p>
          <a:p>
            <a:pPr marL="0" indent="0">
              <a:buNone/>
            </a:pPr>
            <a:r>
              <a:rPr lang="es-HN" sz="4000" i="1" dirty="0" smtClean="0"/>
              <a:t>fuera </a:t>
            </a:r>
            <a:r>
              <a:rPr lang="es-HN" sz="4000" dirty="0" smtClean="0"/>
              <a:t>de los cuerpos de las declaraciones de los métodos de ésta. </a:t>
            </a:r>
          </a:p>
          <a:p>
            <a:pPr marL="0" indent="0">
              <a:buNone/>
            </a:pPr>
            <a:endParaRPr lang="es-HN" sz="4000" dirty="0"/>
          </a:p>
          <a:p>
            <a:pPr marL="0" indent="0">
              <a:buNone/>
            </a:pPr>
            <a:r>
              <a:rPr lang="es-HN" sz="4000" dirty="0" smtClean="0"/>
              <a:t>Cada objeto de una clase mantiene su propia copia de un atributo, el campo que representa a ese atributo se conoce también como </a:t>
            </a:r>
            <a:r>
              <a:rPr lang="es-HN" sz="4000" b="1" dirty="0" smtClean="0"/>
              <a:t>variable de instancia</a:t>
            </a:r>
            <a:r>
              <a:rPr lang="es-HN" sz="4000" dirty="0" smtClean="0"/>
              <a:t>; cada objeto (instancia) de la clase tiene una instancia separada de la variable en memoria. </a:t>
            </a:r>
            <a:endParaRPr lang="es-HN" sz="4000" dirty="0"/>
          </a:p>
        </p:txBody>
      </p:sp>
    </p:spTree>
    <p:extLst>
      <p:ext uri="{BB962C8B-B14F-4D97-AF65-F5344CB8AC3E}">
        <p14:creationId xmlns:p14="http://schemas.microsoft.com/office/powerpoint/2010/main" val="5745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064895" cy="579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brir corchete 1"/>
          <p:cNvSpPr/>
          <p:nvPr/>
        </p:nvSpPr>
        <p:spPr>
          <a:xfrm>
            <a:off x="611560" y="1700808"/>
            <a:ext cx="216024" cy="79208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" name="Abrir corchete 3"/>
          <p:cNvSpPr/>
          <p:nvPr/>
        </p:nvSpPr>
        <p:spPr>
          <a:xfrm>
            <a:off x="539552" y="3140968"/>
            <a:ext cx="216024" cy="79208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" name="Abrir corchete 2"/>
          <p:cNvSpPr/>
          <p:nvPr/>
        </p:nvSpPr>
        <p:spPr>
          <a:xfrm>
            <a:off x="539552" y="4437112"/>
            <a:ext cx="216024" cy="144016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Abrir corchete 4"/>
          <p:cNvSpPr/>
          <p:nvPr/>
        </p:nvSpPr>
        <p:spPr>
          <a:xfrm>
            <a:off x="323528" y="620688"/>
            <a:ext cx="288032" cy="5544616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309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822960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11763"/>
            <a:ext cx="8667578" cy="3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275856" y="2924944"/>
            <a:ext cx="20162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1475656" y="3573016"/>
            <a:ext cx="20162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1331640" y="4437112"/>
            <a:ext cx="20162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1331640" y="5301208"/>
            <a:ext cx="20162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158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HN" sz="27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Los métodos </a:t>
            </a:r>
            <a:r>
              <a:rPr lang="es-HN" sz="27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</a:t>
            </a:r>
            <a:r>
              <a:rPr lang="es-HN" sz="27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stablecer </a:t>
            </a:r>
            <a:r>
              <a:rPr lang="es-HN" sz="27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 </a:t>
            </a:r>
            <a:r>
              <a:rPr lang="es-HN" sz="27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</a:t>
            </a:r>
            <a:r>
              <a:rPr lang="es-HN" sz="27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btener</a:t>
            </a:r>
            <a:r>
              <a:rPr lang="es-HN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s-HN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s-HN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s-HN" dirty="0" smtClean="0"/>
          </a:p>
          <a:p>
            <a:pPr marL="0" indent="0">
              <a:buNone/>
            </a:pPr>
            <a:r>
              <a:rPr lang="es-HN" dirty="0" smtClean="0"/>
              <a:t>Los </a:t>
            </a:r>
            <a:r>
              <a:rPr lang="es-HN" dirty="0"/>
              <a:t>campos </a:t>
            </a:r>
            <a:r>
              <a:rPr lang="es-HN" dirty="0" err="1"/>
              <a:t>private</a:t>
            </a:r>
            <a:r>
              <a:rPr lang="es-HN" dirty="0"/>
              <a:t> de una clase pueden manipularse </a:t>
            </a:r>
            <a:r>
              <a:rPr lang="es-HN" i="1" dirty="0"/>
              <a:t>sólo </a:t>
            </a:r>
            <a:r>
              <a:rPr lang="es-HN" dirty="0"/>
              <a:t>mediante los métodos de esa clase. Por </a:t>
            </a:r>
            <a:r>
              <a:rPr lang="es-HN" dirty="0" smtClean="0"/>
              <a:t>lo tanto</a:t>
            </a:r>
            <a:r>
              <a:rPr lang="es-HN" dirty="0"/>
              <a:t>, </a:t>
            </a:r>
            <a:r>
              <a:rPr lang="es-HN" dirty="0" smtClean="0"/>
              <a:t>cualquier </a:t>
            </a:r>
            <a:r>
              <a:rPr lang="es-HN" dirty="0"/>
              <a:t>clase que llame a los métodos del </a:t>
            </a:r>
            <a:r>
              <a:rPr lang="es-HN" dirty="0" smtClean="0"/>
              <a:t>objeto </a:t>
            </a:r>
            <a:r>
              <a:rPr lang="es-HN" dirty="0"/>
              <a:t>llama a </a:t>
            </a:r>
            <a:r>
              <a:rPr lang="es-HN" dirty="0" smtClean="0"/>
              <a:t>los métodos </a:t>
            </a:r>
            <a:r>
              <a:rPr lang="es-HN" dirty="0" err="1"/>
              <a:t>public</a:t>
            </a:r>
            <a:r>
              <a:rPr lang="es-HN" dirty="0"/>
              <a:t> de la clase para manipular los campos </a:t>
            </a:r>
            <a:r>
              <a:rPr lang="es-HN" dirty="0" err="1"/>
              <a:t>private</a:t>
            </a:r>
            <a:r>
              <a:rPr lang="es-HN" dirty="0"/>
              <a:t> de un objeto de esa clase. </a:t>
            </a:r>
            <a:endParaRPr lang="es-HN" dirty="0" smtClean="0"/>
          </a:p>
          <a:p>
            <a:pPr marL="0" indent="0">
              <a:buNone/>
            </a:pPr>
            <a:endParaRPr lang="es-HN" dirty="0"/>
          </a:p>
          <a:p>
            <a:pPr marL="0" indent="0">
              <a:buNone/>
            </a:pPr>
            <a:r>
              <a:rPr lang="es-HN" dirty="0" smtClean="0"/>
              <a:t>Esto </a:t>
            </a:r>
            <a:r>
              <a:rPr lang="es-HN" dirty="0"/>
              <a:t>explica </a:t>
            </a:r>
            <a:r>
              <a:rPr lang="es-HN" dirty="0" smtClean="0"/>
              <a:t>por qué </a:t>
            </a:r>
            <a:r>
              <a:rPr lang="es-HN" dirty="0"/>
              <a:t>las instrucciones en el método </a:t>
            </a:r>
            <a:r>
              <a:rPr lang="es-HN" dirty="0" err="1"/>
              <a:t>main</a:t>
            </a:r>
            <a:r>
              <a:rPr lang="es-HN" dirty="0"/>
              <a:t> (figura 3.8) llaman a los métodos </a:t>
            </a:r>
            <a:r>
              <a:rPr lang="es-HN" dirty="0" err="1" smtClean="0"/>
              <a:t>establecerNombreDelCurso</a:t>
            </a:r>
            <a:r>
              <a:rPr lang="es-HN" dirty="0" smtClean="0"/>
              <a:t>, </a:t>
            </a:r>
            <a:r>
              <a:rPr lang="es-HN" dirty="0" err="1" smtClean="0"/>
              <a:t>obtenerNombreDelCurso</a:t>
            </a:r>
            <a:r>
              <a:rPr lang="es-HN" dirty="0" smtClean="0"/>
              <a:t> </a:t>
            </a:r>
            <a:r>
              <a:rPr lang="es-HN" dirty="0"/>
              <a:t>y </a:t>
            </a:r>
            <a:r>
              <a:rPr lang="es-HN" dirty="0" err="1"/>
              <a:t>mostrarMensaje</a:t>
            </a:r>
            <a:r>
              <a:rPr lang="es-HN" dirty="0"/>
              <a:t> en un objeto </a:t>
            </a:r>
            <a:r>
              <a:rPr lang="es-HN" dirty="0" err="1"/>
              <a:t>LibroCalificaciones</a:t>
            </a:r>
            <a:r>
              <a:rPr lang="es-HN" dirty="0"/>
              <a:t>. A menudo, las </a:t>
            </a:r>
            <a:r>
              <a:rPr lang="es-HN" dirty="0" smtClean="0"/>
              <a:t>clases proporcionan </a:t>
            </a:r>
            <a:r>
              <a:rPr lang="es-HN" dirty="0"/>
              <a:t>métodos </a:t>
            </a:r>
            <a:r>
              <a:rPr lang="es-HN" dirty="0" err="1"/>
              <a:t>public</a:t>
            </a:r>
            <a:r>
              <a:rPr lang="es-HN" dirty="0"/>
              <a:t> para permitir a los clientes de la clase </a:t>
            </a:r>
            <a:r>
              <a:rPr lang="es-HN" b="1" i="1" dirty="0"/>
              <a:t>establecer </a:t>
            </a:r>
            <a:r>
              <a:rPr lang="es-HN" dirty="0"/>
              <a:t>(asignar valores a) </a:t>
            </a:r>
            <a:r>
              <a:rPr lang="es-HN" dirty="0" smtClean="0"/>
              <a:t>u </a:t>
            </a:r>
            <a:r>
              <a:rPr lang="es-HN" b="1" i="1" dirty="0" smtClean="0"/>
              <a:t>obtener </a:t>
            </a:r>
            <a:r>
              <a:rPr lang="es-HN" dirty="0"/>
              <a:t>(obtener los valores de) variables de instancia </a:t>
            </a:r>
            <a:r>
              <a:rPr lang="es-HN" dirty="0" err="1"/>
              <a:t>private</a:t>
            </a:r>
            <a:r>
              <a:rPr lang="es-HN" dirty="0"/>
              <a:t>. </a:t>
            </a:r>
            <a:endParaRPr lang="es-HN" dirty="0" smtClean="0"/>
          </a:p>
          <a:p>
            <a:pPr marL="0" indent="0">
              <a:buNone/>
            </a:pPr>
            <a:endParaRPr lang="es-HN" dirty="0"/>
          </a:p>
          <a:p>
            <a:r>
              <a:rPr lang="es-HN" dirty="0"/>
              <a:t>El método que </a:t>
            </a:r>
            <a:r>
              <a:rPr lang="es-HN" i="1" dirty="0"/>
              <a:t>establece </a:t>
            </a:r>
            <a:r>
              <a:rPr lang="es-HN" dirty="0"/>
              <a:t>la variable de instancia </a:t>
            </a:r>
            <a:r>
              <a:rPr lang="es-HN" dirty="0" err="1"/>
              <a:t>nombreDelCurso</a:t>
            </a:r>
            <a:r>
              <a:rPr lang="es-HN" dirty="0"/>
              <a:t> en este ejemplo se llama </a:t>
            </a:r>
            <a:r>
              <a:rPr lang="es-HN" dirty="0" smtClean="0"/>
              <a:t>establecer-</a:t>
            </a:r>
            <a:r>
              <a:rPr lang="es-HN" dirty="0" err="1" smtClean="0"/>
              <a:t>NombreDelCurso</a:t>
            </a:r>
            <a:r>
              <a:rPr lang="es-HN" dirty="0"/>
              <a:t>, y el método que </a:t>
            </a:r>
            <a:r>
              <a:rPr lang="es-HN" i="1" dirty="0"/>
              <a:t>obtiene </a:t>
            </a:r>
            <a:r>
              <a:rPr lang="es-HN" dirty="0"/>
              <a:t>su valor se llama </a:t>
            </a:r>
            <a:r>
              <a:rPr lang="es-HN" dirty="0" err="1"/>
              <a:t>obtenerNombreDelCurso</a:t>
            </a:r>
            <a:r>
              <a:rPr lang="es-HN" dirty="0" smtClean="0"/>
              <a:t>.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6089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HN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Comparación </a:t>
            </a:r>
            <a:r>
              <a:rPr lang="es-HN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entre tipos primitivos y tipos por </a:t>
            </a:r>
            <a:r>
              <a:rPr lang="es-HN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referencia</a:t>
            </a:r>
          </a:p>
          <a:p>
            <a:pPr marL="0" indent="0">
              <a:buNone/>
            </a:pPr>
            <a:endParaRPr lang="es-HN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s-HN" dirty="0"/>
              <a:t>Los tipos de datos en Java se dividen en dos categorías: tipos primitivos y </a:t>
            </a:r>
            <a:r>
              <a:rPr lang="es-HN" b="1" dirty="0"/>
              <a:t>tipos por referencia</a:t>
            </a:r>
            <a:r>
              <a:rPr lang="es-HN" dirty="0"/>
              <a:t>. </a:t>
            </a:r>
            <a:r>
              <a:rPr lang="es-HN" dirty="0" smtClean="0"/>
              <a:t> </a:t>
            </a:r>
            <a:r>
              <a:rPr lang="es-HN" dirty="0" err="1" smtClean="0"/>
              <a:t>Lostipos</a:t>
            </a:r>
            <a:r>
              <a:rPr lang="es-HN" dirty="0" smtClean="0"/>
              <a:t> </a:t>
            </a:r>
            <a:r>
              <a:rPr lang="es-HN" dirty="0"/>
              <a:t>primitivos son </a:t>
            </a:r>
            <a:r>
              <a:rPr lang="es-HN" dirty="0" err="1"/>
              <a:t>boolean</a:t>
            </a:r>
            <a:r>
              <a:rPr lang="es-HN" dirty="0"/>
              <a:t>, byte, </a:t>
            </a:r>
            <a:r>
              <a:rPr lang="es-HN" dirty="0" err="1"/>
              <a:t>char</a:t>
            </a:r>
            <a:r>
              <a:rPr lang="es-HN" dirty="0"/>
              <a:t>, short, </a:t>
            </a:r>
            <a:r>
              <a:rPr lang="es-HN" dirty="0" err="1"/>
              <a:t>int</a:t>
            </a:r>
            <a:r>
              <a:rPr lang="es-HN" dirty="0"/>
              <a:t>, </a:t>
            </a:r>
            <a:r>
              <a:rPr lang="es-HN" dirty="0" err="1"/>
              <a:t>long</a:t>
            </a:r>
            <a:r>
              <a:rPr lang="es-HN" dirty="0"/>
              <a:t>, </a:t>
            </a:r>
            <a:r>
              <a:rPr lang="es-HN" dirty="0" err="1"/>
              <a:t>float</a:t>
            </a:r>
            <a:r>
              <a:rPr lang="es-HN" dirty="0"/>
              <a:t> y </a:t>
            </a:r>
            <a:r>
              <a:rPr lang="es-HN" dirty="0" err="1"/>
              <a:t>double</a:t>
            </a:r>
            <a:r>
              <a:rPr lang="es-HN" dirty="0"/>
              <a:t>. Todos los tipos no </a:t>
            </a:r>
            <a:r>
              <a:rPr lang="es-HN" dirty="0" smtClean="0"/>
              <a:t>primitivos son </a:t>
            </a:r>
            <a:r>
              <a:rPr lang="es-HN" dirty="0"/>
              <a:t>tipos por referencia, por lo cual las clases, que especifican los tipos de objetos, son </a:t>
            </a:r>
            <a:r>
              <a:rPr lang="es-HN" dirty="0" smtClean="0"/>
              <a:t>tipos por </a:t>
            </a:r>
            <a:r>
              <a:rPr lang="es-HN" dirty="0"/>
              <a:t>referencia</a:t>
            </a:r>
            <a:r>
              <a:rPr lang="es-HN" dirty="0" smtClean="0"/>
              <a:t>.</a:t>
            </a:r>
          </a:p>
          <a:p>
            <a:endParaRPr lang="es-HN" dirty="0"/>
          </a:p>
          <a:p>
            <a:r>
              <a:rPr lang="es-HN" dirty="0"/>
              <a:t>Una variable de tipo primitivo puede almacenar sólo un </a:t>
            </a:r>
            <a:r>
              <a:rPr lang="es-HN" i="1" dirty="0"/>
              <a:t>valor de su tipo declarado </a:t>
            </a:r>
            <a:r>
              <a:rPr lang="es-HN" dirty="0"/>
              <a:t>a la vez. Por </a:t>
            </a:r>
            <a:r>
              <a:rPr lang="es-HN" dirty="0" smtClean="0"/>
              <a:t>ejemplo, una </a:t>
            </a:r>
            <a:r>
              <a:rPr lang="es-HN" dirty="0"/>
              <a:t>variable </a:t>
            </a:r>
            <a:r>
              <a:rPr lang="es-HN" dirty="0" err="1"/>
              <a:t>int</a:t>
            </a:r>
            <a:r>
              <a:rPr lang="es-HN" dirty="0"/>
              <a:t> puede almacenar un número entero (como 7) a la vez. Cuando se le asigna </a:t>
            </a:r>
            <a:r>
              <a:rPr lang="es-HN" dirty="0" smtClean="0"/>
              <a:t>otro valor</a:t>
            </a:r>
            <a:r>
              <a:rPr lang="es-HN" dirty="0"/>
              <a:t>, sustituye su valor inicial. Las variables de instancia de tipo primitivo se </a:t>
            </a:r>
            <a:r>
              <a:rPr lang="es-HN" i="1" dirty="0"/>
              <a:t>inicializan de manera predeterminada</a:t>
            </a:r>
            <a:r>
              <a:rPr lang="es-HN" dirty="0"/>
              <a:t>;</a:t>
            </a:r>
          </a:p>
          <a:p>
            <a:pPr marL="0" indent="0">
              <a:buNone/>
            </a:pPr>
            <a:r>
              <a:rPr lang="es-HN" dirty="0" smtClean="0"/>
              <a:t>      Las </a:t>
            </a:r>
            <a:r>
              <a:rPr lang="es-HN" dirty="0"/>
              <a:t>de los tipos byte, </a:t>
            </a:r>
            <a:r>
              <a:rPr lang="es-HN" dirty="0" err="1"/>
              <a:t>char</a:t>
            </a:r>
            <a:r>
              <a:rPr lang="es-HN" dirty="0"/>
              <a:t>, short, </a:t>
            </a:r>
            <a:r>
              <a:rPr lang="es-HN" dirty="0" err="1"/>
              <a:t>int</a:t>
            </a:r>
            <a:r>
              <a:rPr lang="es-HN" dirty="0"/>
              <a:t>, </a:t>
            </a:r>
            <a:r>
              <a:rPr lang="es-HN" dirty="0" err="1"/>
              <a:t>long</a:t>
            </a:r>
            <a:r>
              <a:rPr lang="es-HN" dirty="0"/>
              <a:t>, </a:t>
            </a:r>
            <a:r>
              <a:rPr lang="es-HN" dirty="0" err="1"/>
              <a:t>float</a:t>
            </a:r>
            <a:r>
              <a:rPr lang="es-HN" dirty="0"/>
              <a:t> y </a:t>
            </a:r>
            <a:r>
              <a:rPr lang="es-HN" dirty="0" err="1"/>
              <a:t>double</a:t>
            </a:r>
            <a:r>
              <a:rPr lang="es-HN" dirty="0"/>
              <a:t> se </a:t>
            </a:r>
            <a:endParaRPr lang="es-HN" dirty="0" smtClean="0"/>
          </a:p>
          <a:p>
            <a:pPr marL="0" indent="0">
              <a:buNone/>
            </a:pPr>
            <a:r>
              <a:rPr lang="es-HN" dirty="0"/>
              <a:t> </a:t>
            </a:r>
            <a:r>
              <a:rPr lang="es-HN" dirty="0" smtClean="0"/>
              <a:t>     inicializan </a:t>
            </a:r>
            <a:r>
              <a:rPr lang="es-HN" dirty="0"/>
              <a:t>con 0, y </a:t>
            </a:r>
            <a:r>
              <a:rPr lang="es-HN" dirty="0" smtClean="0"/>
              <a:t>las de </a:t>
            </a:r>
            <a:r>
              <a:rPr lang="es-HN" dirty="0"/>
              <a:t>tipo </a:t>
            </a:r>
            <a:r>
              <a:rPr lang="es-HN" dirty="0" err="1"/>
              <a:t>boolean</a:t>
            </a:r>
            <a:r>
              <a:rPr lang="es-HN" dirty="0"/>
              <a:t> se inicializan con false. </a:t>
            </a:r>
            <a:endParaRPr lang="es-HN" dirty="0" smtClean="0"/>
          </a:p>
          <a:p>
            <a:pPr marL="0" indent="0">
              <a:buNone/>
            </a:pPr>
            <a:endParaRPr lang="es-HN" dirty="0"/>
          </a:p>
          <a:p>
            <a:pPr marL="0" indent="0">
              <a:buNone/>
            </a:pPr>
            <a:r>
              <a:rPr lang="es-HN" dirty="0"/>
              <a:t> </a:t>
            </a:r>
            <a:r>
              <a:rPr lang="es-HN" dirty="0" smtClean="0"/>
              <a:t>     Se puede </a:t>
            </a:r>
            <a:r>
              <a:rPr lang="es-HN" dirty="0"/>
              <a:t>especificar su propio valor inicial para una </a:t>
            </a:r>
            <a:r>
              <a:rPr lang="es-HN" dirty="0" smtClean="0"/>
              <a:t>variable</a:t>
            </a:r>
          </a:p>
          <a:p>
            <a:pPr marL="0" indent="0">
              <a:buNone/>
            </a:pPr>
            <a:r>
              <a:rPr lang="es-HN" dirty="0"/>
              <a:t> </a:t>
            </a:r>
            <a:r>
              <a:rPr lang="es-HN" dirty="0" smtClean="0"/>
              <a:t>     de </a:t>
            </a:r>
            <a:r>
              <a:rPr lang="es-HN" dirty="0"/>
              <a:t>tipo primitivo al asignarle un valor en su declaración, </a:t>
            </a:r>
            <a:r>
              <a:rPr lang="es-HN" dirty="0" smtClean="0"/>
              <a:t>como    </a:t>
            </a:r>
          </a:p>
          <a:p>
            <a:pPr marL="0" indent="0">
              <a:buNone/>
            </a:pPr>
            <a:r>
              <a:rPr lang="es-HN" dirty="0"/>
              <a:t> </a:t>
            </a:r>
            <a:r>
              <a:rPr lang="es-HN" dirty="0" smtClean="0"/>
              <a:t>     </a:t>
            </a:r>
            <a:r>
              <a:rPr lang="es-HN" dirty="0" err="1" smtClean="0"/>
              <a:t>private</a:t>
            </a:r>
            <a:r>
              <a:rPr lang="es-HN" dirty="0" smtClean="0"/>
              <a:t> </a:t>
            </a:r>
            <a:r>
              <a:rPr lang="es-HN" dirty="0" err="1"/>
              <a:t>int</a:t>
            </a:r>
            <a:r>
              <a:rPr lang="es-HN" dirty="0"/>
              <a:t> </a:t>
            </a:r>
            <a:r>
              <a:rPr lang="es-HN" dirty="0" err="1"/>
              <a:t>numeroDeEstudiantes</a:t>
            </a:r>
            <a:r>
              <a:rPr lang="es-HN" dirty="0"/>
              <a:t> = 10;</a:t>
            </a:r>
            <a:endParaRPr lang="es-HN" b="1" dirty="0" smtClean="0"/>
          </a:p>
        </p:txBody>
      </p:sp>
    </p:spTree>
    <p:extLst>
      <p:ext uri="{BB962C8B-B14F-4D97-AF65-F5344CB8AC3E}">
        <p14:creationId xmlns:p14="http://schemas.microsoft.com/office/powerpoint/2010/main" val="23942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525963"/>
          </a:xfrm>
        </p:spPr>
        <p:txBody>
          <a:bodyPr>
            <a:normAutofit/>
          </a:bodyPr>
          <a:lstStyle/>
          <a:p>
            <a:r>
              <a:rPr lang="es-HN" sz="2400" dirty="0"/>
              <a:t>Los programas utilizan variables de tipo por referencia (que por lo general se llaman </a:t>
            </a:r>
            <a:r>
              <a:rPr lang="es-HN" sz="2400" b="1" dirty="0" smtClean="0"/>
              <a:t>referencias</a:t>
            </a:r>
            <a:r>
              <a:rPr lang="es-HN" sz="2400" dirty="0" smtClean="0"/>
              <a:t>) para </a:t>
            </a:r>
            <a:r>
              <a:rPr lang="es-HN" sz="2400" dirty="0"/>
              <a:t>almacenar las </a:t>
            </a:r>
            <a:r>
              <a:rPr lang="es-HN" sz="2400" i="1" dirty="0"/>
              <a:t>ubicaciones </a:t>
            </a:r>
            <a:r>
              <a:rPr lang="es-HN" sz="2400" dirty="0"/>
              <a:t>de los objetos en la memoria de la computadora. Se dice que dicha </a:t>
            </a:r>
            <a:r>
              <a:rPr lang="es-HN" sz="2400" dirty="0" smtClean="0"/>
              <a:t>variable hace </a:t>
            </a:r>
            <a:r>
              <a:rPr lang="es-HN" sz="2400" b="1" dirty="0"/>
              <a:t>referencia a un objeto </a:t>
            </a:r>
            <a:r>
              <a:rPr lang="es-HN" sz="2400" dirty="0"/>
              <a:t>en el programa</a:t>
            </a:r>
            <a:r>
              <a:rPr lang="es-HN" sz="2400" dirty="0" smtClean="0"/>
              <a:t>.</a:t>
            </a:r>
          </a:p>
          <a:p>
            <a:pPr marL="0" indent="0">
              <a:buNone/>
            </a:pPr>
            <a:endParaRPr lang="es-HN" sz="2400" dirty="0" smtClean="0"/>
          </a:p>
          <a:p>
            <a:pPr marL="0" indent="0">
              <a:buNone/>
            </a:pPr>
            <a:endParaRPr lang="es-HN" sz="2400" dirty="0" smtClean="0"/>
          </a:p>
          <a:p>
            <a:pPr marL="0" indent="0">
              <a:buNone/>
            </a:pPr>
            <a:r>
              <a:rPr lang="es-HN" sz="2400" dirty="0" smtClean="0"/>
              <a:t>Scanner </a:t>
            </a:r>
            <a:r>
              <a:rPr lang="es-HN" sz="2400" dirty="0">
                <a:solidFill>
                  <a:srgbClr val="C00000"/>
                </a:solidFill>
              </a:rPr>
              <a:t>entrada</a:t>
            </a:r>
            <a:r>
              <a:rPr lang="es-HN" sz="2400" dirty="0"/>
              <a:t> = new Scanner( System.in </a:t>
            </a:r>
            <a:r>
              <a:rPr lang="es-HN" sz="2400" dirty="0" smtClean="0"/>
              <a:t>);</a:t>
            </a:r>
          </a:p>
          <a:p>
            <a:pPr marL="0" indent="0">
              <a:buNone/>
            </a:pPr>
            <a:r>
              <a:rPr lang="es-HN" sz="2000" dirty="0" err="1" smtClean="0"/>
              <a:t>LibroCalificaciones</a:t>
            </a:r>
            <a:r>
              <a:rPr lang="es-HN" sz="2000" dirty="0" smtClean="0"/>
              <a:t> </a:t>
            </a:r>
            <a:r>
              <a:rPr lang="es-HN" sz="2000" dirty="0" err="1">
                <a:solidFill>
                  <a:srgbClr val="C00000"/>
                </a:solidFill>
              </a:rPr>
              <a:t>miLibroCalificaciones</a:t>
            </a:r>
            <a:r>
              <a:rPr lang="es-HN" sz="2000" dirty="0"/>
              <a:t> = new </a:t>
            </a:r>
            <a:r>
              <a:rPr lang="es-HN" sz="2000" dirty="0" err="1"/>
              <a:t>LibroCalificaciones</a:t>
            </a:r>
            <a:r>
              <a:rPr lang="es-HN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924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00953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HN" sz="6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Inicialización </a:t>
            </a:r>
            <a:r>
              <a:rPr lang="es-HN" sz="6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objetos mediante </a:t>
            </a:r>
            <a:r>
              <a:rPr lang="es-HN" sz="6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constructores</a:t>
            </a:r>
          </a:p>
          <a:p>
            <a:endParaRPr lang="es-HN" sz="6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s-HN" dirty="0" smtClean="0"/>
              <a:t> Cuando </a:t>
            </a:r>
            <a:r>
              <a:rPr lang="es-HN" dirty="0"/>
              <a:t>se crea un objeto de la clase </a:t>
            </a:r>
            <a:r>
              <a:rPr lang="es-HN" dirty="0" smtClean="0"/>
              <a:t>su </a:t>
            </a:r>
            <a:r>
              <a:rPr lang="es-HN" dirty="0"/>
              <a:t>variable de instancia </a:t>
            </a:r>
            <a:r>
              <a:rPr lang="es-HN" dirty="0" smtClean="0"/>
              <a:t> </a:t>
            </a:r>
            <a:r>
              <a:rPr lang="es-HN" dirty="0"/>
              <a:t>se inicializa con </a:t>
            </a:r>
            <a:r>
              <a:rPr lang="es-HN" dirty="0" err="1"/>
              <a:t>null</a:t>
            </a:r>
            <a:r>
              <a:rPr lang="es-HN" dirty="0"/>
              <a:t> de manera predeterminada. ¿</a:t>
            </a:r>
            <a:r>
              <a:rPr lang="es-HN" dirty="0" smtClean="0"/>
              <a:t>Qué pasa </a:t>
            </a:r>
            <a:r>
              <a:rPr lang="es-HN" dirty="0"/>
              <a:t>si desea proporcionar </a:t>
            </a:r>
            <a:r>
              <a:rPr lang="es-HN" dirty="0" smtClean="0"/>
              <a:t>valores que vengan desde otros lados?</a:t>
            </a:r>
            <a:endParaRPr lang="es-HN" dirty="0"/>
          </a:p>
          <a:p>
            <a:endParaRPr lang="es-HN" dirty="0" smtClean="0"/>
          </a:p>
          <a:p>
            <a:pPr marL="0" indent="0">
              <a:buNone/>
            </a:pPr>
            <a:r>
              <a:rPr lang="es-HN" dirty="0"/>
              <a:t> </a:t>
            </a:r>
            <a:r>
              <a:rPr lang="es-HN" dirty="0" smtClean="0"/>
              <a:t>        Cada </a:t>
            </a:r>
            <a:r>
              <a:rPr lang="es-HN" dirty="0"/>
              <a:t>clase que usted declare puede proporcionar un método especial llamado constructor, el </a:t>
            </a:r>
            <a:r>
              <a:rPr lang="es-HN" dirty="0" smtClean="0"/>
              <a:t>cual</a:t>
            </a:r>
          </a:p>
          <a:p>
            <a:pPr marL="0" indent="0">
              <a:buNone/>
            </a:pPr>
            <a:r>
              <a:rPr lang="es-HN" dirty="0"/>
              <a:t> </a:t>
            </a:r>
            <a:r>
              <a:rPr lang="es-HN" dirty="0" smtClean="0"/>
              <a:t>        se utiliza </a:t>
            </a:r>
            <a:r>
              <a:rPr lang="es-HN" dirty="0"/>
              <a:t>para inicializar un objeto de una clase al momento de crearlo. De hecho, Java </a:t>
            </a:r>
            <a:r>
              <a:rPr lang="es-HN" i="1" dirty="0" smtClean="0"/>
              <a:t>requiere           </a:t>
            </a:r>
          </a:p>
          <a:p>
            <a:pPr marL="0" indent="0">
              <a:buNone/>
            </a:pPr>
            <a:r>
              <a:rPr lang="es-HN" i="1" dirty="0"/>
              <a:t> </a:t>
            </a:r>
            <a:r>
              <a:rPr lang="es-HN" i="1" dirty="0" smtClean="0"/>
              <a:t>        </a:t>
            </a:r>
            <a:r>
              <a:rPr lang="es-HN" dirty="0" smtClean="0"/>
              <a:t>una </a:t>
            </a:r>
            <a:r>
              <a:rPr lang="es-HN" dirty="0"/>
              <a:t>llamada al  </a:t>
            </a:r>
            <a:r>
              <a:rPr lang="es-HN" dirty="0" smtClean="0"/>
              <a:t>constructor </a:t>
            </a:r>
            <a:r>
              <a:rPr lang="es-HN" dirty="0"/>
              <a:t>para </a:t>
            </a:r>
            <a:r>
              <a:rPr lang="es-HN" i="1" dirty="0"/>
              <a:t>cada </a:t>
            </a:r>
            <a:r>
              <a:rPr lang="es-HN" dirty="0"/>
              <a:t>objeto que se crea. La palabra clave new solicita memoria </a:t>
            </a:r>
            <a:endParaRPr lang="es-HN" dirty="0" smtClean="0"/>
          </a:p>
          <a:p>
            <a:pPr marL="0" indent="0">
              <a:buNone/>
            </a:pPr>
            <a:r>
              <a:rPr lang="es-HN" dirty="0"/>
              <a:t> </a:t>
            </a:r>
            <a:r>
              <a:rPr lang="es-HN" dirty="0" smtClean="0"/>
              <a:t>        del sistema para </a:t>
            </a:r>
            <a:r>
              <a:rPr lang="es-HN" dirty="0"/>
              <a:t>almacenar un objeto, y después llama al constructor de la clase correspondiente </a:t>
            </a:r>
            <a:endParaRPr lang="es-HN" dirty="0" smtClean="0"/>
          </a:p>
          <a:p>
            <a:pPr marL="0" indent="0">
              <a:buNone/>
            </a:pPr>
            <a:r>
              <a:rPr lang="es-HN" dirty="0"/>
              <a:t> </a:t>
            </a:r>
            <a:r>
              <a:rPr lang="es-HN" dirty="0" smtClean="0"/>
              <a:t>         para  inicializar el </a:t>
            </a:r>
            <a:r>
              <a:rPr lang="es-HN" dirty="0"/>
              <a:t>objeto. La llamada se indica mediante el nombre de la clase, seguido de </a:t>
            </a:r>
            <a:endParaRPr lang="es-HN" dirty="0" smtClean="0"/>
          </a:p>
          <a:p>
            <a:pPr marL="0" indent="0">
              <a:buNone/>
            </a:pPr>
            <a:r>
              <a:rPr lang="es-HN" dirty="0"/>
              <a:t> </a:t>
            </a:r>
            <a:r>
              <a:rPr lang="es-HN" dirty="0" smtClean="0"/>
              <a:t>         paréntesis</a:t>
            </a:r>
            <a:r>
              <a:rPr lang="es-HN" dirty="0"/>
              <a:t>. </a:t>
            </a:r>
            <a:endParaRPr lang="es-HN" dirty="0" smtClean="0"/>
          </a:p>
          <a:p>
            <a:pPr marL="0" indent="0">
              <a:buNone/>
            </a:pPr>
            <a:endParaRPr lang="es-HN" dirty="0"/>
          </a:p>
          <a:p>
            <a:pPr marL="0" indent="0">
              <a:buNone/>
            </a:pPr>
            <a:r>
              <a:rPr lang="es-HN" dirty="0"/>
              <a:t> </a:t>
            </a:r>
            <a:r>
              <a:rPr lang="es-HN" dirty="0" smtClean="0"/>
              <a:t>        Un constructor </a:t>
            </a:r>
            <a:r>
              <a:rPr lang="es-HN" i="1" dirty="0"/>
              <a:t>d</a:t>
            </a:r>
            <a:r>
              <a:rPr lang="es-HN" i="1" dirty="0" smtClean="0"/>
              <a:t>ebe </a:t>
            </a:r>
            <a:r>
              <a:rPr lang="es-HN" dirty="0"/>
              <a:t>tener el </a:t>
            </a:r>
            <a:r>
              <a:rPr lang="es-HN" i="1" dirty="0"/>
              <a:t>mismo nombre </a:t>
            </a:r>
            <a:r>
              <a:rPr lang="es-HN" dirty="0"/>
              <a:t>que la clase. </a:t>
            </a:r>
            <a:endParaRPr lang="es-HN" dirty="0" smtClean="0"/>
          </a:p>
          <a:p>
            <a:pPr marL="0" indent="0">
              <a:buNone/>
            </a:pPr>
            <a:endParaRPr lang="es-HN" dirty="0"/>
          </a:p>
          <a:p>
            <a:pPr marL="0" indent="0">
              <a:buNone/>
            </a:pPr>
            <a:r>
              <a:rPr lang="es-HN" dirty="0"/>
              <a:t> </a:t>
            </a:r>
            <a:r>
              <a:rPr lang="es-HN" dirty="0" smtClean="0"/>
              <a:t>         De </a:t>
            </a:r>
            <a:r>
              <a:rPr lang="es-HN" dirty="0"/>
              <a:t>manera predeterminada, </a:t>
            </a:r>
            <a:r>
              <a:rPr lang="es-HN" dirty="0" smtClean="0"/>
              <a:t>el compilador </a:t>
            </a:r>
            <a:r>
              <a:rPr lang="es-HN" dirty="0"/>
              <a:t>proporciona un </a:t>
            </a:r>
            <a:r>
              <a:rPr lang="es-HN" b="1" dirty="0"/>
              <a:t>constructor predeterminado </a:t>
            </a:r>
            <a:r>
              <a:rPr lang="es-HN" i="1" dirty="0"/>
              <a:t>sin </a:t>
            </a:r>
            <a:r>
              <a:rPr lang="es-HN" i="1" dirty="0" smtClean="0"/>
              <a:t>               </a:t>
            </a:r>
          </a:p>
          <a:p>
            <a:pPr marL="0" indent="0">
              <a:buNone/>
            </a:pPr>
            <a:r>
              <a:rPr lang="es-HN" i="1" dirty="0"/>
              <a:t> </a:t>
            </a:r>
            <a:r>
              <a:rPr lang="es-HN" i="1" dirty="0" smtClean="0"/>
              <a:t>         parámetros</a:t>
            </a:r>
            <a:r>
              <a:rPr lang="es-HN" dirty="0"/>
              <a:t>, en </a:t>
            </a:r>
            <a:r>
              <a:rPr lang="es-HN" dirty="0" smtClean="0"/>
              <a:t>cualquier </a:t>
            </a:r>
            <a:r>
              <a:rPr lang="es-HN" dirty="0"/>
              <a:t>clase que </a:t>
            </a:r>
            <a:r>
              <a:rPr lang="es-HN" dirty="0" smtClean="0"/>
              <a:t>no incluya </a:t>
            </a:r>
            <a:r>
              <a:rPr lang="es-HN" dirty="0"/>
              <a:t>un constructor en forma explícita. </a:t>
            </a:r>
            <a:endParaRPr lang="es-HN" dirty="0" smtClean="0"/>
          </a:p>
          <a:p>
            <a:pPr marL="0" indent="0">
              <a:buNone/>
            </a:pPr>
            <a:endParaRPr lang="es-HN" dirty="0"/>
          </a:p>
          <a:p>
            <a:pPr marL="0" indent="0">
              <a:buNone/>
            </a:pPr>
            <a:r>
              <a:rPr lang="es-HN" dirty="0" smtClean="0"/>
              <a:t>         Cuando </a:t>
            </a:r>
            <a:r>
              <a:rPr lang="es-HN" dirty="0"/>
              <a:t>una clase sólo tiene el constructor </a:t>
            </a:r>
            <a:r>
              <a:rPr lang="es-HN" dirty="0" smtClean="0"/>
              <a:t>predeterminado,</a:t>
            </a:r>
          </a:p>
          <a:p>
            <a:pPr marL="0" indent="0">
              <a:buNone/>
            </a:pPr>
            <a:r>
              <a:rPr lang="es-HN" dirty="0"/>
              <a:t> </a:t>
            </a:r>
            <a:r>
              <a:rPr lang="es-HN" dirty="0" smtClean="0"/>
              <a:t>        sus </a:t>
            </a:r>
            <a:r>
              <a:rPr lang="es-HN" dirty="0"/>
              <a:t>variables de instancia se inicializan con sus </a:t>
            </a:r>
            <a:r>
              <a:rPr lang="es-HN" i="1" dirty="0"/>
              <a:t>valores </a:t>
            </a:r>
            <a:r>
              <a:rPr lang="es-HN" i="1" dirty="0" smtClean="0"/>
              <a:t>predeterminados</a:t>
            </a:r>
            <a:r>
              <a:rPr lang="es-HN" dirty="0" smtClean="0"/>
              <a:t>. </a:t>
            </a:r>
          </a:p>
          <a:p>
            <a:pPr marL="0" indent="0">
              <a:buNone/>
            </a:pPr>
            <a:r>
              <a:rPr lang="es-HN" dirty="0"/>
              <a:t> </a:t>
            </a:r>
            <a:r>
              <a:rPr lang="es-HN" dirty="0" smtClean="0"/>
              <a:t>        Cuando </a:t>
            </a:r>
            <a:r>
              <a:rPr lang="es-HN" dirty="0"/>
              <a:t>usted declara una clase, puede proporcionar su propio constructor para especificar una</a:t>
            </a:r>
          </a:p>
          <a:p>
            <a:pPr marL="0" indent="0">
              <a:buNone/>
            </a:pPr>
            <a:r>
              <a:rPr lang="es-HN" dirty="0" smtClean="0"/>
              <a:t>          inicialización </a:t>
            </a:r>
            <a:r>
              <a:rPr lang="es-HN" dirty="0"/>
              <a:t>personalizada para los objetos de su clase. </a:t>
            </a:r>
          </a:p>
        </p:txBody>
      </p:sp>
    </p:spTree>
    <p:extLst>
      <p:ext uri="{BB962C8B-B14F-4D97-AF65-F5344CB8AC3E}">
        <p14:creationId xmlns:p14="http://schemas.microsoft.com/office/powerpoint/2010/main" val="14843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65" y="620688"/>
            <a:ext cx="6296070" cy="55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4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CLASE 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HN" b="1" u="sng" dirty="0"/>
              <a:t>Clase</a:t>
            </a:r>
            <a:r>
              <a:rPr lang="es-HN" b="1" dirty="0"/>
              <a:t>:</a:t>
            </a:r>
            <a:r>
              <a:rPr lang="es-HN" dirty="0"/>
              <a:t> es un paquete o fragmento de código Java que permite crear al menos una instancia (objeto</a:t>
            </a:r>
            <a:r>
              <a:rPr lang="es-HN" dirty="0" smtClean="0"/>
              <a:t>).</a:t>
            </a:r>
          </a:p>
          <a:p>
            <a:r>
              <a:rPr lang="es-HN" b="1" u="sng" dirty="0"/>
              <a:t>Clase</a:t>
            </a:r>
            <a:r>
              <a:rPr lang="es-HN" dirty="0"/>
              <a:t>: abstracción que define un tipo de objeto especificando qué propiedades y operaciones disponibles va a tener.”</a:t>
            </a:r>
          </a:p>
          <a:p>
            <a:r>
              <a:rPr lang="es-HN" b="1" u="sng" dirty="0" smtClean="0"/>
              <a:t>Clase:</a:t>
            </a:r>
            <a:r>
              <a:rPr lang="es-HN" dirty="0" smtClean="0"/>
              <a:t> </a:t>
            </a:r>
            <a:r>
              <a:rPr lang="es-HN" dirty="0"/>
              <a:t>es una agrupación de datos y de código que </a:t>
            </a:r>
            <a:r>
              <a:rPr lang="es-HN" dirty="0" smtClean="0"/>
              <a:t>actúa </a:t>
            </a:r>
            <a:r>
              <a:rPr lang="es-HN" dirty="0"/>
              <a:t>sobre esos datos, a la que se le da un nombre. </a:t>
            </a:r>
          </a:p>
          <a:p>
            <a:pPr marL="0" indent="0">
              <a:buNone/>
            </a:pPr>
            <a:endParaRPr lang="es-HN" dirty="0" smtClean="0"/>
          </a:p>
          <a:p>
            <a:pPr marL="0" indent="0">
              <a:buNone/>
            </a:pPr>
            <a:r>
              <a:rPr lang="es-HN" dirty="0" smtClean="0"/>
              <a:t>Una </a:t>
            </a:r>
            <a:r>
              <a:rPr lang="es-HN" dirty="0"/>
              <a:t>clase contiene:</a:t>
            </a:r>
          </a:p>
          <a:p>
            <a:r>
              <a:rPr lang="es-HN" dirty="0"/>
              <a:t>Datos </a:t>
            </a:r>
            <a:r>
              <a:rPr lang="es-HN" dirty="0" smtClean="0"/>
              <a:t>Estos </a:t>
            </a:r>
            <a:r>
              <a:rPr lang="es-HN" dirty="0"/>
              <a:t>pueden ser de tipos primitivos o referencias.</a:t>
            </a:r>
          </a:p>
          <a:p>
            <a:r>
              <a:rPr lang="es-HN" dirty="0" smtClean="0"/>
              <a:t>Métodos.</a:t>
            </a:r>
            <a:endParaRPr lang="es-HN" dirty="0"/>
          </a:p>
          <a:p>
            <a:pPr marL="0" indent="0">
              <a:buNone/>
            </a:pPr>
            <a:r>
              <a:rPr lang="es-HN" dirty="0"/>
              <a:t> </a:t>
            </a:r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5091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696599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7416824" cy="320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1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1026" name="Picture 2" descr="http://2.bp.blogspot.com/-k6XQJXOonPk/Uth9nzJOD1I/AAAAAAAAA5w/qWpV9zSvYyo/w1200-h630-p-nu/clase+y+objet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34481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CLASES 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600200"/>
            <a:ext cx="8784976" cy="4525963"/>
          </a:xfrm>
        </p:spPr>
        <p:txBody>
          <a:bodyPr/>
          <a:lstStyle/>
          <a:p>
            <a:r>
              <a:rPr lang="es-HN" dirty="0" smtClean="0"/>
              <a:t>Usamos una sola clase con un solo método </a:t>
            </a:r>
            <a:r>
              <a:rPr lang="es-HN" dirty="0" err="1" smtClean="0"/>
              <a:t>main</a:t>
            </a:r>
            <a:endParaRPr lang="es-HN" dirty="0" smtClean="0"/>
          </a:p>
          <a:p>
            <a:r>
              <a:rPr lang="es-HN" dirty="0" smtClean="0"/>
              <a:t>Recuerde </a:t>
            </a:r>
            <a:r>
              <a:rPr lang="es-HN" dirty="0"/>
              <a:t>que </a:t>
            </a:r>
            <a:r>
              <a:rPr lang="es-HN" dirty="0" err="1"/>
              <a:t>main</a:t>
            </a:r>
            <a:r>
              <a:rPr lang="es-HN" dirty="0"/>
              <a:t> es un </a:t>
            </a:r>
            <a:r>
              <a:rPr lang="es-HN" dirty="0" smtClean="0"/>
              <a:t>método especial</a:t>
            </a:r>
            <a:r>
              <a:rPr lang="es-HN" dirty="0"/>
              <a:t>, que </a:t>
            </a:r>
            <a:r>
              <a:rPr lang="es-HN" i="1" dirty="0"/>
              <a:t>siempre </a:t>
            </a:r>
            <a:r>
              <a:rPr lang="es-HN" dirty="0"/>
              <a:t>es llamado, automáticamente, por la Máquina Virtual de Java (JVM) a la </a:t>
            </a:r>
            <a:r>
              <a:rPr lang="es-HN" dirty="0" smtClean="0"/>
              <a:t>horade </a:t>
            </a:r>
            <a:r>
              <a:rPr lang="es-HN" dirty="0"/>
              <a:t>ejecutar una aplicación. </a:t>
            </a:r>
            <a:endParaRPr lang="es-HN" dirty="0" smtClean="0"/>
          </a:p>
          <a:p>
            <a:r>
              <a:rPr lang="es-HN" dirty="0" smtClean="0"/>
              <a:t>La </a:t>
            </a:r>
            <a:r>
              <a:rPr lang="es-HN" dirty="0"/>
              <a:t>mayoría de los métodos no se llaman en forma automática.</a:t>
            </a:r>
          </a:p>
        </p:txBody>
      </p:sp>
    </p:spTree>
    <p:extLst>
      <p:ext uri="{BB962C8B-B14F-4D97-AF65-F5344CB8AC3E}">
        <p14:creationId xmlns:p14="http://schemas.microsoft.com/office/powerpoint/2010/main" val="40603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>
                <a:solidFill>
                  <a:schemeClr val="tx2"/>
                </a:solidFill>
              </a:rPr>
              <a:t>Maquina Virtual  JVM</a:t>
            </a:r>
            <a:endParaRPr lang="es-HN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4210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HN" dirty="0"/>
              <a:t> </a:t>
            </a:r>
          </a:p>
          <a:p>
            <a:pPr marL="0" indent="0">
              <a:buNone/>
            </a:pPr>
            <a:r>
              <a:rPr lang="es-HN" b="1" dirty="0"/>
              <a:t>El primer concepto a abordar es el de </a:t>
            </a:r>
            <a:r>
              <a:rPr lang="es-HN" b="1" dirty="0" smtClean="0"/>
              <a:t>compilar, lenguaje maquina.</a:t>
            </a:r>
            <a:r>
              <a:rPr lang="es-HN" dirty="0"/>
              <a:t> </a:t>
            </a:r>
            <a:endParaRPr lang="es-HN" dirty="0" smtClean="0"/>
          </a:p>
          <a:p>
            <a:endParaRPr lang="es-HN" dirty="0"/>
          </a:p>
          <a:p>
            <a:r>
              <a:rPr lang="es-HN" dirty="0" smtClean="0"/>
              <a:t>“</a:t>
            </a:r>
            <a:r>
              <a:rPr lang="es-HN" dirty="0">
                <a:solidFill>
                  <a:srgbClr val="C00000"/>
                </a:solidFill>
              </a:rPr>
              <a:t>Compilar</a:t>
            </a:r>
            <a:r>
              <a:rPr lang="es-HN" dirty="0"/>
              <a:t>” significa traducir el código escrito en “Lenguaje entendible por humanos” (por ejemplo Java, C, Pascal, Fortran), a un código en “</a:t>
            </a:r>
            <a:r>
              <a:rPr lang="es-HN" dirty="0">
                <a:solidFill>
                  <a:srgbClr val="C00000"/>
                </a:solidFill>
              </a:rPr>
              <a:t>Lenguaje Máquina”, </a:t>
            </a:r>
            <a:r>
              <a:rPr lang="es-HN" dirty="0"/>
              <a:t>que entienden las máquinas, pero no entendible por nosotros. </a:t>
            </a:r>
            <a:r>
              <a:rPr lang="es-HN" dirty="0" smtClean="0"/>
              <a:t> </a:t>
            </a:r>
            <a:r>
              <a:rPr lang="es-HN" dirty="0"/>
              <a:t>L</a:t>
            </a:r>
            <a:r>
              <a:rPr lang="es-HN" dirty="0" smtClean="0"/>
              <a:t>uego </a:t>
            </a:r>
            <a:r>
              <a:rPr lang="es-HN" dirty="0"/>
              <a:t>empleamos un traductor </a:t>
            </a:r>
            <a:r>
              <a:rPr lang="es-HN" dirty="0">
                <a:solidFill>
                  <a:srgbClr val="C00000"/>
                </a:solidFill>
              </a:rPr>
              <a:t>(compilador). </a:t>
            </a:r>
            <a:endParaRPr lang="es-HN" dirty="0" smtClean="0">
              <a:solidFill>
                <a:srgbClr val="C00000"/>
              </a:solidFill>
            </a:endParaRPr>
          </a:p>
          <a:p>
            <a:endParaRPr lang="es-HN" dirty="0">
              <a:solidFill>
                <a:srgbClr val="C00000"/>
              </a:solidFill>
            </a:endParaRPr>
          </a:p>
          <a:p>
            <a:r>
              <a:rPr lang="es-HN" dirty="0" smtClean="0"/>
              <a:t>La </a:t>
            </a:r>
            <a:r>
              <a:rPr lang="es-HN" dirty="0"/>
              <a:t>creación de programas en muchos lenguajes se basa en el proceso: escribir código fuente --&gt; compilar y obtener programa ejecutable. El compilador se encarga de evitar que se pueda traducir un programa con código fuente mal escrito y de hacer otras verificaciones previas, de modo que el código máquina tiene ciertas garantías de que cumple cuando menos con los estándares de sintaxis obligatorios de un lenguaje.</a:t>
            </a:r>
          </a:p>
          <a:p>
            <a:pPr marL="0" indent="0">
              <a:buNone/>
            </a:pPr>
            <a:r>
              <a:rPr lang="es-HN" dirty="0"/>
              <a:t> </a:t>
            </a:r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3016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/>
            </a:r>
            <a:br>
              <a:rPr lang="es-HN" dirty="0" smtClean="0"/>
            </a:br>
            <a:endParaRPr lang="es-H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8758"/>
            <a:ext cx="7413253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043608" y="5493130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dirty="0" smtClean="0"/>
              <a:t>En este esquema, el archivo ejecutable no es válido para cualquier ordenador. Por ejemplo, si se ha generado el ejecutable para Windows, no podrá utilizarse en Macintosh.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1631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s-HN" dirty="0"/>
              <a:t>U</a:t>
            </a:r>
            <a:r>
              <a:rPr lang="es-HN" dirty="0" smtClean="0"/>
              <a:t>na </a:t>
            </a:r>
            <a:r>
              <a:rPr lang="es-HN" dirty="0"/>
              <a:t>característica novedosa de Java respecto a otros lenguajes </a:t>
            </a:r>
            <a:r>
              <a:rPr lang="es-HN" dirty="0" smtClean="0"/>
              <a:t>es que</a:t>
            </a:r>
            <a:r>
              <a:rPr lang="es-HN" b="1" dirty="0" smtClean="0"/>
              <a:t> </a:t>
            </a:r>
            <a:r>
              <a:rPr lang="es-HN" b="1" dirty="0"/>
              <a:t>se hizo independiente del hardware y del sistema operativo en que se ejecutaba</a:t>
            </a:r>
            <a:r>
              <a:rPr lang="es-HN" dirty="0"/>
              <a:t>. </a:t>
            </a:r>
            <a:r>
              <a:rPr lang="es-HN" dirty="0" smtClean="0"/>
              <a:t> </a:t>
            </a:r>
            <a:r>
              <a:rPr lang="es-HN" dirty="0"/>
              <a:t>S</a:t>
            </a:r>
            <a:r>
              <a:rPr lang="es-HN" dirty="0" smtClean="0"/>
              <a:t>e </a:t>
            </a:r>
            <a:r>
              <a:rPr lang="es-HN" dirty="0"/>
              <a:t>hizo independiente de la plataforma añadiendo un paso intermedio: los programas Java no se ejecutan en nuestra máquina real (en nuestro ordenador o servidor) sino que Java simula una “</a:t>
            </a:r>
            <a:r>
              <a:rPr lang="es-HN" dirty="0">
                <a:solidFill>
                  <a:srgbClr val="C00000"/>
                </a:solidFill>
              </a:rPr>
              <a:t>máquina virtual</a:t>
            </a:r>
            <a:r>
              <a:rPr lang="es-HN" dirty="0"/>
              <a:t>” con su propio hardware y sistema operativo. </a:t>
            </a:r>
            <a:endParaRPr lang="es-HN" dirty="0" smtClean="0"/>
          </a:p>
          <a:p>
            <a:endParaRPr lang="es-HN" dirty="0"/>
          </a:p>
          <a:p>
            <a:endParaRPr lang="es-HN" dirty="0"/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9325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70485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79512" y="5229200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dirty="0"/>
              <a:t>Esto permite que Java pueda ejecutarse en una máquina con el Sistema Operativo Unix, Windows, Linux o cualquier otro, porque </a:t>
            </a:r>
            <a:r>
              <a:rPr lang="es-HN" b="1" dirty="0"/>
              <a:t>en realidad no va a ejecutarse en ninguno de los sistemas operativos, sino en su propia máquina virtual</a:t>
            </a:r>
            <a:r>
              <a:rPr lang="es-HN" dirty="0"/>
              <a:t> que se instala cuando se instala </a:t>
            </a:r>
            <a:r>
              <a:rPr lang="es-HN" dirty="0" smtClean="0"/>
              <a:t>Java.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693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1995</Words>
  <Application>Microsoft Office PowerPoint</Application>
  <PresentationFormat>Presentación en pantalla (4:3)</PresentationFormat>
  <Paragraphs>143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Arial</vt:lpstr>
      <vt:lpstr>Calibri</vt:lpstr>
      <vt:lpstr>Tema de Office</vt:lpstr>
      <vt:lpstr>Introducción a las clases, objetos, métodos y cadenas</vt:lpstr>
      <vt:lpstr>Presentación de PowerPoint</vt:lpstr>
      <vt:lpstr>CLASE </vt:lpstr>
      <vt:lpstr>Presentación de PowerPoint</vt:lpstr>
      <vt:lpstr>CLASES </vt:lpstr>
      <vt:lpstr>Maquina Virtual  JVM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Encapsulamiento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Los métodos Establecer y Obtener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Familia Calix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clases, objetos, métodos y cadenas</dc:title>
  <dc:creator>Jose Euripides Calix</dc:creator>
  <cp:lastModifiedBy>Jose Cálix</cp:lastModifiedBy>
  <cp:revision>32</cp:revision>
  <dcterms:created xsi:type="dcterms:W3CDTF">2014-10-20T15:41:12Z</dcterms:created>
  <dcterms:modified xsi:type="dcterms:W3CDTF">2018-03-20T14:55:54Z</dcterms:modified>
</cp:coreProperties>
</file>