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3"/>
  </p:notesMasterIdLst>
  <p:sldIdLst>
    <p:sldId id="256" r:id="rId6"/>
    <p:sldId id="257" r:id="rId7"/>
    <p:sldId id="258" r:id="rId8"/>
    <p:sldId id="259" r:id="rId9"/>
    <p:sldId id="260" r:id="rId10"/>
  </p:sldIdLst>
  <p:sldSz cx="18288000" cy="10287000"/>
  <p:notesSz cx="6858000" cy="9144000"/>
  <p:embeddedFontLst>
    <p:embeddedFont>
      <p:font typeface="Public Sans Bold" charset="1" panose="00000000000000000000"/>
      <p:regular r:id="rId11"/>
    </p:embeddedFont>
    <p:embeddedFont>
      <p:font typeface="Playfair Display" charset="1" panose="00000500000000000000"/>
      <p:regular r:id="rId12"/>
    </p:embeddedFont>
    <p:embeddedFont>
      <p:font typeface="Public Sans" charset="1" panose="000000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fonts/font11.fntdata" Type="http://schemas.openxmlformats.org/officeDocument/2006/relationships/font"/><Relationship Id="rId12" Target="fonts/font12.fntdata" Type="http://schemas.openxmlformats.org/officeDocument/2006/relationships/font"/><Relationship Id="rId13" Target="notesMasters/notesMaster1.xml" Type="http://schemas.openxmlformats.org/officeDocument/2006/relationships/notesMaster"/><Relationship Id="rId14" Target="theme/theme2.xml" Type="http://schemas.openxmlformats.org/officeDocument/2006/relationships/theme"/><Relationship Id="rId15" Target="notesSlides/notesSlide1.xml" Type="http://schemas.openxmlformats.org/officeDocument/2006/relationships/notesSlide"/><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We are asking this question because BMI can be a misleading mesaure of health. By exploring whether contextual health factors (like family history, food intake, physical activity levels, etc.) can better predict obesity, we have the ability to move toward more personalized and accurate health assessments. This could help individuals along with doctors in reducing misclassification of obesity and can lead to better health outcomes.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706" y="4514765"/>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006882" y="4757367"/>
            <a:ext cx="16230600" cy="391425"/>
          </a:xfrm>
          <a:prstGeom prst="rect">
            <a:avLst/>
          </a:prstGeom>
        </p:spPr>
        <p:txBody>
          <a:bodyPr anchor="t" rtlCol="false" tIns="0" lIns="0" bIns="0" rIns="0">
            <a:spAutoFit/>
          </a:bodyPr>
          <a:lstStyle/>
          <a:p>
            <a:pPr algn="l">
              <a:lnSpc>
                <a:spcPts val="3100"/>
              </a:lnSpc>
              <a:spcBef>
                <a:spcPct val="0"/>
              </a:spcBef>
            </a:pPr>
            <a:r>
              <a:rPr lang="en-US" b="true" sz="2214" spc="502">
                <a:solidFill>
                  <a:srgbClr val="2B2C30"/>
                </a:solidFill>
                <a:latin typeface="Public Sans Bold"/>
                <a:ea typeface="Public Sans Bold"/>
                <a:cs typeface="Public Sans Bold"/>
                <a:sym typeface="Public Sans Bold"/>
              </a:rPr>
              <a:t>MICHAEL CARLSON, ALKA LINK, GRACE PITTS</a:t>
            </a:r>
          </a:p>
        </p:txBody>
      </p:sp>
      <p:sp>
        <p:nvSpPr>
          <p:cNvPr name="TextBox 4" id="4"/>
          <p:cNvSpPr txBox="true"/>
          <p:nvPr/>
        </p:nvSpPr>
        <p:spPr>
          <a:xfrm rot="0">
            <a:off x="850974" y="2543730"/>
            <a:ext cx="16408332" cy="1872770"/>
          </a:xfrm>
          <a:prstGeom prst="rect">
            <a:avLst/>
          </a:prstGeom>
        </p:spPr>
        <p:txBody>
          <a:bodyPr anchor="t" rtlCol="false" tIns="0" lIns="0" bIns="0" rIns="0">
            <a:spAutoFit/>
          </a:bodyPr>
          <a:lstStyle/>
          <a:p>
            <a:pPr algn="l">
              <a:lnSpc>
                <a:spcPts val="13795"/>
              </a:lnSpc>
            </a:pPr>
            <a:r>
              <a:rPr lang="en-US" sz="15159" spc="75">
                <a:solidFill>
                  <a:srgbClr val="2B2C30"/>
                </a:solidFill>
                <a:latin typeface="Playfair Display"/>
                <a:ea typeface="Playfair Display"/>
                <a:cs typeface="Playfair Display"/>
                <a:sym typeface="Playfair Display"/>
              </a:rPr>
              <a:t>Predicting Obesity</a:t>
            </a:r>
          </a:p>
        </p:txBody>
      </p:sp>
      <p:sp>
        <p:nvSpPr>
          <p:cNvPr name="TextBox 5" id="5"/>
          <p:cNvSpPr txBox="true"/>
          <p:nvPr/>
        </p:nvSpPr>
        <p:spPr>
          <a:xfrm rot="0">
            <a:off x="1016407" y="8917305"/>
            <a:ext cx="7862435" cy="426720"/>
          </a:xfrm>
          <a:prstGeom prst="rect">
            <a:avLst/>
          </a:prstGeom>
        </p:spPr>
        <p:txBody>
          <a:bodyPr anchor="t" rtlCol="false" tIns="0" lIns="0" bIns="0" rIns="0">
            <a:spAutoFit/>
          </a:bodyPr>
          <a:lstStyle/>
          <a:p>
            <a:pPr algn="l">
              <a:lnSpc>
                <a:spcPts val="3450"/>
              </a:lnSpc>
            </a:pPr>
            <a:r>
              <a:rPr lang="en-US" sz="2300">
                <a:solidFill>
                  <a:srgbClr val="2B2C30"/>
                </a:solidFill>
                <a:latin typeface="Playfair Display"/>
                <a:ea typeface="Playfair Display"/>
                <a:cs typeface="Playfair Display"/>
                <a:sym typeface="Playfair Display"/>
              </a:rPr>
              <a:t>DS 3021 Final Project</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2190144" y="1751215"/>
            <a:ext cx="14002961" cy="6432145"/>
          </a:xfrm>
          <a:prstGeom prst="rect">
            <a:avLst/>
          </a:prstGeom>
        </p:spPr>
        <p:txBody>
          <a:bodyPr anchor="t" rtlCol="false" tIns="0" lIns="0" bIns="0" rIns="0">
            <a:spAutoFit/>
          </a:bodyPr>
          <a:lstStyle/>
          <a:p>
            <a:pPr algn="l">
              <a:lnSpc>
                <a:spcPts val="12730"/>
              </a:lnSpc>
            </a:pPr>
            <a:r>
              <a:rPr lang="en-US" sz="9792" spc="48">
                <a:solidFill>
                  <a:srgbClr val="2B2C30"/>
                </a:solidFill>
                <a:latin typeface="Playfair Display"/>
                <a:ea typeface="Playfair Display"/>
                <a:cs typeface="Playfair Display"/>
                <a:sym typeface="Playfair Display"/>
              </a:rPr>
              <a:t>Is it possible to predict obesity using contextual health factors rather than relying on BMI?</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942975"/>
            <a:ext cx="16230600" cy="1310821"/>
          </a:xfrm>
          <a:prstGeom prst="rect">
            <a:avLst/>
          </a:prstGeom>
        </p:spPr>
        <p:txBody>
          <a:bodyPr anchor="t" rtlCol="false" tIns="0" lIns="0" bIns="0" rIns="0">
            <a:spAutoFit/>
          </a:bodyPr>
          <a:lstStyle/>
          <a:p>
            <a:pPr algn="l">
              <a:lnSpc>
                <a:spcPts val="5200"/>
              </a:lnSpc>
            </a:pPr>
            <a:r>
              <a:rPr lang="en-US" b="true" sz="3714" spc="843">
                <a:solidFill>
                  <a:srgbClr val="2B2C30"/>
                </a:solidFill>
                <a:latin typeface="Public Sans Bold"/>
                <a:ea typeface="Public Sans Bold"/>
                <a:cs typeface="Public Sans Bold"/>
                <a:sym typeface="Public Sans Bold"/>
              </a:rPr>
              <a:t>EXPLORATORY DATA ANALYSIS: KEY INSIGHTS</a:t>
            </a:r>
          </a:p>
          <a:p>
            <a:pPr algn="l">
              <a:lnSpc>
                <a:spcPts val="5200"/>
              </a:lnSpc>
              <a:spcBef>
                <a:spcPct val="0"/>
              </a:spcBef>
            </a:pP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4" id="4"/>
          <p:cNvSpPr/>
          <p:nvPr/>
        </p:nvSpPr>
        <p:spPr>
          <a:xfrm flipH="false" flipV="false" rot="0">
            <a:off x="7258825" y="2253796"/>
            <a:ext cx="10500220" cy="7875165"/>
          </a:xfrm>
          <a:custGeom>
            <a:avLst/>
            <a:gdLst/>
            <a:ahLst/>
            <a:cxnLst/>
            <a:rect r="r" b="b" t="t" l="l"/>
            <a:pathLst>
              <a:path h="7875165" w="10500220">
                <a:moveTo>
                  <a:pt x="0" y="0"/>
                </a:moveTo>
                <a:lnTo>
                  <a:pt x="10500220" y="0"/>
                </a:lnTo>
                <a:lnTo>
                  <a:pt x="10500220" y="7875165"/>
                </a:lnTo>
                <a:lnTo>
                  <a:pt x="0" y="7875165"/>
                </a:lnTo>
                <a:lnTo>
                  <a:pt x="0" y="0"/>
                </a:lnTo>
                <a:close/>
              </a:path>
            </a:pathLst>
          </a:custGeom>
          <a:blipFill>
            <a:blip r:embed="rId2"/>
            <a:stretch>
              <a:fillRect l="0" t="0" r="0" b="0"/>
            </a:stretch>
          </a:blipFill>
        </p:spPr>
      </p:sp>
      <p:sp>
        <p:nvSpPr>
          <p:cNvPr name="TextBox 5" id="5"/>
          <p:cNvSpPr txBox="true"/>
          <p:nvPr/>
        </p:nvSpPr>
        <p:spPr>
          <a:xfrm rot="0">
            <a:off x="803588" y="2163972"/>
            <a:ext cx="6182941" cy="7094328"/>
          </a:xfrm>
          <a:prstGeom prst="rect">
            <a:avLst/>
          </a:prstGeom>
        </p:spPr>
        <p:txBody>
          <a:bodyPr anchor="t" rtlCol="false" tIns="0" lIns="0" bIns="0" rIns="0">
            <a:spAutoFit/>
          </a:bodyPr>
          <a:lstStyle/>
          <a:p>
            <a:pPr algn="l" marL="657086" indent="-328543" lvl="1">
              <a:lnSpc>
                <a:spcPts val="5691"/>
              </a:lnSpc>
              <a:buFont typeface="Arial"/>
              <a:buChar char="•"/>
            </a:pPr>
            <a:r>
              <a:rPr lang="en-US" sz="3043">
                <a:solidFill>
                  <a:srgbClr val="2B2C30"/>
                </a:solidFill>
                <a:latin typeface="Public Sans"/>
                <a:ea typeface="Public Sans"/>
                <a:cs typeface="Public Sans"/>
                <a:sym typeface="Public Sans"/>
              </a:rPr>
              <a:t>Data has no missing values and each variable is the right data type for analysis</a:t>
            </a:r>
          </a:p>
          <a:p>
            <a:pPr algn="l" marL="657086" indent="-328543" lvl="1">
              <a:lnSpc>
                <a:spcPts val="5691"/>
              </a:lnSpc>
              <a:buFont typeface="Arial"/>
              <a:buChar char="•"/>
            </a:pPr>
            <a:r>
              <a:rPr lang="en-US" sz="3043">
                <a:solidFill>
                  <a:srgbClr val="2B2C30"/>
                </a:solidFill>
                <a:latin typeface="Public Sans"/>
                <a:ea typeface="Public Sans"/>
                <a:cs typeface="Public Sans"/>
                <a:sym typeface="Public Sans"/>
              </a:rPr>
              <a:t>Each category of our target variable is balanced, as seen on the right</a:t>
            </a:r>
          </a:p>
          <a:p>
            <a:pPr algn="l" marL="657086" indent="-328543" lvl="1">
              <a:lnSpc>
                <a:spcPts val="5691"/>
              </a:lnSpc>
              <a:buFont typeface="Arial"/>
              <a:buChar char="•"/>
            </a:pPr>
            <a:r>
              <a:rPr lang="en-US" sz="3043">
                <a:solidFill>
                  <a:srgbClr val="2B2C30"/>
                </a:solidFill>
                <a:latin typeface="Public Sans"/>
                <a:ea typeface="Public Sans"/>
                <a:cs typeface="Public Sans"/>
                <a:sym typeface="Public Sans"/>
              </a:rPr>
              <a:t>The weight distribution shows a clear trend: individuals in higher obesity categories have higher weight</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16407" y="2152970"/>
            <a:ext cx="15953207" cy="970910"/>
          </a:xfrm>
          <a:prstGeom prst="rect">
            <a:avLst/>
          </a:prstGeom>
        </p:spPr>
        <p:txBody>
          <a:bodyPr anchor="t" rtlCol="false" tIns="0" lIns="0" bIns="0" rIns="0">
            <a:spAutoFit/>
          </a:bodyPr>
          <a:lstStyle/>
          <a:p>
            <a:pPr algn="l">
              <a:lnSpc>
                <a:spcPts val="7865"/>
              </a:lnSpc>
            </a:pPr>
            <a:r>
              <a:rPr lang="en-US" sz="6050" spc="30">
                <a:solidFill>
                  <a:srgbClr val="2B2C30"/>
                </a:solidFill>
                <a:latin typeface="Playfair Display"/>
                <a:ea typeface="Playfair Display"/>
                <a:cs typeface="Playfair Display"/>
                <a:sym typeface="Playfair Display"/>
              </a:rPr>
              <a:t>Random Forest Classifier</a:t>
            </a:r>
          </a:p>
        </p:txBody>
      </p:sp>
      <p:sp>
        <p:nvSpPr>
          <p:cNvPr name="TextBox 3" id="3"/>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OUR METHOD</a:t>
            </a:r>
          </a:p>
        </p:txBody>
      </p:sp>
      <p:sp>
        <p:nvSpPr>
          <p:cNvPr name="AutoShape 4" id="4"/>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5" id="5"/>
          <p:cNvSpPr txBox="true"/>
          <p:nvPr/>
        </p:nvSpPr>
        <p:spPr>
          <a:xfrm rot="0">
            <a:off x="1006871" y="3533455"/>
            <a:ext cx="15066610" cy="4951204"/>
          </a:xfrm>
          <a:prstGeom prst="rect">
            <a:avLst/>
          </a:prstGeom>
        </p:spPr>
        <p:txBody>
          <a:bodyPr anchor="t" rtlCol="false" tIns="0" lIns="0" bIns="0" rIns="0">
            <a:spAutoFit/>
          </a:bodyPr>
          <a:lstStyle/>
          <a:p>
            <a:pPr algn="l" marL="657086" indent="-328543" lvl="1">
              <a:lnSpc>
                <a:spcPts val="5691"/>
              </a:lnSpc>
              <a:buFont typeface="Arial"/>
              <a:buChar char="•"/>
            </a:pPr>
            <a:r>
              <a:rPr lang="en-US" sz="3043">
                <a:solidFill>
                  <a:srgbClr val="2B2C30"/>
                </a:solidFill>
                <a:latin typeface="Public Sans"/>
                <a:ea typeface="Public Sans"/>
                <a:cs typeface="Public Sans"/>
                <a:sym typeface="Public Sans"/>
              </a:rPr>
              <a:t>Combining techniques of RandomizedSearchCV and RepeatedStratifiedKFold, for a balance of comprehensive evaluation and efficiency</a:t>
            </a:r>
          </a:p>
          <a:p>
            <a:pPr algn="l" marL="657086" indent="-328543" lvl="1">
              <a:lnSpc>
                <a:spcPts val="5691"/>
              </a:lnSpc>
              <a:buFont typeface="Arial"/>
              <a:buChar char="•"/>
            </a:pPr>
            <a:r>
              <a:rPr lang="en-US" sz="3043">
                <a:solidFill>
                  <a:srgbClr val="2B2C30"/>
                </a:solidFill>
                <a:latin typeface="Public Sans"/>
                <a:ea typeface="Public Sans"/>
                <a:cs typeface="Public Sans"/>
                <a:sym typeface="Public Sans"/>
              </a:rPr>
              <a:t>Utilizing parameters of max depth, minimum samples split, minimum samples leaf, number of estimators, and max features.</a:t>
            </a:r>
          </a:p>
          <a:p>
            <a:pPr algn="l" marL="657086" indent="-328543" lvl="1">
              <a:lnSpc>
                <a:spcPts val="5691"/>
              </a:lnSpc>
              <a:buFont typeface="Arial"/>
              <a:buChar char="•"/>
            </a:pPr>
            <a:r>
              <a:rPr lang="en-US" sz="3043">
                <a:solidFill>
                  <a:srgbClr val="2B2C30"/>
                </a:solidFill>
                <a:latin typeface="Public Sans"/>
                <a:ea typeface="Public Sans"/>
                <a:cs typeface="Public Sans"/>
                <a:sym typeface="Public Sans"/>
              </a:rPr>
              <a:t>By refitting the model to F1 scoring, we ensure accuracy among both false positives and false negatives, treating all classes fairly even with imbalanced classes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482862" y="2291835"/>
            <a:ext cx="7875917" cy="5796245"/>
          </a:xfrm>
          <a:custGeom>
            <a:avLst/>
            <a:gdLst/>
            <a:ahLst/>
            <a:cxnLst/>
            <a:rect r="r" b="b" t="t" l="l"/>
            <a:pathLst>
              <a:path h="5796245" w="7875917">
                <a:moveTo>
                  <a:pt x="0" y="0"/>
                </a:moveTo>
                <a:lnTo>
                  <a:pt x="7875917" y="0"/>
                </a:lnTo>
                <a:lnTo>
                  <a:pt x="7875917" y="5796245"/>
                </a:lnTo>
                <a:lnTo>
                  <a:pt x="0" y="5796245"/>
                </a:lnTo>
                <a:lnTo>
                  <a:pt x="0" y="0"/>
                </a:lnTo>
                <a:close/>
              </a:path>
            </a:pathLst>
          </a:custGeom>
          <a:blipFill>
            <a:blip r:embed="rId2"/>
            <a:stretch>
              <a:fillRect l="0" t="0" r="0" b="0"/>
            </a:stretch>
          </a:blipFill>
        </p:spPr>
      </p:sp>
      <p:sp>
        <p:nvSpPr>
          <p:cNvPr name="Freeform 4" id="4"/>
          <p:cNvSpPr/>
          <p:nvPr/>
        </p:nvSpPr>
        <p:spPr>
          <a:xfrm flipH="false" flipV="false" rot="0">
            <a:off x="9009135" y="2063235"/>
            <a:ext cx="8752345" cy="3730687"/>
          </a:xfrm>
          <a:custGeom>
            <a:avLst/>
            <a:gdLst/>
            <a:ahLst/>
            <a:cxnLst/>
            <a:rect r="r" b="b" t="t" l="l"/>
            <a:pathLst>
              <a:path h="3730687" w="8752345">
                <a:moveTo>
                  <a:pt x="0" y="0"/>
                </a:moveTo>
                <a:lnTo>
                  <a:pt x="8752345" y="0"/>
                </a:lnTo>
                <a:lnTo>
                  <a:pt x="8752345" y="3730687"/>
                </a:lnTo>
                <a:lnTo>
                  <a:pt x="0" y="3730687"/>
                </a:lnTo>
                <a:lnTo>
                  <a:pt x="0" y="0"/>
                </a:lnTo>
                <a:close/>
              </a:path>
            </a:pathLst>
          </a:custGeom>
          <a:blipFill>
            <a:blip r:embed="rId3"/>
            <a:stretch>
              <a:fillRect l="0" t="0" r="0" b="0"/>
            </a:stretch>
          </a:blipFill>
        </p:spPr>
      </p:sp>
      <p:grpSp>
        <p:nvGrpSpPr>
          <p:cNvPr name="Group 5" id="5"/>
          <p:cNvGrpSpPr/>
          <p:nvPr/>
        </p:nvGrpSpPr>
        <p:grpSpPr>
          <a:xfrm rot="0">
            <a:off x="10289683" y="7200900"/>
            <a:ext cx="6029472" cy="2497426"/>
            <a:chOff x="0" y="0"/>
            <a:chExt cx="1588009" cy="657758"/>
          </a:xfrm>
        </p:grpSpPr>
        <p:sp>
          <p:nvSpPr>
            <p:cNvPr name="Freeform 6" id="6"/>
            <p:cNvSpPr/>
            <p:nvPr/>
          </p:nvSpPr>
          <p:spPr>
            <a:xfrm flipH="false" flipV="false" rot="0">
              <a:off x="0" y="0"/>
              <a:ext cx="1588009" cy="657758"/>
            </a:xfrm>
            <a:custGeom>
              <a:avLst/>
              <a:gdLst/>
              <a:ahLst/>
              <a:cxnLst/>
              <a:rect r="r" b="b" t="t" l="l"/>
              <a:pathLst>
                <a:path h="657758" w="1588009">
                  <a:moveTo>
                    <a:pt x="0" y="0"/>
                  </a:moveTo>
                  <a:lnTo>
                    <a:pt x="1588009" y="0"/>
                  </a:lnTo>
                  <a:lnTo>
                    <a:pt x="1588009" y="657758"/>
                  </a:lnTo>
                  <a:lnTo>
                    <a:pt x="0" y="657758"/>
                  </a:lnTo>
                  <a:close/>
                </a:path>
              </a:pathLst>
            </a:custGeom>
            <a:solidFill>
              <a:srgbClr val="BBD6EB"/>
            </a:solidFill>
          </p:spPr>
        </p:sp>
        <p:sp>
          <p:nvSpPr>
            <p:cNvPr name="TextBox 7" id="7"/>
            <p:cNvSpPr txBox="true"/>
            <p:nvPr/>
          </p:nvSpPr>
          <p:spPr>
            <a:xfrm>
              <a:off x="0" y="-47625"/>
              <a:ext cx="1588009" cy="705383"/>
            </a:xfrm>
            <a:prstGeom prst="rect">
              <a:avLst/>
            </a:prstGeom>
          </p:spPr>
          <p:txBody>
            <a:bodyPr anchor="ctr" rtlCol="false" tIns="50800" lIns="50800" bIns="50800" rIns="50800"/>
            <a:lstStyle/>
            <a:p>
              <a:pPr algn="ctr">
                <a:lnSpc>
                  <a:spcPts val="2989"/>
                </a:lnSpc>
              </a:pPr>
            </a:p>
          </p:txBody>
        </p:sp>
      </p:grpSp>
      <p:sp>
        <p:nvSpPr>
          <p:cNvPr name="TextBox 8" id="8"/>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RESULTS &amp; CONCLUSION</a:t>
            </a:r>
          </a:p>
        </p:txBody>
      </p:sp>
      <p:sp>
        <p:nvSpPr>
          <p:cNvPr name="TextBox 9" id="9"/>
          <p:cNvSpPr txBox="true"/>
          <p:nvPr/>
        </p:nvSpPr>
        <p:spPr>
          <a:xfrm rot="0">
            <a:off x="1028700" y="8240480"/>
            <a:ext cx="7453915" cy="1042140"/>
          </a:xfrm>
          <a:prstGeom prst="rect">
            <a:avLst/>
          </a:prstGeom>
        </p:spPr>
        <p:txBody>
          <a:bodyPr anchor="t" rtlCol="false" tIns="0" lIns="0" bIns="0" rIns="0">
            <a:spAutoFit/>
          </a:bodyPr>
          <a:lstStyle/>
          <a:p>
            <a:pPr algn="ctr">
              <a:lnSpc>
                <a:spcPts val="2754"/>
              </a:lnSpc>
              <a:spcBef>
                <a:spcPct val="0"/>
              </a:spcBef>
            </a:pPr>
            <a:r>
              <a:rPr lang="en-US" b="true" sz="1967" spc="446">
                <a:solidFill>
                  <a:srgbClr val="2B2C30"/>
                </a:solidFill>
                <a:latin typeface="Public Sans Bold"/>
                <a:ea typeface="Public Sans Bold"/>
                <a:cs typeface="Public Sans Bold"/>
                <a:sym typeface="Public Sans Bold"/>
              </a:rPr>
              <a:t>YES!</a:t>
            </a:r>
            <a:r>
              <a:rPr lang="en-US" b="true" sz="1967" spc="446">
                <a:solidFill>
                  <a:srgbClr val="2B2C30"/>
                </a:solidFill>
                <a:latin typeface="Public Sans Bold"/>
                <a:ea typeface="Public Sans Bold"/>
                <a:cs typeface="Public Sans Bold"/>
                <a:sym typeface="Public Sans Bold"/>
              </a:rPr>
              <a:t> IT IS POSSIBLE TO PREDICT OBESITY USING CONTEXTUAL HEALTH FACTORS RATHER THAN RELYING ON BMI.</a:t>
            </a:r>
          </a:p>
        </p:txBody>
      </p:sp>
      <p:sp>
        <p:nvSpPr>
          <p:cNvPr name="TextBox 10" id="10"/>
          <p:cNvSpPr txBox="true"/>
          <p:nvPr/>
        </p:nvSpPr>
        <p:spPr>
          <a:xfrm rot="0">
            <a:off x="9122171" y="5860597"/>
            <a:ext cx="8254972" cy="736335"/>
          </a:xfrm>
          <a:prstGeom prst="rect">
            <a:avLst/>
          </a:prstGeom>
        </p:spPr>
        <p:txBody>
          <a:bodyPr anchor="t" rtlCol="false" tIns="0" lIns="0" bIns="0" rIns="0">
            <a:spAutoFit/>
          </a:bodyPr>
          <a:lstStyle/>
          <a:p>
            <a:pPr algn="ctr">
              <a:lnSpc>
                <a:spcPts val="2989"/>
              </a:lnSpc>
              <a:spcBef>
                <a:spcPct val="0"/>
              </a:spcBef>
            </a:pPr>
            <a:r>
              <a:rPr lang="en-US" b="true" sz="2135" spc="484">
                <a:solidFill>
                  <a:srgbClr val="2B2C30"/>
                </a:solidFill>
                <a:latin typeface="Public Sans Bold"/>
                <a:ea typeface="Public Sans Bold"/>
                <a:cs typeface="Public Sans Bold"/>
                <a:sym typeface="Public Sans Bold"/>
              </a:rPr>
              <a:t>OUR BEST MODEL ACHIEVED AN F1 SCORE OF 0.818 AT A MAX DEPTH OF 10 </a:t>
            </a:r>
          </a:p>
        </p:txBody>
      </p:sp>
      <p:sp>
        <p:nvSpPr>
          <p:cNvPr name="TextBox 11" id="11"/>
          <p:cNvSpPr txBox="true"/>
          <p:nvPr/>
        </p:nvSpPr>
        <p:spPr>
          <a:xfrm rot="0">
            <a:off x="10604320" y="7425608"/>
            <a:ext cx="5542925" cy="1907133"/>
          </a:xfrm>
          <a:prstGeom prst="rect">
            <a:avLst/>
          </a:prstGeom>
        </p:spPr>
        <p:txBody>
          <a:bodyPr anchor="t" rtlCol="false" tIns="0" lIns="0" bIns="0" rIns="0">
            <a:spAutoFit/>
          </a:bodyPr>
          <a:lstStyle/>
          <a:p>
            <a:pPr algn="ctr">
              <a:lnSpc>
                <a:spcPts val="3032"/>
              </a:lnSpc>
              <a:spcBef>
                <a:spcPct val="0"/>
              </a:spcBef>
            </a:pPr>
            <a:r>
              <a:rPr lang="en-US" b="true" sz="2166" spc="491">
                <a:solidFill>
                  <a:srgbClr val="2B2C30"/>
                </a:solidFill>
                <a:latin typeface="Public Sans Bold"/>
                <a:ea typeface="Public Sans Bold"/>
                <a:cs typeface="Public Sans Bold"/>
                <a:sym typeface="Public Sans Bold"/>
              </a:rPr>
              <a:t>FUTURE WORK: WE WOULD LIKE TO HAVE A LARGER DATASET WITH MORE EXTENSIVE FEATURES TO BETTER PREDICT OBESITY.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DAGmBVAqPYE</dc:identifier>
  <dcterms:modified xsi:type="dcterms:W3CDTF">2011-08-01T06:04:30Z</dcterms:modified>
  <cp:revision>1</cp:revision>
  <dc:title>ML FINAL PRESENTATION</dc:title>
</cp:coreProperties>
</file>