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4B44-3055-4CCB-885F-C91C2296B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A6252-4B00-49C7-84C3-F1A285870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C47B-A171-4357-9691-51EEDAF1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8255-668B-40C2-8BC4-DD468F0D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2D3D-2527-4103-8D00-4EF78AC4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11F-0AE3-40D0-A4F2-ED682D96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3A603-A278-42E0-9BB4-5913A6F1B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4A10-D34C-4630-AF08-029CDAF1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A24E-04F9-4FAA-8533-EDF38F0E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D883-D218-4576-8DB7-B29D9D31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26CA7-3934-4ED3-BC25-F105755BF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7D55-B50C-4A5D-971A-A322D7B9E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56BC-AEF3-4CEE-BAF8-30BBEB5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474E-0C4D-402F-9B28-6103FC66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4E01-B6F3-4095-AE12-79B7B05A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217C-92E7-4606-B270-D5A169FA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A2DF-52A1-41E1-88F5-8F441556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66EE-E87C-4CE8-B7B7-24578CB1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C71D-E20E-4F9E-87D9-8073DB19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82D5-58E4-4243-81C7-19B3C7C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9E1E-4D5D-4DC0-B9FE-33142F78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334C-BAF0-4B52-A6E3-9DACCFD5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51EB-DBCC-4767-B602-03E48D57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A86E-2415-4DFA-B1F3-86F1DA9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FE34-6816-4E5B-A1A2-945B83C3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D14A-41FF-4078-A4BF-CE63198B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FED4-A1CB-4298-B381-709F1C75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D1A4-1130-45DB-9A47-6B1BBD89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6F19E-6749-4EEF-BD5B-B63EB4CD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1142-94A2-4E02-94A1-66891CC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3DFC9-8E1A-4179-BD64-20DE3DE4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05B6-F717-4F66-B372-A9DE3241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797A-40F8-4B4C-B1DD-A3892055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03CD2-B9F0-4A43-8B58-E957CB0B8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0B179-90E0-4F30-9399-31DA05B7B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C6A8E-4DBD-4474-8BC8-015B7A1D7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E7BD2-48C3-4E57-AECA-EA570D3A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53F1A-89AE-444B-B388-9C0D8C4A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159A0-5A78-48BD-A488-6069B8B3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5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0F45-6DDF-464F-89CF-B7BB454B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BB369-446F-4FD7-8351-9CDBD2CF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D370B-0979-4F09-896A-41FCDDA0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1204D-64B2-4CF7-842E-122AFACD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02786-8072-4309-9CCF-C9030ACF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53EF4-189D-43D8-92B6-3EF54F5B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25321-4BBA-493B-8D05-2154C6D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61B-B105-45DB-ADB9-FCBC8F91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D872-F676-466E-84E7-1BB458BB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4596F-F0DD-46A5-9119-876CF9F15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18CD-8320-43F0-BD6F-BDC01863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74B21-B301-4F9D-B7AE-3BB366F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E7F0-2460-4508-BC9F-093F4251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8978-9B5A-460D-899B-4A0A4741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EEE67-242E-452C-BBF6-BBA2A74F5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5835D-75B1-47A4-A15C-79D33C138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B1FE-78F9-42C6-A822-92AF2053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24CC-AA73-4F9D-801C-CB412009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EF20-EE1F-4A94-BD37-D993FB53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F8730-FA16-40C7-9732-54808FEE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D00C2-264D-429B-B79E-305F9FE06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3137-5E80-478A-A7FE-F912C59C2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3EF3-AABB-4F6F-B93D-E30F1E6BBFF8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9407-DAB2-44E6-8237-E120A856A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B1CA-FC14-46D5-A9C7-2E82853FB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3F5F-E7B2-4652-AEF4-069F6224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atisticshowto.datasciencecentral.com/wp-content/uploads/2009/11/linearregressionequations.bm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DB56-64DE-4F76-8FB8-388718D3B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9447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FB6C-9614-4E31-AC62-84D28CA0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3CFD-0A64-488F-BA32-2403ED4E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14184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You’re probably familiar with plotting line graphs with one X axis and one Y axis. The X variable is </a:t>
            </a:r>
            <a:r>
              <a:rPr lang="en-US" dirty="0" smtClean="0"/>
              <a:t>called </a:t>
            </a:r>
            <a:r>
              <a:rPr lang="en-US" dirty="0"/>
              <a:t>the independent variable and the Y variable is called the dependent variable. </a:t>
            </a:r>
            <a:endParaRPr lang="en-US" dirty="0" smtClean="0"/>
          </a:p>
          <a:p>
            <a:pPr fontAlgn="base"/>
            <a:r>
              <a:rPr lang="en-US" b="1" dirty="0" smtClean="0"/>
              <a:t>Simple </a:t>
            </a:r>
            <a:r>
              <a:rPr lang="en-US" b="1" dirty="0"/>
              <a:t>linear regression </a:t>
            </a:r>
            <a:r>
              <a:rPr lang="en-US" dirty="0"/>
              <a:t>plots one independent variable X against one dependent variable Y. Technically, in regression analysis, the independent variable is usually called the </a:t>
            </a:r>
            <a:r>
              <a:rPr lang="en-US" b="1" dirty="0"/>
              <a:t>predictor variable</a:t>
            </a:r>
            <a:r>
              <a:rPr lang="en-US" dirty="0"/>
              <a:t> and the dependent variable is called the </a:t>
            </a:r>
            <a:r>
              <a:rPr lang="en-US" b="1" dirty="0"/>
              <a:t>criterion variable</a:t>
            </a:r>
            <a:r>
              <a:rPr lang="en-US" dirty="0"/>
              <a:t>. However, many people just call them the independent and dependent variables. More advanced regression techniques (like </a:t>
            </a:r>
            <a:r>
              <a:rPr lang="en-US" b="1" dirty="0"/>
              <a:t>multiple regression</a:t>
            </a:r>
            <a:r>
              <a:rPr lang="en-US" dirty="0"/>
              <a:t>) use multiple independent variables.</a:t>
            </a:r>
          </a:p>
          <a:p>
            <a:pPr fontAlgn="base"/>
            <a:r>
              <a:rPr lang="en-US" dirty="0"/>
              <a:t>Regression analysis can result in </a:t>
            </a:r>
            <a:r>
              <a:rPr lang="en-US" i="1" dirty="0"/>
              <a:t>linear </a:t>
            </a:r>
            <a:r>
              <a:rPr lang="en-US" dirty="0"/>
              <a:t>or </a:t>
            </a:r>
            <a:r>
              <a:rPr lang="en-US" i="1" dirty="0"/>
              <a:t>nonlinear</a:t>
            </a:r>
            <a:r>
              <a:rPr lang="en-US" dirty="0"/>
              <a:t> graphs. A linear regression is where the relationships between your variables can be described with a straight line. Non-linear regressions produce curved lines.</a:t>
            </a:r>
          </a:p>
          <a:p>
            <a:pPr fontAlgn="base"/>
            <a:r>
              <a:rPr lang="en-US" dirty="0"/>
              <a:t>Regression analysis is almost always performed by a computer program, as the equations are extremely time-consuming to perform by hand.</a:t>
            </a:r>
          </a:p>
        </p:txBody>
      </p:sp>
    </p:spTree>
    <p:extLst>
      <p:ext uri="{BB962C8B-B14F-4D97-AF65-F5344CB8AC3E}">
        <p14:creationId xmlns:p14="http://schemas.microsoft.com/office/powerpoint/2010/main" val="395582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B617-F85B-4617-B78A-42817C90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1026" name="Picture 2" descr="https://www.statisticshowto.datasciencecentral.com/wp-content/uploads/2014/11/regression-2.jpg">
            <a:extLst>
              <a:ext uri="{FF2B5EF4-FFF2-40B4-BE49-F238E27FC236}">
                <a16:creationId xmlns:a16="http://schemas.microsoft.com/office/drawing/2014/main" id="{236595B3-A7F4-4DC3-9BD0-3BDDDE4B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1312"/>
            <a:ext cx="10515600" cy="491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378-8664-4537-B075-5498AF39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9"/>
            <a:ext cx="10515600" cy="814317"/>
          </a:xfrm>
        </p:spPr>
        <p:txBody>
          <a:bodyPr>
            <a:normAutofit/>
          </a:bodyPr>
          <a:lstStyle/>
          <a:p>
            <a:r>
              <a:rPr lang="en-US" dirty="0"/>
              <a:t>Linear Regression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9B10-8704-4F1E-AE72-3D4DD1BB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454"/>
            <a:ext cx="10515600" cy="4077389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Regression analysis</a:t>
            </a:r>
            <a:r>
              <a:rPr lang="en-US" dirty="0"/>
              <a:t> is used to find equations that fit data. Once we have the regression equation, we can use the model to make predictions.</a:t>
            </a:r>
          </a:p>
          <a:p>
            <a:r>
              <a:rPr lang="en-US" dirty="0"/>
              <a:t>If you recall from elementary algebra, the equation for a line is </a:t>
            </a:r>
            <a:br>
              <a:rPr lang="en-US" dirty="0"/>
            </a:br>
            <a:r>
              <a:rPr lang="en-US" b="1" dirty="0"/>
              <a:t>y = mx + b</a:t>
            </a:r>
            <a:r>
              <a:rPr lang="en-US" dirty="0"/>
              <a:t>. </a:t>
            </a:r>
          </a:p>
          <a:p>
            <a:r>
              <a:rPr lang="en-US" dirty="0"/>
              <a:t>In statistics Linear regression is denote by y = a + bx (or) y = b0 + b1x</a:t>
            </a:r>
            <a:br>
              <a:rPr lang="en-US" dirty="0"/>
            </a:br>
            <a:r>
              <a:rPr lang="en-US" dirty="0"/>
              <a:t>where Y is the dependent variable (that’s the variable that goes on the Y axis), X is the independent variable (i.e. it is plotted on the X axis), b is the slope of the line and a is the y-intercept.</a:t>
            </a:r>
          </a:p>
          <a:p>
            <a:r>
              <a:rPr lang="en-US" dirty="0"/>
              <a:t>These coefficients a and b are derived based on minimizing the sum of squared difference of distance between data points and regression line.</a:t>
            </a:r>
          </a:p>
        </p:txBody>
      </p:sp>
      <p:pic>
        <p:nvPicPr>
          <p:cNvPr id="2050" name="Picture 2" descr="the linear regression equation">
            <a:hlinkClick r:id="rId2"/>
            <a:extLst>
              <a:ext uri="{FF2B5EF4-FFF2-40B4-BE49-F238E27FC236}">
                <a16:creationId xmlns:a16="http://schemas.microsoft.com/office/drawing/2014/main" id="{B4B3E0B5-DDC0-49B5-81E1-CCDD4439C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27" y="5181599"/>
            <a:ext cx="4502426" cy="14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2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B427-F743-44BD-85D3-F0ED3A0B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linear regression equation?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8F6D39-B888-41A2-9C85-73F171089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740367"/>
              </p:ext>
            </p:extLst>
          </p:nvPr>
        </p:nvGraphicFramePr>
        <p:xfrm>
          <a:off x="838200" y="2077907"/>
          <a:ext cx="3052764" cy="3909060"/>
        </p:xfrm>
        <a:graphic>
          <a:graphicData uri="http://schemas.openxmlformats.org/drawingml/2006/table">
            <a:tbl>
              <a:tblPr/>
              <a:tblGrid>
                <a:gridCol w="1017588">
                  <a:extLst>
                    <a:ext uri="{9D8B030D-6E8A-4147-A177-3AD203B41FA5}">
                      <a16:colId xmlns:a16="http://schemas.microsoft.com/office/drawing/2014/main" val="3630819464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3537749256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3098965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AGE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cap="all" dirty="0">
                          <a:solidFill>
                            <a:srgbClr val="666666"/>
                          </a:solidFill>
                          <a:effectLst/>
                          <a:latin typeface="inherit"/>
                        </a:rPr>
                        <a:t>GLUCOSE LEVEL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8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43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99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31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65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7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79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51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42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75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2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57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87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44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81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8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l-GR" b="0">
                          <a:effectLst/>
                          <a:latin typeface="inherit"/>
                        </a:rPr>
                        <a:t>Σ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inherit"/>
                        </a:rPr>
                        <a:t>247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inherit"/>
                        </a:rPr>
                        <a:t>486</a:t>
                      </a:r>
                    </a:p>
                  </a:txBody>
                  <a:tcPr marR="952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787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4152C2-8695-4864-946E-BCB6FCCFC20C}"/>
              </a:ext>
            </a:extLst>
          </p:cNvPr>
          <p:cNvSpPr txBox="1"/>
          <p:nvPr/>
        </p:nvSpPr>
        <p:spPr>
          <a:xfrm>
            <a:off x="5365681" y="3114261"/>
            <a:ext cx="5870713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600" dirty="0"/>
              <a:t>Predict glucose level if the age of person if 52, 95, and 2?</a:t>
            </a:r>
          </a:p>
        </p:txBody>
      </p:sp>
    </p:spTree>
    <p:extLst>
      <p:ext uri="{BB962C8B-B14F-4D97-AF65-F5344CB8AC3E}">
        <p14:creationId xmlns:p14="http://schemas.microsoft.com/office/powerpoint/2010/main" val="182300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BD63-C934-4753-9643-AAB45495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/>
              <a:t>Co efficient of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58B9-0842-4F9B-9434-CB7964D6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5706"/>
            <a:ext cx="10515600" cy="1672749"/>
          </a:xfrm>
        </p:spPr>
        <p:txBody>
          <a:bodyPr/>
          <a:lstStyle/>
          <a:p>
            <a:r>
              <a:rPr lang="en-US" dirty="0"/>
              <a:t>In statistics, the </a:t>
            </a:r>
            <a:r>
              <a:rPr lang="en-US" b="1" dirty="0"/>
              <a:t>coefficient of determination</a:t>
            </a:r>
            <a:r>
              <a:rPr lang="en-US" dirty="0"/>
              <a:t>, denoted by </a:t>
            </a:r>
            <a:r>
              <a:rPr lang="en-US" i="1" dirty="0"/>
              <a:t>R</a:t>
            </a:r>
            <a:r>
              <a:rPr lang="en-US" dirty="0"/>
              <a:t>2 or </a:t>
            </a:r>
            <a:r>
              <a:rPr lang="en-US" i="1" dirty="0"/>
              <a:t>r</a:t>
            </a:r>
            <a:r>
              <a:rPr lang="en-US" dirty="0"/>
              <a:t>2 and pronounced "R squared", is a number that indicates the proportion of the variance in the dependent variable that is predictable from the independent variable(s).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EC3FD-4F3E-4D3E-B4DA-430BA480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88455"/>
            <a:ext cx="10515599" cy="4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0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EBA6-4FB3-416E-B36F-D1BD8A92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D0DC-262D-48A9-AE80-59B33E55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linear regression is the most common form of linear regression analysis.  </a:t>
            </a:r>
          </a:p>
          <a:p>
            <a:r>
              <a:rPr lang="en-US" dirty="0"/>
              <a:t>Multiple linear regression is used to explain the relationship between one continuous dependent variable from two or more independent variables.  </a:t>
            </a:r>
          </a:p>
          <a:p>
            <a:r>
              <a:rPr lang="en-US" dirty="0"/>
              <a:t>The independent variables can be continuous or categorical (dummy coded as appropriate)</a:t>
            </a:r>
          </a:p>
          <a:p>
            <a:r>
              <a:rPr lang="en-US" dirty="0"/>
              <a:t>Independent variables should not be multi-collinear</a:t>
            </a:r>
          </a:p>
          <a:p>
            <a:r>
              <a:rPr lang="en-US" dirty="0"/>
              <a:t>y = b0 + b1X1 + b2X2 + b3X3 + ……….. + </a:t>
            </a:r>
            <a:r>
              <a:rPr lang="en-US" dirty="0" err="1"/>
              <a:t>bnXn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7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4CC5-4481-4158-8ED0-58ABF40C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461E-38A1-444D-AE25-93597470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43"/>
            <a:ext cx="8517835" cy="49197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final step is to evaluate the performance of algorithm. This step is particularly important to compare how well different algorithms perform on a particular dataset. For regression algorithms, three evaluation metrics are commonly used:</a:t>
            </a:r>
          </a:p>
          <a:p>
            <a:r>
              <a:rPr lang="en-US" dirty="0"/>
              <a:t>Mean Absolute Error (MAE) is the mean of the absolute value of the errors. It is calculated as:</a:t>
            </a:r>
          </a:p>
          <a:p>
            <a:r>
              <a:rPr lang="en-US" dirty="0"/>
              <a:t>Mean Squared Error (MSE) is the mean of the squared errors and is calculated as:</a:t>
            </a:r>
          </a:p>
          <a:p>
            <a:r>
              <a:rPr lang="en-US" dirty="0"/>
              <a:t>Root Mean Squared Error (RMSE) is the square root of the mean of the squared errors:</a:t>
            </a:r>
          </a:p>
          <a:p>
            <a:r>
              <a:rPr lang="en-US" dirty="0"/>
              <a:t>Luckily, we don't have to perform these calculations manually. The </a:t>
            </a:r>
            <a:r>
              <a:rPr lang="en-US" dirty="0" err="1"/>
              <a:t>Scikit</a:t>
            </a:r>
            <a:r>
              <a:rPr lang="en-US" dirty="0"/>
              <a:t>-Learn library comes with pre-built functions that can be used to find out these values for us.</a:t>
            </a:r>
          </a:p>
          <a:p>
            <a:endParaRPr lang="en-US" dirty="0"/>
          </a:p>
        </p:txBody>
      </p:sp>
      <p:pic>
        <p:nvPicPr>
          <p:cNvPr id="1034" name="Picture 10" descr="Mean Absolute Error">
            <a:extLst>
              <a:ext uri="{FF2B5EF4-FFF2-40B4-BE49-F238E27FC236}">
                <a16:creationId xmlns:a16="http://schemas.microsoft.com/office/drawing/2014/main" id="{FDD2F525-5DEF-4198-989D-AE14509A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93" y="2717522"/>
            <a:ext cx="2194269" cy="7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ean Squared Error">
            <a:extLst>
              <a:ext uri="{FF2B5EF4-FFF2-40B4-BE49-F238E27FC236}">
                <a16:creationId xmlns:a16="http://schemas.microsoft.com/office/drawing/2014/main" id="{08D69E36-5D6A-492D-88F4-3137A25E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94" y="3560555"/>
            <a:ext cx="2194269" cy="7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oot Mean Squared Error">
            <a:extLst>
              <a:ext uri="{FF2B5EF4-FFF2-40B4-BE49-F238E27FC236}">
                <a16:creationId xmlns:a16="http://schemas.microsoft.com/office/drawing/2014/main" id="{ADAE5B21-AC8A-4BFD-91C4-BCA813B4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35" y="4510019"/>
            <a:ext cx="2289828" cy="7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8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of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must be linear relationship between independent and dependent variables</a:t>
            </a:r>
          </a:p>
          <a:p>
            <a:r>
              <a:rPr lang="en-US" dirty="0" smtClean="0"/>
              <a:t>No Autocorrelation</a:t>
            </a:r>
          </a:p>
          <a:p>
            <a:r>
              <a:rPr lang="en-US" dirty="0" smtClean="0"/>
              <a:t>No Multi collinearity</a:t>
            </a:r>
          </a:p>
          <a:p>
            <a:r>
              <a:rPr lang="en-US" dirty="0" smtClean="0"/>
              <a:t>Variance across the independent variable should be same - Homoscedacity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Data should be distributed normally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9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 Theme</vt:lpstr>
      <vt:lpstr>Linear Regression</vt:lpstr>
      <vt:lpstr>What is Linear Regression?</vt:lpstr>
      <vt:lpstr>Sample</vt:lpstr>
      <vt:lpstr>Linear Regression Equation</vt:lpstr>
      <vt:lpstr>Find linear regression equation?</vt:lpstr>
      <vt:lpstr>Co efficient of determination</vt:lpstr>
      <vt:lpstr>Multiple Linear Regression</vt:lpstr>
      <vt:lpstr>Evaluation of algorithm</vt:lpstr>
      <vt:lpstr>Assumption of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Beemanapalli Charanteja</dc:creator>
  <cp:lastModifiedBy>Admin</cp:lastModifiedBy>
  <cp:revision>9</cp:revision>
  <dcterms:created xsi:type="dcterms:W3CDTF">2019-08-09T10:53:38Z</dcterms:created>
  <dcterms:modified xsi:type="dcterms:W3CDTF">2021-03-27T05:38:08Z</dcterms:modified>
</cp:coreProperties>
</file>