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47113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8921" y="1122363"/>
            <a:ext cx="11033522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8921" y="3602038"/>
            <a:ext cx="1103352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FF42A-BB86-47C7-BAE0-10102936D116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3301-677F-4764-8E00-76331FBADA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24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FF42A-BB86-47C7-BAE0-10102936D116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3301-677F-4764-8E00-76331FBADA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343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27819" y="365125"/>
            <a:ext cx="3172138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1406" y="365125"/>
            <a:ext cx="9332521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FF42A-BB86-47C7-BAE0-10102936D116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3301-677F-4764-8E00-76331FBADA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167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FF42A-BB86-47C7-BAE0-10102936D116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3301-677F-4764-8E00-76331FBADA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464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744" y="1709739"/>
            <a:ext cx="1268855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3744" y="4589464"/>
            <a:ext cx="1268855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FF42A-BB86-47C7-BAE0-10102936D116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3301-677F-4764-8E00-76331FBADA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0452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1406" y="1825625"/>
            <a:ext cx="6252329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47628" y="1825625"/>
            <a:ext cx="6252329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FF42A-BB86-47C7-BAE0-10102936D116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3301-677F-4764-8E00-76331FBADA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5166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322" y="365126"/>
            <a:ext cx="1268855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323" y="1681163"/>
            <a:ext cx="622359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3323" y="2505075"/>
            <a:ext cx="622359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47628" y="1681163"/>
            <a:ext cx="625424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47628" y="2505075"/>
            <a:ext cx="6254245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FF42A-BB86-47C7-BAE0-10102936D116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3301-677F-4764-8E00-76331FBADA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306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FF42A-BB86-47C7-BAE0-10102936D116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3301-677F-4764-8E00-76331FBADA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771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FF42A-BB86-47C7-BAE0-10102936D116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3301-677F-4764-8E00-76331FBADA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24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323" y="457200"/>
            <a:ext cx="474479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4245" y="987426"/>
            <a:ext cx="744762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323" y="2057400"/>
            <a:ext cx="474479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FF42A-BB86-47C7-BAE0-10102936D116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3301-677F-4764-8E00-76331FBADA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7564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323" y="457200"/>
            <a:ext cx="474479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54245" y="987426"/>
            <a:ext cx="744762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323" y="2057400"/>
            <a:ext cx="474479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FF42A-BB86-47C7-BAE0-10102936D116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3301-677F-4764-8E00-76331FBADA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097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1406" y="365126"/>
            <a:ext cx="1268855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406" y="1825625"/>
            <a:ext cx="1268855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1406" y="6356351"/>
            <a:ext cx="33100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FF42A-BB86-47C7-BAE0-10102936D116}" type="datetimeFigureOut">
              <a:rPr lang="en-GB" smtClean="0"/>
              <a:t>12/12/2019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73139" y="6356351"/>
            <a:ext cx="49650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89900" y="6356351"/>
            <a:ext cx="33100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B3301-677F-4764-8E00-76331FBADA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183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/>
          <p:cNvSpPr/>
          <p:nvPr/>
        </p:nvSpPr>
        <p:spPr>
          <a:xfrm>
            <a:off x="3520500" y="53160"/>
            <a:ext cx="10152724" cy="6730409"/>
          </a:xfrm>
          <a:prstGeom prst="rect">
            <a:avLst/>
          </a:prstGeom>
          <a:solidFill>
            <a:schemeClr val="accent1">
              <a:alpha val="4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angle 59"/>
          <p:cNvSpPr/>
          <p:nvPr/>
        </p:nvSpPr>
        <p:spPr>
          <a:xfrm rot="16200000">
            <a:off x="10490908" y="3289122"/>
            <a:ext cx="5659702" cy="4673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Rectangle 118"/>
          <p:cNvSpPr/>
          <p:nvPr/>
        </p:nvSpPr>
        <p:spPr>
          <a:xfrm>
            <a:off x="1252036" y="687926"/>
            <a:ext cx="2147168" cy="56955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Rectangle 99"/>
          <p:cNvSpPr/>
          <p:nvPr/>
        </p:nvSpPr>
        <p:spPr>
          <a:xfrm>
            <a:off x="6692221" y="168797"/>
            <a:ext cx="6340927" cy="4673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Rectangle 100"/>
          <p:cNvSpPr/>
          <p:nvPr/>
        </p:nvSpPr>
        <p:spPr>
          <a:xfrm>
            <a:off x="4174985" y="168797"/>
            <a:ext cx="2444776" cy="4673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/>
          <p:cNvSpPr/>
          <p:nvPr/>
        </p:nvSpPr>
        <p:spPr>
          <a:xfrm>
            <a:off x="4170626" y="2409452"/>
            <a:ext cx="2444776" cy="13204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/>
          <p:cNvSpPr/>
          <p:nvPr/>
        </p:nvSpPr>
        <p:spPr>
          <a:xfrm>
            <a:off x="4167856" y="3790722"/>
            <a:ext cx="2451127" cy="25569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tangle 89"/>
          <p:cNvSpPr/>
          <p:nvPr/>
        </p:nvSpPr>
        <p:spPr>
          <a:xfrm>
            <a:off x="6688062" y="2411374"/>
            <a:ext cx="6338806" cy="13184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Rectangle 90"/>
          <p:cNvSpPr/>
          <p:nvPr/>
        </p:nvSpPr>
        <p:spPr>
          <a:xfrm>
            <a:off x="6692222" y="3792657"/>
            <a:ext cx="6331294" cy="25549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/>
          <p:cNvSpPr/>
          <p:nvPr/>
        </p:nvSpPr>
        <p:spPr>
          <a:xfrm>
            <a:off x="6685093" y="687931"/>
            <a:ext cx="6340927" cy="16573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angle 85"/>
          <p:cNvSpPr/>
          <p:nvPr/>
        </p:nvSpPr>
        <p:spPr>
          <a:xfrm>
            <a:off x="4167856" y="687931"/>
            <a:ext cx="2444776" cy="16573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ounded Rectangle 3"/>
          <p:cNvSpPr/>
          <p:nvPr/>
        </p:nvSpPr>
        <p:spPr>
          <a:xfrm>
            <a:off x="4585847" y="1348941"/>
            <a:ext cx="1600200" cy="7255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Databases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585847" y="2793428"/>
            <a:ext cx="1600200" cy="7255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Metrics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585847" y="4965224"/>
            <a:ext cx="1600200" cy="725557"/>
          </a:xfrm>
          <a:prstGeom prst="roundRect">
            <a:avLst/>
          </a:prstGeom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99" dirty="0"/>
              <a:t>Time Correlated</a:t>
            </a:r>
            <a:br>
              <a:rPr lang="en-GB" sz="1599" dirty="0"/>
            </a:br>
            <a:r>
              <a:rPr lang="en-GB" sz="1599" dirty="0"/>
              <a:t>Objects</a:t>
            </a:r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>
            <a:off x="5385947" y="2074495"/>
            <a:ext cx="0" cy="718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>
            <a:off x="5385947" y="3518985"/>
            <a:ext cx="0" cy="1446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8382596" y="3956023"/>
            <a:ext cx="834887" cy="51849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Level 1 Folders</a:t>
            </a:r>
            <a:endParaRPr lang="en-GB" sz="1400" dirty="0">
              <a:solidFill>
                <a:schemeClr val="tx1"/>
              </a:solidFill>
              <a:latin typeface="Helvetica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283198" y="3265800"/>
            <a:ext cx="27515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333333"/>
                </a:solidFill>
                <a:latin typeface="Helvetica" panose="020B0604020202020204" pitchFamily="34" charset="0"/>
              </a:rPr>
              <a:t> Metric Folder: 1 peer Metric Id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9187666" y="4477416"/>
            <a:ext cx="893379" cy="51849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Level 2 Folders</a:t>
            </a:r>
            <a:endParaRPr lang="en-GB" sz="1400" dirty="0">
              <a:solidFill>
                <a:schemeClr val="tx1"/>
              </a:solidFill>
              <a:latin typeface="Helvetica" panose="020B0604020202020204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9793954" y="5067187"/>
            <a:ext cx="1464250" cy="518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Level 3  - Obj. Store Files</a:t>
            </a:r>
            <a:endParaRPr lang="en-GB" sz="1400" dirty="0">
              <a:solidFill>
                <a:schemeClr val="tx1"/>
              </a:solidFill>
              <a:latin typeface="Helvetica" panose="020B0604020202020204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593810" y="2793429"/>
            <a:ext cx="998882" cy="72555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Helvetica" panose="020B0604020202020204" pitchFamily="34" charset="0"/>
              </a:rPr>
              <a:t>Metrics Folders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6870537" y="1359450"/>
            <a:ext cx="1167846" cy="70186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Helvetica" panose="020B0604020202020204" pitchFamily="34" charset="0"/>
              </a:rPr>
              <a:t>Databases Folders</a:t>
            </a:r>
          </a:p>
        </p:txBody>
      </p:sp>
      <p:cxnSp>
        <p:nvCxnSpPr>
          <p:cNvPr id="27" name="Elbow Connector 26"/>
          <p:cNvCxnSpPr>
            <a:stCxn id="25" idx="2"/>
            <a:endCxn id="24" idx="1"/>
          </p:cNvCxnSpPr>
          <p:nvPr/>
        </p:nvCxnSpPr>
        <p:spPr>
          <a:xfrm rot="16200000" flipH="1">
            <a:off x="6976687" y="2539084"/>
            <a:ext cx="1094896" cy="1393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4" idx="2"/>
            <a:endCxn id="13" idx="1"/>
          </p:cNvCxnSpPr>
          <p:nvPr/>
        </p:nvCxnSpPr>
        <p:spPr>
          <a:xfrm rot="16200000" flipH="1">
            <a:off x="7889784" y="3722454"/>
            <a:ext cx="696285" cy="2893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3" idx="2"/>
            <a:endCxn id="20" idx="1"/>
          </p:cNvCxnSpPr>
          <p:nvPr/>
        </p:nvCxnSpPr>
        <p:spPr>
          <a:xfrm rot="16200000" flipH="1">
            <a:off x="8862777" y="4411776"/>
            <a:ext cx="262148" cy="3876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20" idx="2"/>
            <a:endCxn id="23" idx="1"/>
          </p:cNvCxnSpPr>
          <p:nvPr/>
        </p:nvCxnSpPr>
        <p:spPr>
          <a:xfrm rot="16200000" flipH="1">
            <a:off x="9548893" y="5081372"/>
            <a:ext cx="330527" cy="1595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6" idx="3"/>
            <a:endCxn id="23" idx="1"/>
          </p:cNvCxnSpPr>
          <p:nvPr/>
        </p:nvCxnSpPr>
        <p:spPr>
          <a:xfrm flipV="1">
            <a:off x="6186049" y="5326435"/>
            <a:ext cx="3607905" cy="156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10315015" y="4603535"/>
            <a:ext cx="943188" cy="2592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Index File</a:t>
            </a:r>
            <a:endParaRPr lang="en-GB" sz="1400" dirty="0">
              <a:solidFill>
                <a:schemeClr val="tx1"/>
              </a:solidFill>
              <a:latin typeface="Helvetica" panose="020B0604020202020204" pitchFamily="34" charset="0"/>
            </a:endParaRPr>
          </a:p>
        </p:txBody>
      </p:sp>
      <p:cxnSp>
        <p:nvCxnSpPr>
          <p:cNvPr id="47" name="Elbow Connector 46"/>
          <p:cNvCxnSpPr>
            <a:stCxn id="20" idx="3"/>
            <a:endCxn id="46" idx="1"/>
          </p:cNvCxnSpPr>
          <p:nvPr/>
        </p:nvCxnSpPr>
        <p:spPr>
          <a:xfrm flipV="1">
            <a:off x="10081043" y="4733160"/>
            <a:ext cx="233972" cy="3501"/>
          </a:xfrm>
          <a:prstGeom prst="bentConnector3">
            <a:avLst>
              <a:gd name="adj1" fmla="val 50000"/>
            </a:avLst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13" idx="3"/>
            <a:endCxn id="54" idx="1"/>
          </p:cNvCxnSpPr>
          <p:nvPr/>
        </p:nvCxnSpPr>
        <p:spPr>
          <a:xfrm>
            <a:off x="9217485" y="4215269"/>
            <a:ext cx="376321" cy="354"/>
          </a:xfrm>
          <a:prstGeom prst="bentConnector3">
            <a:avLst>
              <a:gd name="adj1" fmla="val 50000"/>
            </a:avLst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9593803" y="4085999"/>
            <a:ext cx="943188" cy="2592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Index File</a:t>
            </a:r>
            <a:endParaRPr lang="en-GB" sz="1400" dirty="0">
              <a:solidFill>
                <a:schemeClr val="tx1"/>
              </a:solidFill>
              <a:latin typeface="Helvetica" panose="020B0604020202020204" pitchFamily="34" charset="0"/>
            </a:endParaRPr>
          </a:p>
        </p:txBody>
      </p:sp>
      <p:cxnSp>
        <p:nvCxnSpPr>
          <p:cNvPr id="70" name="Straight Arrow Connector 69"/>
          <p:cNvCxnSpPr>
            <a:stCxn id="5" idx="3"/>
            <a:endCxn id="24" idx="1"/>
          </p:cNvCxnSpPr>
          <p:nvPr/>
        </p:nvCxnSpPr>
        <p:spPr>
          <a:xfrm>
            <a:off x="6186048" y="3156207"/>
            <a:ext cx="1407762" cy="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" idx="3"/>
            <a:endCxn id="25" idx="1"/>
          </p:cNvCxnSpPr>
          <p:nvPr/>
        </p:nvCxnSpPr>
        <p:spPr>
          <a:xfrm flipV="1">
            <a:off x="6186047" y="1710379"/>
            <a:ext cx="684490" cy="1338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621455" y="103249"/>
            <a:ext cx="15645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Logic Storage</a:t>
            </a:r>
            <a:br>
              <a:rPr lang="en-GB" sz="2000" dirty="0"/>
            </a:br>
            <a:r>
              <a:rPr lang="en-GB" sz="1200" i="1" dirty="0"/>
              <a:t>Multi Cluster / Servers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666146" y="106623"/>
            <a:ext cx="185993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Physical Storage</a:t>
            </a:r>
            <a:br>
              <a:rPr lang="en-GB" sz="2000" dirty="0"/>
            </a:br>
            <a:r>
              <a:rPr lang="en-GB" sz="1200" i="1" dirty="0"/>
              <a:t>Shared distributed FS</a:t>
            </a:r>
            <a:r>
              <a:rPr lang="en-GB" sz="2000" i="1" dirty="0"/>
              <a:t/>
            </a:r>
            <a:br>
              <a:rPr lang="en-GB" sz="2000" i="1" dirty="0"/>
            </a:br>
            <a:endParaRPr lang="en-GB" sz="2000" i="1" dirty="0"/>
          </a:p>
        </p:txBody>
      </p:sp>
      <p:sp>
        <p:nvSpPr>
          <p:cNvPr id="82" name="Rectangle 81"/>
          <p:cNvSpPr/>
          <p:nvPr/>
        </p:nvSpPr>
        <p:spPr>
          <a:xfrm>
            <a:off x="9793955" y="2020724"/>
            <a:ext cx="36392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333333"/>
                </a:solidFill>
                <a:latin typeface="Helvetica" panose="020B0604020202020204" pitchFamily="34" charset="0"/>
              </a:rPr>
              <a:t> Database Folder: 1 Peer Database Id</a:t>
            </a:r>
          </a:p>
        </p:txBody>
      </p:sp>
      <p:sp>
        <p:nvSpPr>
          <p:cNvPr id="83" name="Rectangle 82"/>
          <p:cNvSpPr/>
          <p:nvPr/>
        </p:nvSpPr>
        <p:spPr>
          <a:xfrm>
            <a:off x="8870459" y="5620609"/>
            <a:ext cx="416268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333333"/>
                </a:solidFill>
                <a:latin typeface="Helvetica" panose="020B0604020202020204" pitchFamily="34" charset="0"/>
              </a:rPr>
              <a:t> Level 1: YYYY-MM (Max 12 folders per year)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333333"/>
                </a:solidFill>
                <a:latin typeface="Helvetica" panose="020B0604020202020204" pitchFamily="34" charset="0"/>
              </a:rPr>
              <a:t> Level 2: DD (Max 365 folders per parent)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333333"/>
                </a:solidFill>
                <a:latin typeface="Helvetica" panose="020B0604020202020204" pitchFamily="34" charset="0"/>
              </a:rPr>
              <a:t> Level 3: One file each 5 minutes - (Max 144 files)</a:t>
            </a:r>
          </a:p>
        </p:txBody>
      </p:sp>
      <p:sp>
        <p:nvSpPr>
          <p:cNvPr id="96" name="Rounded Rectangle 95"/>
          <p:cNvSpPr/>
          <p:nvPr/>
        </p:nvSpPr>
        <p:spPr>
          <a:xfrm>
            <a:off x="6868663" y="802403"/>
            <a:ext cx="1167846" cy="36901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Helvetica" panose="020B0604020202020204" pitchFamily="34" charset="0"/>
              </a:rPr>
              <a:t>Data Folder</a:t>
            </a:r>
          </a:p>
        </p:txBody>
      </p:sp>
      <p:cxnSp>
        <p:nvCxnSpPr>
          <p:cNvPr id="97" name="Elbow Connector 96"/>
          <p:cNvCxnSpPr>
            <a:stCxn id="96" idx="2"/>
            <a:endCxn id="25" idx="0"/>
          </p:cNvCxnSpPr>
          <p:nvPr/>
        </p:nvCxnSpPr>
        <p:spPr>
          <a:xfrm rot="16200000" flipH="1">
            <a:off x="7359507" y="1264496"/>
            <a:ext cx="188030" cy="18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 rot="16200000">
            <a:off x="1037023" y="3284082"/>
            <a:ext cx="5659702" cy="4673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TextBox 102"/>
          <p:cNvSpPr txBox="1"/>
          <p:nvPr/>
        </p:nvSpPr>
        <p:spPr>
          <a:xfrm rot="16200000">
            <a:off x="2129464" y="3482022"/>
            <a:ext cx="34988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API </a:t>
            </a:r>
            <a:r>
              <a:rPr lang="en-GB" sz="2000" dirty="0" smtClean="0"/>
              <a:t>Belt </a:t>
            </a:r>
            <a:r>
              <a:rPr lang="en-GB" sz="2000" dirty="0"/>
              <a:t>+ Cluster Load Balancer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133917" y="6383457"/>
            <a:ext cx="2580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Time Object Database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1255764" y="195140"/>
            <a:ext cx="2143440" cy="424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TextBox 117"/>
          <p:cNvSpPr txBox="1"/>
          <p:nvPr/>
        </p:nvSpPr>
        <p:spPr>
          <a:xfrm>
            <a:off x="1652777" y="219493"/>
            <a:ext cx="1345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Consumers</a:t>
            </a:r>
          </a:p>
        </p:txBody>
      </p:sp>
      <p:pic>
        <p:nvPicPr>
          <p:cNvPr id="1026" name="Picture 2" descr="Resultado de imagen de nodejs clie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195" y="1552983"/>
            <a:ext cx="917687" cy="88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de postman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800" y="2685321"/>
            <a:ext cx="710381" cy="710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de curl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837" y="3714954"/>
            <a:ext cx="1067484" cy="321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n de android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191" y="4355516"/>
            <a:ext cx="766499" cy="95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esultado de imagen de ios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296" y="5482313"/>
            <a:ext cx="1023616" cy="49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9" name="Right Brace 1028"/>
          <p:cNvSpPr/>
          <p:nvPr/>
        </p:nvSpPr>
        <p:spPr>
          <a:xfrm>
            <a:off x="2350200" y="1359451"/>
            <a:ext cx="1236317" cy="4796801"/>
          </a:xfrm>
          <a:prstGeom prst="rightBrace">
            <a:avLst>
              <a:gd name="adj1" fmla="val 8333"/>
              <a:gd name="adj2" fmla="val 4623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/>
          <p:cNvSpPr txBox="1"/>
          <p:nvPr/>
        </p:nvSpPr>
        <p:spPr>
          <a:xfrm rot="16200000">
            <a:off x="11495738" y="3335637"/>
            <a:ext cx="36028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Cross Instances on cluster Events</a:t>
            </a:r>
            <a:endParaRPr lang="en-GB" sz="1200" i="1" dirty="0"/>
          </a:p>
        </p:txBody>
      </p:sp>
    </p:spTree>
    <p:extLst>
      <p:ext uri="{BB962C8B-B14F-4D97-AF65-F5344CB8AC3E}">
        <p14:creationId xmlns:p14="http://schemas.microsoft.com/office/powerpoint/2010/main" val="36607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/>
          <p:cNvSpPr/>
          <p:nvPr/>
        </p:nvSpPr>
        <p:spPr>
          <a:xfrm>
            <a:off x="7155324" y="1553425"/>
            <a:ext cx="4598196" cy="31100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angle 76"/>
          <p:cNvSpPr/>
          <p:nvPr/>
        </p:nvSpPr>
        <p:spPr>
          <a:xfrm>
            <a:off x="2915605" y="1553426"/>
            <a:ext cx="4158811" cy="31100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/>
          <p:cNvSpPr/>
          <p:nvPr/>
        </p:nvSpPr>
        <p:spPr>
          <a:xfrm>
            <a:off x="2915603" y="1034292"/>
            <a:ext cx="4158810" cy="4673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/>
          <p:cNvCxnSpPr>
            <a:stCxn id="60" idx="3"/>
            <a:endCxn id="57" idx="1"/>
          </p:cNvCxnSpPr>
          <p:nvPr/>
        </p:nvCxnSpPr>
        <p:spPr>
          <a:xfrm>
            <a:off x="4164653" y="4251419"/>
            <a:ext cx="1154248" cy="43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7" idx="0"/>
            <a:endCxn id="69" idx="2"/>
          </p:cNvCxnSpPr>
          <p:nvPr/>
        </p:nvCxnSpPr>
        <p:spPr>
          <a:xfrm flipV="1">
            <a:off x="3356310" y="2627534"/>
            <a:ext cx="1" cy="133879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5" idx="0"/>
            <a:endCxn id="54" idx="2"/>
          </p:cNvCxnSpPr>
          <p:nvPr/>
        </p:nvCxnSpPr>
        <p:spPr>
          <a:xfrm flipV="1">
            <a:off x="6372784" y="3318582"/>
            <a:ext cx="361385" cy="4346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3776766" y="1764823"/>
            <a:ext cx="2591181" cy="2182636"/>
            <a:chOff x="3965876" y="1695285"/>
            <a:chExt cx="2591182" cy="2182636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4637342" y="3165674"/>
              <a:ext cx="1913861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Group 73"/>
            <p:cNvGrpSpPr/>
            <p:nvPr/>
          </p:nvGrpSpPr>
          <p:grpSpPr>
            <a:xfrm>
              <a:off x="3965876" y="1695285"/>
              <a:ext cx="2591182" cy="2182636"/>
              <a:chOff x="3960089" y="1701072"/>
              <a:chExt cx="2591182" cy="2182636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>
                <a:off x="3965944" y="3883708"/>
                <a:ext cx="1913861" cy="0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5879805" y="2419107"/>
                <a:ext cx="0" cy="1464601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H="1">
                <a:off x="5879805" y="1701072"/>
                <a:ext cx="671466" cy="718034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3965943" y="2419107"/>
                <a:ext cx="0" cy="1464601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3965944" y="2419106"/>
                <a:ext cx="1913861" cy="0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>
                <a:off x="5879804" y="3165674"/>
                <a:ext cx="671466" cy="718034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H="1">
                <a:off x="3965942" y="3165674"/>
                <a:ext cx="671466" cy="718034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>
                <a:off x="3960089" y="1709552"/>
                <a:ext cx="671466" cy="718034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4631555" y="1709552"/>
                <a:ext cx="1913861" cy="0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4631555" y="1701073"/>
                <a:ext cx="0" cy="1464601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6545416" y="1709552"/>
                <a:ext cx="0" cy="1464601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4" name="TextBox 53"/>
          <p:cNvSpPr txBox="1"/>
          <p:nvPr/>
        </p:nvSpPr>
        <p:spPr>
          <a:xfrm>
            <a:off x="6388544" y="2933990"/>
            <a:ext cx="691249" cy="384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dirty="0"/>
              <a:t>Many</a:t>
            </a:r>
          </a:p>
          <a:p>
            <a:pPr algn="ctr"/>
            <a:r>
              <a:rPr lang="en-GB" sz="999" dirty="0"/>
              <a:t>Partitions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076869" y="3753194"/>
            <a:ext cx="591829" cy="3845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99" dirty="0"/>
              <a:t>One </a:t>
            </a:r>
          </a:p>
          <a:p>
            <a:pPr algn="ctr"/>
            <a:r>
              <a:rPr lang="en-GB" sz="900" dirty="0"/>
              <a:t>Partition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318902" y="4071115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dirty="0"/>
              <a:t>Many</a:t>
            </a:r>
          </a:p>
          <a:p>
            <a:pPr algn="ctr"/>
            <a:r>
              <a:rPr lang="en-GB" sz="900" dirty="0"/>
              <a:t>Instances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585649" y="4066752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dirty="0"/>
              <a:t>One</a:t>
            </a:r>
          </a:p>
          <a:p>
            <a:pPr algn="ctr"/>
            <a:r>
              <a:rPr lang="en-GB" sz="900" dirty="0"/>
              <a:t>Instance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045968" y="3966328"/>
            <a:ext cx="6206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dirty="0"/>
              <a:t>Monolith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926545" y="2396701"/>
            <a:ext cx="8595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dirty="0"/>
              <a:t>Micro services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538151" y="1068354"/>
            <a:ext cx="9137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Theory</a:t>
            </a:r>
          </a:p>
        </p:txBody>
      </p:sp>
      <p:cxnSp>
        <p:nvCxnSpPr>
          <p:cNvPr id="79" name="Straight Arrow Connector 78"/>
          <p:cNvCxnSpPr>
            <a:stCxn id="99" idx="3"/>
            <a:endCxn id="98" idx="1"/>
          </p:cNvCxnSpPr>
          <p:nvPr/>
        </p:nvCxnSpPr>
        <p:spPr>
          <a:xfrm>
            <a:off x="8600222" y="4260983"/>
            <a:ext cx="798391" cy="43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101" idx="2"/>
          </p:cNvCxnSpPr>
          <p:nvPr/>
        </p:nvCxnSpPr>
        <p:spPr>
          <a:xfrm flipV="1">
            <a:off x="7621512" y="2775598"/>
            <a:ext cx="3655" cy="10810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97" idx="0"/>
            <a:endCxn id="96" idx="2"/>
          </p:cNvCxnSpPr>
          <p:nvPr/>
        </p:nvCxnSpPr>
        <p:spPr>
          <a:xfrm flipV="1">
            <a:off x="10757772" y="3240538"/>
            <a:ext cx="421496" cy="52412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8045625" y="1774386"/>
            <a:ext cx="2591181" cy="2182636"/>
            <a:chOff x="3965876" y="1695285"/>
            <a:chExt cx="2591182" cy="2182636"/>
          </a:xfrm>
        </p:grpSpPr>
        <p:cxnSp>
          <p:nvCxnSpPr>
            <p:cNvPr id="83" name="Straight Connector 82"/>
            <p:cNvCxnSpPr/>
            <p:nvPr/>
          </p:nvCxnSpPr>
          <p:spPr>
            <a:xfrm>
              <a:off x="4637342" y="3165674"/>
              <a:ext cx="1913861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Group 83"/>
            <p:cNvGrpSpPr/>
            <p:nvPr/>
          </p:nvGrpSpPr>
          <p:grpSpPr>
            <a:xfrm>
              <a:off x="3965876" y="1695285"/>
              <a:ext cx="2591182" cy="2182636"/>
              <a:chOff x="3960089" y="1701072"/>
              <a:chExt cx="2591182" cy="2182636"/>
            </a:xfrm>
          </p:grpSpPr>
          <p:cxnSp>
            <p:nvCxnSpPr>
              <p:cNvPr id="85" name="Straight Connector 84"/>
              <p:cNvCxnSpPr/>
              <p:nvPr/>
            </p:nvCxnSpPr>
            <p:spPr>
              <a:xfrm>
                <a:off x="3965944" y="3883708"/>
                <a:ext cx="1913861" cy="0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5879805" y="2419107"/>
                <a:ext cx="0" cy="1464601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flipH="1">
                <a:off x="5879805" y="1701072"/>
                <a:ext cx="671466" cy="718034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3965943" y="2419107"/>
                <a:ext cx="0" cy="1464601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3965944" y="2419106"/>
                <a:ext cx="1913861" cy="0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flipH="1">
                <a:off x="5879804" y="3165674"/>
                <a:ext cx="671466" cy="718034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flipH="1">
                <a:off x="3965942" y="3165674"/>
                <a:ext cx="671466" cy="718034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 flipH="1">
                <a:off x="3960089" y="1709552"/>
                <a:ext cx="671466" cy="718034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4631555" y="1709552"/>
                <a:ext cx="1913861" cy="0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4631555" y="1701073"/>
                <a:ext cx="0" cy="1464601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6545416" y="1709552"/>
                <a:ext cx="0" cy="1464601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6" name="TextBox 95"/>
          <p:cNvSpPr txBox="1"/>
          <p:nvPr/>
        </p:nvSpPr>
        <p:spPr>
          <a:xfrm>
            <a:off x="10559295" y="2871206"/>
            <a:ext cx="1239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dirty="0"/>
              <a:t>Many Data Files in Shared Distributed FS</a:t>
            </a:r>
            <a:endParaRPr lang="en-GB" sz="999" dirty="0"/>
          </a:p>
        </p:txBody>
      </p:sp>
      <p:sp>
        <p:nvSpPr>
          <p:cNvPr id="97" name="TextBox 96"/>
          <p:cNvSpPr txBox="1"/>
          <p:nvPr/>
        </p:nvSpPr>
        <p:spPr>
          <a:xfrm>
            <a:off x="10297550" y="3764664"/>
            <a:ext cx="920444" cy="3845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99" dirty="0"/>
              <a:t>One </a:t>
            </a:r>
          </a:p>
          <a:p>
            <a:pPr algn="ctr"/>
            <a:r>
              <a:rPr lang="en-GB" sz="900" dirty="0"/>
              <a:t>Single Local File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9398613" y="4080681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dirty="0"/>
              <a:t>Many</a:t>
            </a:r>
          </a:p>
          <a:p>
            <a:pPr algn="ctr"/>
            <a:r>
              <a:rPr lang="en-GB" sz="900" dirty="0"/>
              <a:t>Clusters / Servers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687793" y="4076317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dirty="0"/>
              <a:t>One</a:t>
            </a:r>
          </a:p>
          <a:p>
            <a:pPr algn="ctr"/>
            <a:r>
              <a:rPr lang="en-GB" sz="900" dirty="0"/>
              <a:t>Cluster / Server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211433" y="3975894"/>
            <a:ext cx="8274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dirty="0"/>
              <a:t>Single Service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7230667" y="2406266"/>
            <a:ext cx="788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dirty="0"/>
              <a:t>API &amp; </a:t>
            </a:r>
            <a:br>
              <a:rPr lang="en-GB" sz="900" dirty="0"/>
            </a:br>
            <a:r>
              <a:rPr lang="en-GB" sz="900" dirty="0" err="1"/>
              <a:t>Microservice</a:t>
            </a:r>
            <a:endParaRPr lang="en-GB" sz="900" dirty="0"/>
          </a:p>
        </p:txBody>
      </p:sp>
      <p:sp>
        <p:nvSpPr>
          <p:cNvPr id="109" name="Rectangle 108"/>
          <p:cNvSpPr/>
          <p:nvPr/>
        </p:nvSpPr>
        <p:spPr>
          <a:xfrm>
            <a:off x="7164468" y="1032090"/>
            <a:ext cx="4598196" cy="4673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/>
          <p:cNvSpPr txBox="1"/>
          <p:nvPr/>
        </p:nvSpPr>
        <p:spPr>
          <a:xfrm>
            <a:off x="8523658" y="1091485"/>
            <a:ext cx="1861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Implementation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2915603" y="498947"/>
            <a:ext cx="8837919" cy="4673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TextBox 112"/>
          <p:cNvSpPr txBox="1"/>
          <p:nvPr/>
        </p:nvSpPr>
        <p:spPr>
          <a:xfrm>
            <a:off x="2975527" y="554120"/>
            <a:ext cx="4712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How to Scale</a:t>
            </a:r>
          </a:p>
        </p:txBody>
      </p:sp>
    </p:spTree>
    <p:extLst>
      <p:ext uri="{BB962C8B-B14F-4D97-AF65-F5344CB8AC3E}">
        <p14:creationId xmlns:p14="http://schemas.microsoft.com/office/powerpoint/2010/main" val="1807523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/>
          <p:cNvSpPr/>
          <p:nvPr/>
        </p:nvSpPr>
        <p:spPr>
          <a:xfrm>
            <a:off x="2706624" y="1078993"/>
            <a:ext cx="5221223" cy="3483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/>
          <p:cNvSpPr/>
          <p:nvPr/>
        </p:nvSpPr>
        <p:spPr>
          <a:xfrm>
            <a:off x="5678040" y="2501114"/>
            <a:ext cx="1913862" cy="796533"/>
          </a:xfrm>
          <a:prstGeom prst="rect">
            <a:avLst/>
          </a:prstGeom>
          <a:solidFill>
            <a:schemeClr val="accent1"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Time Object Database </a:t>
            </a:r>
          </a:p>
          <a:p>
            <a:pPr algn="ctr"/>
            <a:r>
              <a:rPr lang="en-GB" sz="1400" dirty="0" smtClean="0"/>
              <a:t>Localhost:8002</a:t>
            </a:r>
            <a:endParaRPr lang="en-GB" sz="1400" dirty="0"/>
          </a:p>
        </p:txBody>
      </p:sp>
      <p:sp>
        <p:nvSpPr>
          <p:cNvPr id="46" name="Rectangle 45"/>
          <p:cNvSpPr/>
          <p:nvPr/>
        </p:nvSpPr>
        <p:spPr>
          <a:xfrm>
            <a:off x="2953132" y="2390370"/>
            <a:ext cx="1913862" cy="1018019"/>
          </a:xfrm>
          <a:prstGeom prst="rect">
            <a:avLst/>
          </a:prstGeom>
          <a:solidFill>
            <a:schemeClr val="accent1"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Load Balancer</a:t>
            </a:r>
            <a:br>
              <a:rPr lang="en-GB" sz="1600" dirty="0" smtClean="0"/>
            </a:br>
            <a:r>
              <a:rPr lang="en-GB" sz="1600" dirty="0" smtClean="0"/>
              <a:t>localhost:8000</a:t>
            </a:r>
            <a:endParaRPr lang="en-GB" sz="1600" dirty="0"/>
          </a:p>
        </p:txBody>
      </p:sp>
      <p:cxnSp>
        <p:nvCxnSpPr>
          <p:cNvPr id="47" name="Straight Arrow Connector 46"/>
          <p:cNvCxnSpPr>
            <a:stCxn id="46" idx="3"/>
            <a:endCxn id="39" idx="1"/>
          </p:cNvCxnSpPr>
          <p:nvPr/>
        </p:nvCxnSpPr>
        <p:spPr>
          <a:xfrm>
            <a:off x="4866994" y="2899380"/>
            <a:ext cx="811046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6" idx="3"/>
            <a:endCxn id="61" idx="1"/>
          </p:cNvCxnSpPr>
          <p:nvPr/>
        </p:nvCxnSpPr>
        <p:spPr>
          <a:xfrm flipV="1">
            <a:off x="4866994" y="1806835"/>
            <a:ext cx="811046" cy="10925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678040" y="1382533"/>
            <a:ext cx="1913862" cy="848603"/>
          </a:xfrm>
          <a:prstGeom prst="rect">
            <a:avLst/>
          </a:prstGeom>
          <a:solidFill>
            <a:schemeClr val="accent1"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Time Object Database </a:t>
            </a:r>
          </a:p>
          <a:p>
            <a:pPr algn="ctr"/>
            <a:r>
              <a:rPr lang="en-GB" sz="1400" dirty="0" smtClean="0"/>
              <a:t>Localhost:8001</a:t>
            </a:r>
            <a:endParaRPr lang="en-GB" sz="1400" dirty="0"/>
          </a:p>
        </p:txBody>
      </p:sp>
      <p:sp>
        <p:nvSpPr>
          <p:cNvPr id="69" name="Rectangle 68"/>
          <p:cNvSpPr/>
          <p:nvPr/>
        </p:nvSpPr>
        <p:spPr>
          <a:xfrm>
            <a:off x="5678040" y="3551386"/>
            <a:ext cx="1913862" cy="796533"/>
          </a:xfrm>
          <a:prstGeom prst="rect">
            <a:avLst/>
          </a:prstGeom>
          <a:solidFill>
            <a:schemeClr val="accent1"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Time Object Database</a:t>
            </a:r>
            <a:br>
              <a:rPr lang="en-GB" sz="1400" dirty="0" smtClean="0"/>
            </a:br>
            <a:r>
              <a:rPr lang="en-GB" sz="1400" dirty="0" smtClean="0"/>
              <a:t>localhost:8003 </a:t>
            </a:r>
          </a:p>
          <a:p>
            <a:pPr algn="ctr"/>
            <a:r>
              <a:rPr lang="en-GB" sz="1400" dirty="0" smtClean="0"/>
              <a:t>Instance N (Cores -1)</a:t>
            </a:r>
            <a:endParaRPr lang="en-GB" sz="1400" dirty="0"/>
          </a:p>
        </p:txBody>
      </p:sp>
      <p:cxnSp>
        <p:nvCxnSpPr>
          <p:cNvPr id="70" name="Straight Arrow Connector 69"/>
          <p:cNvCxnSpPr>
            <a:stCxn id="46" idx="3"/>
            <a:endCxn id="69" idx="1"/>
          </p:cNvCxnSpPr>
          <p:nvPr/>
        </p:nvCxnSpPr>
        <p:spPr>
          <a:xfrm>
            <a:off x="4866994" y="2899380"/>
            <a:ext cx="811046" cy="10502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227239" y="2682308"/>
            <a:ext cx="2143440" cy="424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TextBox 83"/>
          <p:cNvSpPr txBox="1"/>
          <p:nvPr/>
        </p:nvSpPr>
        <p:spPr>
          <a:xfrm>
            <a:off x="624252" y="2706661"/>
            <a:ext cx="17496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API Consumers</a:t>
            </a:r>
            <a:endParaRPr lang="en-GB" sz="2000" dirty="0"/>
          </a:p>
        </p:txBody>
      </p:sp>
      <p:cxnSp>
        <p:nvCxnSpPr>
          <p:cNvPr id="85" name="Straight Arrow Connector 84"/>
          <p:cNvCxnSpPr>
            <a:stCxn id="83" idx="3"/>
            <a:endCxn id="46" idx="1"/>
          </p:cNvCxnSpPr>
          <p:nvPr/>
        </p:nvCxnSpPr>
        <p:spPr>
          <a:xfrm>
            <a:off x="2370679" y="2894541"/>
            <a:ext cx="582453" cy="483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2706624" y="533482"/>
            <a:ext cx="5221223" cy="4673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/>
          <p:cNvSpPr txBox="1"/>
          <p:nvPr/>
        </p:nvSpPr>
        <p:spPr>
          <a:xfrm>
            <a:off x="4063998" y="448342"/>
            <a:ext cx="25709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Cluster Load Balancer</a:t>
            </a:r>
            <a:r>
              <a:rPr lang="en-GB" sz="2000" dirty="0"/>
              <a:t/>
            </a:r>
            <a:br>
              <a:rPr lang="en-GB" sz="2000" dirty="0"/>
            </a:br>
            <a:r>
              <a:rPr lang="en-GB" sz="1200" i="1" dirty="0" smtClean="0"/>
              <a:t>Round Robin Algorithm</a:t>
            </a:r>
            <a:endParaRPr lang="en-GB" sz="1200" i="1" dirty="0"/>
          </a:p>
        </p:txBody>
      </p:sp>
      <p:sp>
        <p:nvSpPr>
          <p:cNvPr id="91" name="Line Callout 2 90"/>
          <p:cNvSpPr/>
          <p:nvPr/>
        </p:nvSpPr>
        <p:spPr>
          <a:xfrm>
            <a:off x="4132094" y="3748484"/>
            <a:ext cx="566928" cy="40233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78409"/>
              <a:gd name="adj6" fmla="val -43441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Round Robin</a:t>
            </a:r>
            <a:endParaRPr lang="en-GB" sz="1050" dirty="0"/>
          </a:p>
        </p:txBody>
      </p:sp>
    </p:spTree>
    <p:extLst>
      <p:ext uri="{BB962C8B-B14F-4D97-AF65-F5344CB8AC3E}">
        <p14:creationId xmlns:p14="http://schemas.microsoft.com/office/powerpoint/2010/main" val="4245281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</TotalTime>
  <Words>160</Words>
  <Application>Microsoft Office PowerPoint</Application>
  <PresentationFormat>Custom</PresentationFormat>
  <Paragraphs>54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</vt:vector>
  </TitlesOfParts>
  <Company>Cognizant Technology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Heidel, Claudio (Cognizant)</dc:creator>
  <cp:lastModifiedBy>Heidel, Claudio (Cognizant)</cp:lastModifiedBy>
  <cp:revision>16</cp:revision>
  <dcterms:created xsi:type="dcterms:W3CDTF">2019-12-04T11:30:09Z</dcterms:created>
  <dcterms:modified xsi:type="dcterms:W3CDTF">2019-12-12T11:01:59Z</dcterms:modified>
</cp:coreProperties>
</file>